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8" r:id="rId1"/>
    <p:sldMasterId id="2147483669" r:id="rId2"/>
  </p:sldMasterIdLst>
  <p:notesMasterIdLst>
    <p:notesMasterId r:id="rId3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32B0031-97F0-4878-8B23-068584E0BCDB}">
  <a:tblStyle styleId="{232B0031-97F0-4878-8B23-068584E0BCDB}" styleName="Table_0">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CDD4EA"/>
          </a:solidFill>
        </a:fill>
      </a:tcStyle>
    </a:wholeTbl>
    <a:band1H>
      <a:tcTxStyle/>
      <a:tcStyle>
        <a:tcBdr/>
      </a:tcStyle>
    </a:band1H>
    <a:band2H>
      <a:tcTxStyle b="off" i="off"/>
      <a:tcStyle>
        <a:tcBdr/>
        <a:fill>
          <a:solidFill>
            <a:srgbClr val="E8EBF5"/>
          </a:solidFill>
        </a:fill>
      </a:tcStyle>
    </a:band2H>
    <a:band1V>
      <a:tcTxStyle/>
      <a:tcStyle>
        <a:tcBdr/>
      </a:tcStyle>
    </a:band1V>
    <a:band2V>
      <a:tcTxStyle/>
      <a:tcStyle>
        <a:tcBdr/>
      </a:tcStyle>
    </a:band2V>
    <a:lastCol>
      <a:tcTxStyle/>
      <a:tcStyle>
        <a:tcBdr/>
      </a:tcStyle>
    </a:lastCol>
    <a:firstCol>
      <a:tcTxStyle b="on" i="off">
        <a:font>
          <a:latin typeface="Calibri"/>
          <a:ea typeface="Calibri"/>
          <a:cs typeface="Calibri"/>
        </a:font>
        <a:srgbClr val="FFFFFF"/>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chemeClr val="accent1"/>
          </a:solidFill>
        </a:fill>
      </a:tcStyle>
    </a:firstCol>
    <a:lastRow>
      <a:tcTxStyle b="on" i="off">
        <a:font>
          <a:latin typeface="Calibri"/>
          <a:ea typeface="Calibri"/>
          <a:cs typeface="Calibri"/>
        </a:font>
        <a:srgbClr val="FFFFFF"/>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381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rgbClr val="FFFFFF"/>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381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1" d="100"/>
          <a:sy n="41" d="100"/>
        </p:scale>
        <p:origin x="470" y="2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7d50a5783e_2_7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g27d50a5783e_2_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7d50a5783e_2_8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g27d50a5783e_2_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7d50a5783e_2_8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g27d50a5783e_2_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7d50a5783e_2_9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g27d50a5783e_2_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685800" y="1122362"/>
            <a:ext cx="7772400" cy="2387601"/>
          </a:xfrm>
          <a:prstGeom prst="rect">
            <a:avLst/>
          </a:prstGeom>
          <a:noFill/>
          <a:ln>
            <a:noFill/>
          </a:ln>
        </p:spPr>
        <p:txBody>
          <a:bodyPr spcFirstLastPara="1" wrap="square" lIns="45700" tIns="45700" rIns="45700" bIns="45700" anchor="b" anchorCtr="0">
            <a:normAutofit/>
          </a:bodyPr>
          <a:lstStyle>
            <a:lvl1pPr lvl="0" algn="ctr">
              <a:lnSpc>
                <a:spcPct val="90000"/>
              </a:lnSpc>
              <a:spcBef>
                <a:spcPts val="0"/>
              </a:spcBef>
              <a:spcAft>
                <a:spcPts val="0"/>
              </a:spcAft>
              <a:buClr>
                <a:srgbClr val="000000"/>
              </a:buClr>
              <a:buSzPts val="6000"/>
              <a:buFont typeface="Calibri"/>
              <a:buNone/>
              <a:defRPr sz="60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11" name="Google Shape;11;p2"/>
          <p:cNvSpPr txBox="1">
            <a:spLocks noGrp="1"/>
          </p:cNvSpPr>
          <p:nvPr>
            <p:ph type="body" idx="1"/>
          </p:nvPr>
        </p:nvSpPr>
        <p:spPr>
          <a:xfrm>
            <a:off x="1143000" y="3602037"/>
            <a:ext cx="6858000" cy="1655763"/>
          </a:xfrm>
          <a:prstGeom prst="rect">
            <a:avLst/>
          </a:prstGeom>
          <a:noFill/>
          <a:ln>
            <a:noFill/>
          </a:ln>
        </p:spPr>
        <p:txBody>
          <a:bodyPr spcFirstLastPara="1" wrap="square" lIns="45700" tIns="45700" rIns="45700" bIns="45700" anchor="t" anchorCtr="0">
            <a:normAutofit/>
          </a:bodyPr>
          <a:lstStyle>
            <a:lvl1pPr marL="457200" lvl="0" indent="-228600" algn="ctr">
              <a:lnSpc>
                <a:spcPct val="90000"/>
              </a:lnSpc>
              <a:spcBef>
                <a:spcPts val="1000"/>
              </a:spcBef>
              <a:spcAft>
                <a:spcPts val="0"/>
              </a:spcAft>
              <a:buClr>
                <a:srgbClr val="000000"/>
              </a:buClr>
              <a:buSzPts val="2400"/>
              <a:buFont typeface="Calibri"/>
              <a:buNone/>
              <a:defRPr sz="2400"/>
            </a:lvl1pPr>
            <a:lvl2pPr marL="914400" lvl="1" indent="-228600" algn="ctr">
              <a:lnSpc>
                <a:spcPct val="90000"/>
              </a:lnSpc>
              <a:spcBef>
                <a:spcPts val="1000"/>
              </a:spcBef>
              <a:spcAft>
                <a:spcPts val="0"/>
              </a:spcAft>
              <a:buClr>
                <a:srgbClr val="000000"/>
              </a:buClr>
              <a:buSzPts val="2400"/>
              <a:buFont typeface="Calibri"/>
              <a:buNone/>
              <a:defRPr sz="2400"/>
            </a:lvl2pPr>
            <a:lvl3pPr marL="1371600" lvl="2" indent="-228600" algn="ctr">
              <a:lnSpc>
                <a:spcPct val="90000"/>
              </a:lnSpc>
              <a:spcBef>
                <a:spcPts val="1000"/>
              </a:spcBef>
              <a:spcAft>
                <a:spcPts val="0"/>
              </a:spcAft>
              <a:buClr>
                <a:srgbClr val="000000"/>
              </a:buClr>
              <a:buSzPts val="2400"/>
              <a:buFont typeface="Calibri"/>
              <a:buNone/>
              <a:defRPr sz="2400"/>
            </a:lvl3pPr>
            <a:lvl4pPr marL="1828800" lvl="3" indent="-228600" algn="ctr">
              <a:lnSpc>
                <a:spcPct val="90000"/>
              </a:lnSpc>
              <a:spcBef>
                <a:spcPts val="1000"/>
              </a:spcBef>
              <a:spcAft>
                <a:spcPts val="0"/>
              </a:spcAft>
              <a:buClr>
                <a:srgbClr val="000000"/>
              </a:buClr>
              <a:buSzPts val="2400"/>
              <a:buFont typeface="Calibri"/>
              <a:buNone/>
              <a:defRPr sz="2400"/>
            </a:lvl4pPr>
            <a:lvl5pPr marL="2286000" lvl="4" indent="-228600" algn="ctr">
              <a:lnSpc>
                <a:spcPct val="90000"/>
              </a:lnSpc>
              <a:spcBef>
                <a:spcPts val="1000"/>
              </a:spcBef>
              <a:spcAft>
                <a:spcPts val="0"/>
              </a:spcAft>
              <a:buClr>
                <a:srgbClr val="000000"/>
              </a:buClr>
              <a:buSzPts val="2400"/>
              <a:buFont typeface="Calibri"/>
              <a:buNone/>
              <a:defRPr sz="2400"/>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12" name="Google Shape;12;p2"/>
          <p:cNvSpPr txBox="1">
            <a:spLocks noGrp="1"/>
          </p:cNvSpPr>
          <p:nvPr>
            <p:ph type="sldNum" idx="12"/>
          </p:nvPr>
        </p:nvSpPr>
        <p:spPr>
          <a:xfrm>
            <a:off x="8256726" y="6414761"/>
            <a:ext cx="258624" cy="248306"/>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tx">
  <p:cSld name="TITLE_AND_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628650" y="365125"/>
            <a:ext cx="7886700" cy="1325564"/>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15" name="Google Shape;15;p3"/>
          <p:cNvSpPr txBox="1">
            <a:spLocks noGrp="1"/>
          </p:cNvSpPr>
          <p:nvPr>
            <p:ph type="body" idx="1"/>
          </p:nvPr>
        </p:nvSpPr>
        <p:spPr>
          <a:xfrm>
            <a:off x="628650" y="1825625"/>
            <a:ext cx="7886700" cy="4351338"/>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1000"/>
              </a:spcBef>
              <a:spcAft>
                <a:spcPts val="0"/>
              </a:spcAft>
              <a:buClr>
                <a:srgbClr val="000000"/>
              </a:buClr>
              <a:buSzPts val="1800"/>
              <a:buChar char="•"/>
              <a:defRPr/>
            </a:lvl2pPr>
            <a:lvl3pPr marL="1371600" lvl="2" indent="-342900" algn="l">
              <a:lnSpc>
                <a:spcPct val="90000"/>
              </a:lnSpc>
              <a:spcBef>
                <a:spcPts val="1000"/>
              </a:spcBef>
              <a:spcAft>
                <a:spcPts val="0"/>
              </a:spcAft>
              <a:buClr>
                <a:srgbClr val="000000"/>
              </a:buClr>
              <a:buSzPts val="1800"/>
              <a:buChar char="•"/>
              <a:defRPr/>
            </a:lvl3pPr>
            <a:lvl4pPr marL="1828800" lvl="3" indent="-342900" algn="l">
              <a:lnSpc>
                <a:spcPct val="90000"/>
              </a:lnSpc>
              <a:spcBef>
                <a:spcPts val="1000"/>
              </a:spcBef>
              <a:spcAft>
                <a:spcPts val="0"/>
              </a:spcAft>
              <a:buClr>
                <a:srgbClr val="000000"/>
              </a:buClr>
              <a:buSzPts val="1800"/>
              <a:buChar char="•"/>
              <a:defRPr/>
            </a:lvl4pPr>
            <a:lvl5pPr marL="2286000" lvl="4" indent="-342900" algn="l">
              <a:lnSpc>
                <a:spcPct val="90000"/>
              </a:lnSpc>
              <a:spcBef>
                <a:spcPts val="1000"/>
              </a:spcBef>
              <a:spcAft>
                <a:spcPts val="0"/>
              </a:spcAft>
              <a:buClr>
                <a:srgbClr val="000000"/>
              </a:buClr>
              <a:buSzPts val="1800"/>
              <a:buChar char="•"/>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16" name="Google Shape;16;p3"/>
          <p:cNvSpPr txBox="1">
            <a:spLocks noGrp="1"/>
          </p:cNvSpPr>
          <p:nvPr>
            <p:ph type="sldNum" idx="12"/>
          </p:nvPr>
        </p:nvSpPr>
        <p:spPr>
          <a:xfrm>
            <a:off x="8256726" y="6414761"/>
            <a:ext cx="258624" cy="248306"/>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623887" y="1709739"/>
            <a:ext cx="7886701" cy="2852737"/>
          </a:xfrm>
          <a:prstGeom prst="rect">
            <a:avLst/>
          </a:prstGeom>
          <a:noFill/>
          <a:ln>
            <a:noFill/>
          </a:ln>
        </p:spPr>
        <p:txBody>
          <a:bodyPr spcFirstLastPara="1" wrap="square" lIns="45700" tIns="45700" rIns="45700" bIns="45700" anchor="b" anchorCtr="0">
            <a:normAutofit/>
          </a:bodyPr>
          <a:lstStyle>
            <a:lvl1pPr lvl="0" algn="l">
              <a:lnSpc>
                <a:spcPct val="90000"/>
              </a:lnSpc>
              <a:spcBef>
                <a:spcPts val="0"/>
              </a:spcBef>
              <a:spcAft>
                <a:spcPts val="0"/>
              </a:spcAft>
              <a:buClr>
                <a:srgbClr val="000000"/>
              </a:buClr>
              <a:buSzPts val="6000"/>
              <a:buFont typeface="Calibri"/>
              <a:buNone/>
              <a:defRPr sz="60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19" name="Google Shape;19;p4"/>
          <p:cNvSpPr txBox="1">
            <a:spLocks noGrp="1"/>
          </p:cNvSpPr>
          <p:nvPr>
            <p:ph type="body" idx="1"/>
          </p:nvPr>
        </p:nvSpPr>
        <p:spPr>
          <a:xfrm>
            <a:off x="623887" y="4589464"/>
            <a:ext cx="7886701" cy="1500188"/>
          </a:xfrm>
          <a:prstGeom prst="rect">
            <a:avLst/>
          </a:prstGeom>
          <a:noFill/>
          <a:ln>
            <a:noFill/>
          </a:ln>
        </p:spPr>
        <p:txBody>
          <a:bodyPr spcFirstLastPara="1" wrap="square" lIns="45700" tIns="45700" rIns="45700" bIns="45700" anchor="t" anchorCtr="0">
            <a:normAutofit/>
          </a:bodyPr>
          <a:lstStyle>
            <a:lvl1pPr marL="457200" lvl="0" indent="-228600" algn="l">
              <a:lnSpc>
                <a:spcPct val="90000"/>
              </a:lnSpc>
              <a:spcBef>
                <a:spcPts val="1000"/>
              </a:spcBef>
              <a:spcAft>
                <a:spcPts val="0"/>
              </a:spcAft>
              <a:buClr>
                <a:srgbClr val="000000"/>
              </a:buClr>
              <a:buSzPts val="2400"/>
              <a:buFont typeface="Calibri"/>
              <a:buNone/>
              <a:defRPr sz="2400"/>
            </a:lvl1pPr>
            <a:lvl2pPr marL="914400" lvl="1" indent="-228600" algn="l">
              <a:lnSpc>
                <a:spcPct val="90000"/>
              </a:lnSpc>
              <a:spcBef>
                <a:spcPts val="1000"/>
              </a:spcBef>
              <a:spcAft>
                <a:spcPts val="0"/>
              </a:spcAft>
              <a:buClr>
                <a:srgbClr val="000000"/>
              </a:buClr>
              <a:buSzPts val="2400"/>
              <a:buFont typeface="Calibri"/>
              <a:buNone/>
              <a:defRPr sz="2400"/>
            </a:lvl2pPr>
            <a:lvl3pPr marL="1371600" lvl="2" indent="-228600" algn="l">
              <a:lnSpc>
                <a:spcPct val="90000"/>
              </a:lnSpc>
              <a:spcBef>
                <a:spcPts val="1000"/>
              </a:spcBef>
              <a:spcAft>
                <a:spcPts val="0"/>
              </a:spcAft>
              <a:buClr>
                <a:srgbClr val="000000"/>
              </a:buClr>
              <a:buSzPts val="2400"/>
              <a:buFont typeface="Calibri"/>
              <a:buNone/>
              <a:defRPr sz="2400"/>
            </a:lvl3pPr>
            <a:lvl4pPr marL="1828800" lvl="3" indent="-228600" algn="l">
              <a:lnSpc>
                <a:spcPct val="90000"/>
              </a:lnSpc>
              <a:spcBef>
                <a:spcPts val="1000"/>
              </a:spcBef>
              <a:spcAft>
                <a:spcPts val="0"/>
              </a:spcAft>
              <a:buClr>
                <a:srgbClr val="000000"/>
              </a:buClr>
              <a:buSzPts val="2400"/>
              <a:buFont typeface="Calibri"/>
              <a:buNone/>
              <a:defRPr sz="2400"/>
            </a:lvl4pPr>
            <a:lvl5pPr marL="2286000" lvl="4" indent="-228600" algn="l">
              <a:lnSpc>
                <a:spcPct val="90000"/>
              </a:lnSpc>
              <a:spcBef>
                <a:spcPts val="1000"/>
              </a:spcBef>
              <a:spcAft>
                <a:spcPts val="0"/>
              </a:spcAft>
              <a:buClr>
                <a:srgbClr val="000000"/>
              </a:buClr>
              <a:buSzPts val="2400"/>
              <a:buFont typeface="Calibri"/>
              <a:buNone/>
              <a:defRPr sz="2400"/>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20" name="Google Shape;20;p4"/>
          <p:cNvSpPr txBox="1">
            <a:spLocks noGrp="1"/>
          </p:cNvSpPr>
          <p:nvPr>
            <p:ph type="sldNum" idx="12"/>
          </p:nvPr>
        </p:nvSpPr>
        <p:spPr>
          <a:xfrm>
            <a:off x="8256726" y="6414761"/>
            <a:ext cx="258624" cy="248306"/>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628650" y="365125"/>
            <a:ext cx="7886700" cy="1325564"/>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23" name="Google Shape;23;p5"/>
          <p:cNvSpPr txBox="1">
            <a:spLocks noGrp="1"/>
          </p:cNvSpPr>
          <p:nvPr>
            <p:ph type="body" idx="1"/>
          </p:nvPr>
        </p:nvSpPr>
        <p:spPr>
          <a:xfrm>
            <a:off x="628650" y="1825625"/>
            <a:ext cx="3886200" cy="4351338"/>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1000"/>
              </a:spcBef>
              <a:spcAft>
                <a:spcPts val="0"/>
              </a:spcAft>
              <a:buClr>
                <a:srgbClr val="000000"/>
              </a:buClr>
              <a:buSzPts val="1800"/>
              <a:buChar char="•"/>
              <a:defRPr/>
            </a:lvl2pPr>
            <a:lvl3pPr marL="1371600" lvl="2" indent="-342900" algn="l">
              <a:lnSpc>
                <a:spcPct val="90000"/>
              </a:lnSpc>
              <a:spcBef>
                <a:spcPts val="1000"/>
              </a:spcBef>
              <a:spcAft>
                <a:spcPts val="0"/>
              </a:spcAft>
              <a:buClr>
                <a:srgbClr val="000000"/>
              </a:buClr>
              <a:buSzPts val="1800"/>
              <a:buChar char="•"/>
              <a:defRPr/>
            </a:lvl3pPr>
            <a:lvl4pPr marL="1828800" lvl="3" indent="-342900" algn="l">
              <a:lnSpc>
                <a:spcPct val="90000"/>
              </a:lnSpc>
              <a:spcBef>
                <a:spcPts val="1000"/>
              </a:spcBef>
              <a:spcAft>
                <a:spcPts val="0"/>
              </a:spcAft>
              <a:buClr>
                <a:srgbClr val="000000"/>
              </a:buClr>
              <a:buSzPts val="1800"/>
              <a:buChar char="•"/>
              <a:defRPr/>
            </a:lvl4pPr>
            <a:lvl5pPr marL="2286000" lvl="4" indent="-342900" algn="l">
              <a:lnSpc>
                <a:spcPct val="90000"/>
              </a:lnSpc>
              <a:spcBef>
                <a:spcPts val="1000"/>
              </a:spcBef>
              <a:spcAft>
                <a:spcPts val="0"/>
              </a:spcAft>
              <a:buClr>
                <a:srgbClr val="000000"/>
              </a:buClr>
              <a:buSzPts val="1800"/>
              <a:buChar char="•"/>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24" name="Google Shape;24;p5"/>
          <p:cNvSpPr txBox="1">
            <a:spLocks noGrp="1"/>
          </p:cNvSpPr>
          <p:nvPr>
            <p:ph type="sldNum" idx="12"/>
          </p:nvPr>
        </p:nvSpPr>
        <p:spPr>
          <a:xfrm>
            <a:off x="8256726" y="6414761"/>
            <a:ext cx="258624" cy="248306"/>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629841" y="365125"/>
            <a:ext cx="7886701" cy="1325564"/>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27" name="Google Shape;27;p6"/>
          <p:cNvSpPr txBox="1">
            <a:spLocks noGrp="1"/>
          </p:cNvSpPr>
          <p:nvPr>
            <p:ph type="body" idx="1"/>
          </p:nvPr>
        </p:nvSpPr>
        <p:spPr>
          <a:xfrm>
            <a:off x="629841" y="1681163"/>
            <a:ext cx="3868341" cy="823913"/>
          </a:xfrm>
          <a:prstGeom prst="rect">
            <a:avLst/>
          </a:prstGeom>
          <a:noFill/>
          <a:ln>
            <a:noFill/>
          </a:ln>
        </p:spPr>
        <p:txBody>
          <a:bodyPr spcFirstLastPara="1" wrap="square" lIns="45700" tIns="45700" rIns="45700" bIns="45700" anchor="b" anchorCtr="0">
            <a:normAutofit/>
          </a:bodyPr>
          <a:lstStyle>
            <a:lvl1pPr marL="457200" lvl="0" indent="-228600" algn="l">
              <a:lnSpc>
                <a:spcPct val="90000"/>
              </a:lnSpc>
              <a:spcBef>
                <a:spcPts val="1000"/>
              </a:spcBef>
              <a:spcAft>
                <a:spcPts val="0"/>
              </a:spcAft>
              <a:buClr>
                <a:srgbClr val="000000"/>
              </a:buClr>
              <a:buSzPts val="2400"/>
              <a:buFont typeface="Calibri"/>
              <a:buNone/>
              <a:defRPr sz="2400" b="1"/>
            </a:lvl1pPr>
            <a:lvl2pPr marL="914400" lvl="1" indent="-228600" algn="l">
              <a:lnSpc>
                <a:spcPct val="90000"/>
              </a:lnSpc>
              <a:spcBef>
                <a:spcPts val="1000"/>
              </a:spcBef>
              <a:spcAft>
                <a:spcPts val="0"/>
              </a:spcAft>
              <a:buClr>
                <a:srgbClr val="000000"/>
              </a:buClr>
              <a:buSzPts val="2400"/>
              <a:buFont typeface="Calibri"/>
              <a:buNone/>
              <a:defRPr sz="2400" b="1"/>
            </a:lvl2pPr>
            <a:lvl3pPr marL="1371600" lvl="2" indent="-228600" algn="l">
              <a:lnSpc>
                <a:spcPct val="90000"/>
              </a:lnSpc>
              <a:spcBef>
                <a:spcPts val="1000"/>
              </a:spcBef>
              <a:spcAft>
                <a:spcPts val="0"/>
              </a:spcAft>
              <a:buClr>
                <a:srgbClr val="000000"/>
              </a:buClr>
              <a:buSzPts val="2400"/>
              <a:buFont typeface="Calibri"/>
              <a:buNone/>
              <a:defRPr sz="2400" b="1"/>
            </a:lvl3pPr>
            <a:lvl4pPr marL="1828800" lvl="3" indent="-228600" algn="l">
              <a:lnSpc>
                <a:spcPct val="90000"/>
              </a:lnSpc>
              <a:spcBef>
                <a:spcPts val="1000"/>
              </a:spcBef>
              <a:spcAft>
                <a:spcPts val="0"/>
              </a:spcAft>
              <a:buClr>
                <a:srgbClr val="000000"/>
              </a:buClr>
              <a:buSzPts val="2400"/>
              <a:buFont typeface="Calibri"/>
              <a:buNone/>
              <a:defRPr sz="2400" b="1"/>
            </a:lvl4pPr>
            <a:lvl5pPr marL="2286000" lvl="4" indent="-228600" algn="l">
              <a:lnSpc>
                <a:spcPct val="90000"/>
              </a:lnSpc>
              <a:spcBef>
                <a:spcPts val="1000"/>
              </a:spcBef>
              <a:spcAft>
                <a:spcPts val="0"/>
              </a:spcAft>
              <a:buClr>
                <a:srgbClr val="000000"/>
              </a:buClr>
              <a:buSzPts val="2400"/>
              <a:buFont typeface="Calibri"/>
              <a:buNone/>
              <a:defRPr sz="2400" b="1"/>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28" name="Google Shape;28;p6"/>
          <p:cNvSpPr txBox="1">
            <a:spLocks noGrp="1"/>
          </p:cNvSpPr>
          <p:nvPr>
            <p:ph type="body" idx="2"/>
          </p:nvPr>
        </p:nvSpPr>
        <p:spPr>
          <a:xfrm>
            <a:off x="4629150" y="1681163"/>
            <a:ext cx="3887392" cy="823913"/>
          </a:xfrm>
          <a:prstGeom prst="rect">
            <a:avLst/>
          </a:prstGeom>
          <a:noFill/>
          <a:ln>
            <a:noFill/>
          </a:ln>
        </p:spPr>
        <p:txBody>
          <a:bodyPr spcFirstLastPara="1" wrap="square" lIns="45700" tIns="45700" rIns="45700" bIns="45700" anchor="b"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1000"/>
              </a:spcBef>
              <a:spcAft>
                <a:spcPts val="0"/>
              </a:spcAft>
              <a:buClr>
                <a:srgbClr val="000000"/>
              </a:buClr>
              <a:buSzPts val="1800"/>
              <a:buChar char="•"/>
              <a:defRPr/>
            </a:lvl2pPr>
            <a:lvl3pPr marL="1371600" lvl="2" indent="-342900" algn="l">
              <a:lnSpc>
                <a:spcPct val="90000"/>
              </a:lnSpc>
              <a:spcBef>
                <a:spcPts val="1000"/>
              </a:spcBef>
              <a:spcAft>
                <a:spcPts val="0"/>
              </a:spcAft>
              <a:buClr>
                <a:srgbClr val="000000"/>
              </a:buClr>
              <a:buSzPts val="1800"/>
              <a:buChar char="•"/>
              <a:defRPr/>
            </a:lvl3pPr>
            <a:lvl4pPr marL="1828800" lvl="3" indent="-342900" algn="l">
              <a:lnSpc>
                <a:spcPct val="90000"/>
              </a:lnSpc>
              <a:spcBef>
                <a:spcPts val="1000"/>
              </a:spcBef>
              <a:spcAft>
                <a:spcPts val="0"/>
              </a:spcAft>
              <a:buClr>
                <a:srgbClr val="000000"/>
              </a:buClr>
              <a:buSzPts val="1800"/>
              <a:buChar char="•"/>
              <a:defRPr/>
            </a:lvl4pPr>
            <a:lvl5pPr marL="2286000" lvl="4" indent="-342900" algn="l">
              <a:lnSpc>
                <a:spcPct val="90000"/>
              </a:lnSpc>
              <a:spcBef>
                <a:spcPts val="1000"/>
              </a:spcBef>
              <a:spcAft>
                <a:spcPts val="0"/>
              </a:spcAft>
              <a:buClr>
                <a:srgbClr val="000000"/>
              </a:buClr>
              <a:buSzPts val="1800"/>
              <a:buChar char="•"/>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29" name="Google Shape;29;p6"/>
          <p:cNvSpPr txBox="1">
            <a:spLocks noGrp="1"/>
          </p:cNvSpPr>
          <p:nvPr>
            <p:ph type="sldNum" idx="12"/>
          </p:nvPr>
        </p:nvSpPr>
        <p:spPr>
          <a:xfrm>
            <a:off x="8256726" y="6414761"/>
            <a:ext cx="258624" cy="248306"/>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628650" y="365125"/>
            <a:ext cx="7886700" cy="1325564"/>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32" name="Google Shape;32;p7"/>
          <p:cNvSpPr txBox="1">
            <a:spLocks noGrp="1"/>
          </p:cNvSpPr>
          <p:nvPr>
            <p:ph type="sldNum" idx="12"/>
          </p:nvPr>
        </p:nvSpPr>
        <p:spPr>
          <a:xfrm>
            <a:off x="8256726" y="6414761"/>
            <a:ext cx="258624" cy="248306"/>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3"/>
        <p:cNvGrpSpPr/>
        <p:nvPr/>
      </p:nvGrpSpPr>
      <p:grpSpPr>
        <a:xfrm>
          <a:off x="0" y="0"/>
          <a:ext cx="0" cy="0"/>
          <a:chOff x="0" y="0"/>
          <a:chExt cx="0" cy="0"/>
        </a:xfrm>
      </p:grpSpPr>
      <p:sp>
        <p:nvSpPr>
          <p:cNvPr id="34" name="Google Shape;34;p8"/>
          <p:cNvSpPr txBox="1">
            <a:spLocks noGrp="1"/>
          </p:cNvSpPr>
          <p:nvPr>
            <p:ph type="sldNum" idx="12"/>
          </p:nvPr>
        </p:nvSpPr>
        <p:spPr>
          <a:xfrm>
            <a:off x="8256726" y="6414761"/>
            <a:ext cx="258624" cy="248306"/>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35"/>
        <p:cNvGrpSpPr/>
        <p:nvPr/>
      </p:nvGrpSpPr>
      <p:grpSpPr>
        <a:xfrm>
          <a:off x="0" y="0"/>
          <a:ext cx="0" cy="0"/>
          <a:chOff x="0" y="0"/>
          <a:chExt cx="0" cy="0"/>
        </a:xfrm>
      </p:grpSpPr>
      <p:sp>
        <p:nvSpPr>
          <p:cNvPr id="36" name="Google Shape;36;p9"/>
          <p:cNvSpPr txBox="1">
            <a:spLocks noGrp="1"/>
          </p:cNvSpPr>
          <p:nvPr>
            <p:ph type="title"/>
          </p:nvPr>
        </p:nvSpPr>
        <p:spPr>
          <a:xfrm>
            <a:off x="629841" y="457200"/>
            <a:ext cx="2949178" cy="1600200"/>
          </a:xfrm>
          <a:prstGeom prst="rect">
            <a:avLst/>
          </a:prstGeom>
          <a:noFill/>
          <a:ln>
            <a:noFill/>
          </a:ln>
        </p:spPr>
        <p:txBody>
          <a:bodyPr spcFirstLastPara="1" wrap="square" lIns="45700" tIns="45700" rIns="45700" bIns="45700" anchor="b" anchorCtr="0">
            <a:normAutofit/>
          </a:bodyPr>
          <a:lstStyle>
            <a:lvl1pPr lvl="0" algn="l">
              <a:lnSpc>
                <a:spcPct val="90000"/>
              </a:lnSpc>
              <a:spcBef>
                <a:spcPts val="0"/>
              </a:spcBef>
              <a:spcAft>
                <a:spcPts val="0"/>
              </a:spcAft>
              <a:buClr>
                <a:srgbClr val="000000"/>
              </a:buClr>
              <a:buSzPts val="3200"/>
              <a:buFont typeface="Calibri"/>
              <a:buNone/>
              <a:defRPr sz="32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37" name="Google Shape;37;p9"/>
          <p:cNvSpPr txBox="1">
            <a:spLocks noGrp="1"/>
          </p:cNvSpPr>
          <p:nvPr>
            <p:ph type="body" idx="1"/>
          </p:nvPr>
        </p:nvSpPr>
        <p:spPr>
          <a:xfrm>
            <a:off x="3887391" y="987425"/>
            <a:ext cx="4629151" cy="4873626"/>
          </a:xfrm>
          <a:prstGeom prst="rect">
            <a:avLst/>
          </a:prstGeom>
          <a:noFill/>
          <a:ln>
            <a:noFill/>
          </a:ln>
        </p:spPr>
        <p:txBody>
          <a:bodyPr spcFirstLastPara="1" wrap="square" lIns="45700" tIns="45700" rIns="45700" bIns="45700" anchor="t" anchorCtr="0">
            <a:normAutofit/>
          </a:bodyPr>
          <a:lstStyle>
            <a:lvl1pPr marL="457200" lvl="0" indent="-431800" algn="l">
              <a:lnSpc>
                <a:spcPct val="90000"/>
              </a:lnSpc>
              <a:spcBef>
                <a:spcPts val="1000"/>
              </a:spcBef>
              <a:spcAft>
                <a:spcPts val="0"/>
              </a:spcAft>
              <a:buClr>
                <a:srgbClr val="000000"/>
              </a:buClr>
              <a:buSzPts val="3200"/>
              <a:buChar char="•"/>
              <a:defRPr sz="3200"/>
            </a:lvl1pPr>
            <a:lvl2pPr marL="914400" lvl="1" indent="-431800" algn="l">
              <a:lnSpc>
                <a:spcPct val="90000"/>
              </a:lnSpc>
              <a:spcBef>
                <a:spcPts val="1000"/>
              </a:spcBef>
              <a:spcAft>
                <a:spcPts val="0"/>
              </a:spcAft>
              <a:buClr>
                <a:srgbClr val="000000"/>
              </a:buClr>
              <a:buSzPts val="3200"/>
              <a:buChar char="•"/>
              <a:defRPr sz="3200"/>
            </a:lvl2pPr>
            <a:lvl3pPr marL="1371600" lvl="2" indent="-431800" algn="l">
              <a:lnSpc>
                <a:spcPct val="90000"/>
              </a:lnSpc>
              <a:spcBef>
                <a:spcPts val="1000"/>
              </a:spcBef>
              <a:spcAft>
                <a:spcPts val="0"/>
              </a:spcAft>
              <a:buClr>
                <a:srgbClr val="000000"/>
              </a:buClr>
              <a:buSzPts val="3200"/>
              <a:buChar char="•"/>
              <a:defRPr sz="3200"/>
            </a:lvl3pPr>
            <a:lvl4pPr marL="1828800" lvl="3" indent="-431800" algn="l">
              <a:lnSpc>
                <a:spcPct val="90000"/>
              </a:lnSpc>
              <a:spcBef>
                <a:spcPts val="1000"/>
              </a:spcBef>
              <a:spcAft>
                <a:spcPts val="0"/>
              </a:spcAft>
              <a:buClr>
                <a:srgbClr val="000000"/>
              </a:buClr>
              <a:buSzPts val="3200"/>
              <a:buChar char="•"/>
              <a:defRPr sz="3200"/>
            </a:lvl4pPr>
            <a:lvl5pPr marL="2286000" lvl="4" indent="-431800" algn="l">
              <a:lnSpc>
                <a:spcPct val="90000"/>
              </a:lnSpc>
              <a:spcBef>
                <a:spcPts val="1000"/>
              </a:spcBef>
              <a:spcAft>
                <a:spcPts val="0"/>
              </a:spcAft>
              <a:buClr>
                <a:srgbClr val="000000"/>
              </a:buClr>
              <a:buSzPts val="3200"/>
              <a:buChar char="•"/>
              <a:defRPr sz="3200"/>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38" name="Google Shape;38;p9"/>
          <p:cNvSpPr txBox="1">
            <a:spLocks noGrp="1"/>
          </p:cNvSpPr>
          <p:nvPr>
            <p:ph type="body" idx="2"/>
          </p:nvPr>
        </p:nvSpPr>
        <p:spPr>
          <a:xfrm>
            <a:off x="629840" y="2057400"/>
            <a:ext cx="2949180" cy="3811588"/>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1000"/>
              </a:spcBef>
              <a:spcAft>
                <a:spcPts val="0"/>
              </a:spcAft>
              <a:buClr>
                <a:srgbClr val="000000"/>
              </a:buClr>
              <a:buSzPts val="1800"/>
              <a:buChar char="•"/>
              <a:defRPr/>
            </a:lvl2pPr>
            <a:lvl3pPr marL="1371600" lvl="2" indent="-342900" algn="l">
              <a:lnSpc>
                <a:spcPct val="90000"/>
              </a:lnSpc>
              <a:spcBef>
                <a:spcPts val="1000"/>
              </a:spcBef>
              <a:spcAft>
                <a:spcPts val="0"/>
              </a:spcAft>
              <a:buClr>
                <a:srgbClr val="000000"/>
              </a:buClr>
              <a:buSzPts val="1800"/>
              <a:buChar char="•"/>
              <a:defRPr/>
            </a:lvl3pPr>
            <a:lvl4pPr marL="1828800" lvl="3" indent="-342900" algn="l">
              <a:lnSpc>
                <a:spcPct val="90000"/>
              </a:lnSpc>
              <a:spcBef>
                <a:spcPts val="1000"/>
              </a:spcBef>
              <a:spcAft>
                <a:spcPts val="0"/>
              </a:spcAft>
              <a:buClr>
                <a:srgbClr val="000000"/>
              </a:buClr>
              <a:buSzPts val="1800"/>
              <a:buChar char="•"/>
              <a:defRPr/>
            </a:lvl4pPr>
            <a:lvl5pPr marL="2286000" lvl="4" indent="-342900" algn="l">
              <a:lnSpc>
                <a:spcPct val="90000"/>
              </a:lnSpc>
              <a:spcBef>
                <a:spcPts val="1000"/>
              </a:spcBef>
              <a:spcAft>
                <a:spcPts val="0"/>
              </a:spcAft>
              <a:buClr>
                <a:srgbClr val="000000"/>
              </a:buClr>
              <a:buSzPts val="1800"/>
              <a:buChar char="•"/>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39" name="Google Shape;39;p9"/>
          <p:cNvSpPr txBox="1">
            <a:spLocks noGrp="1"/>
          </p:cNvSpPr>
          <p:nvPr>
            <p:ph type="sldNum" idx="12"/>
          </p:nvPr>
        </p:nvSpPr>
        <p:spPr>
          <a:xfrm>
            <a:off x="8256726" y="6414761"/>
            <a:ext cx="258624" cy="248306"/>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629841" y="457200"/>
            <a:ext cx="2949178" cy="1600200"/>
          </a:xfrm>
          <a:prstGeom prst="rect">
            <a:avLst/>
          </a:prstGeom>
          <a:noFill/>
          <a:ln>
            <a:noFill/>
          </a:ln>
        </p:spPr>
        <p:txBody>
          <a:bodyPr spcFirstLastPara="1" wrap="square" lIns="45700" tIns="45700" rIns="45700" bIns="45700" anchor="b" anchorCtr="0">
            <a:normAutofit/>
          </a:bodyPr>
          <a:lstStyle>
            <a:lvl1pPr lvl="0" algn="l">
              <a:lnSpc>
                <a:spcPct val="90000"/>
              </a:lnSpc>
              <a:spcBef>
                <a:spcPts val="0"/>
              </a:spcBef>
              <a:spcAft>
                <a:spcPts val="0"/>
              </a:spcAft>
              <a:buClr>
                <a:srgbClr val="000000"/>
              </a:buClr>
              <a:buSzPts val="3200"/>
              <a:buFont typeface="Calibri"/>
              <a:buNone/>
              <a:defRPr sz="32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42" name="Google Shape;42;p10"/>
          <p:cNvSpPr>
            <a:spLocks noGrp="1"/>
          </p:cNvSpPr>
          <p:nvPr>
            <p:ph type="pic" idx="2"/>
          </p:nvPr>
        </p:nvSpPr>
        <p:spPr>
          <a:xfrm>
            <a:off x="3887391" y="987425"/>
            <a:ext cx="4629151" cy="4873626"/>
          </a:xfrm>
          <a:prstGeom prst="rect">
            <a:avLst/>
          </a:prstGeom>
          <a:noFill/>
          <a:ln>
            <a:noFill/>
          </a:ln>
        </p:spPr>
      </p:sp>
      <p:sp>
        <p:nvSpPr>
          <p:cNvPr id="43" name="Google Shape;43;p10"/>
          <p:cNvSpPr txBox="1">
            <a:spLocks noGrp="1"/>
          </p:cNvSpPr>
          <p:nvPr>
            <p:ph type="body" idx="1"/>
          </p:nvPr>
        </p:nvSpPr>
        <p:spPr>
          <a:xfrm>
            <a:off x="629841" y="2057400"/>
            <a:ext cx="2949178" cy="3811588"/>
          </a:xfrm>
          <a:prstGeom prst="rect">
            <a:avLst/>
          </a:prstGeom>
          <a:noFill/>
          <a:ln>
            <a:noFill/>
          </a:ln>
        </p:spPr>
        <p:txBody>
          <a:bodyPr spcFirstLastPara="1" wrap="square" lIns="45700" tIns="45700" rIns="45700" bIns="45700" anchor="t" anchorCtr="0">
            <a:normAutofit/>
          </a:bodyPr>
          <a:lstStyle>
            <a:lvl1pPr marL="457200" lvl="0" indent="-228600" algn="l">
              <a:lnSpc>
                <a:spcPct val="90000"/>
              </a:lnSpc>
              <a:spcBef>
                <a:spcPts val="1000"/>
              </a:spcBef>
              <a:spcAft>
                <a:spcPts val="0"/>
              </a:spcAft>
              <a:buClr>
                <a:srgbClr val="000000"/>
              </a:buClr>
              <a:buSzPts val="1600"/>
              <a:buFont typeface="Calibri"/>
              <a:buNone/>
              <a:defRPr sz="1600"/>
            </a:lvl1pPr>
            <a:lvl2pPr marL="914400" lvl="1" indent="-228600" algn="l">
              <a:lnSpc>
                <a:spcPct val="90000"/>
              </a:lnSpc>
              <a:spcBef>
                <a:spcPts val="1000"/>
              </a:spcBef>
              <a:spcAft>
                <a:spcPts val="0"/>
              </a:spcAft>
              <a:buClr>
                <a:srgbClr val="000000"/>
              </a:buClr>
              <a:buSzPts val="1600"/>
              <a:buFont typeface="Calibri"/>
              <a:buNone/>
              <a:defRPr sz="1600"/>
            </a:lvl2pPr>
            <a:lvl3pPr marL="1371600" lvl="2" indent="-228600" algn="l">
              <a:lnSpc>
                <a:spcPct val="90000"/>
              </a:lnSpc>
              <a:spcBef>
                <a:spcPts val="1000"/>
              </a:spcBef>
              <a:spcAft>
                <a:spcPts val="0"/>
              </a:spcAft>
              <a:buClr>
                <a:srgbClr val="000000"/>
              </a:buClr>
              <a:buSzPts val="1600"/>
              <a:buFont typeface="Calibri"/>
              <a:buNone/>
              <a:defRPr sz="1600"/>
            </a:lvl3pPr>
            <a:lvl4pPr marL="1828800" lvl="3" indent="-228600" algn="l">
              <a:lnSpc>
                <a:spcPct val="90000"/>
              </a:lnSpc>
              <a:spcBef>
                <a:spcPts val="1000"/>
              </a:spcBef>
              <a:spcAft>
                <a:spcPts val="0"/>
              </a:spcAft>
              <a:buClr>
                <a:srgbClr val="000000"/>
              </a:buClr>
              <a:buSzPts val="1600"/>
              <a:buFont typeface="Calibri"/>
              <a:buNone/>
              <a:defRPr sz="1600"/>
            </a:lvl4pPr>
            <a:lvl5pPr marL="2286000" lvl="4" indent="-228600" algn="l">
              <a:lnSpc>
                <a:spcPct val="90000"/>
              </a:lnSpc>
              <a:spcBef>
                <a:spcPts val="1000"/>
              </a:spcBef>
              <a:spcAft>
                <a:spcPts val="0"/>
              </a:spcAft>
              <a:buClr>
                <a:srgbClr val="000000"/>
              </a:buClr>
              <a:buSzPts val="1600"/>
              <a:buFont typeface="Calibri"/>
              <a:buNone/>
              <a:defRPr sz="1600"/>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44" name="Google Shape;44;p10"/>
          <p:cNvSpPr txBox="1">
            <a:spLocks noGrp="1"/>
          </p:cNvSpPr>
          <p:nvPr>
            <p:ph type="sldNum" idx="12"/>
          </p:nvPr>
        </p:nvSpPr>
        <p:spPr>
          <a:xfrm>
            <a:off x="8256726" y="6414761"/>
            <a:ext cx="258624" cy="248306"/>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1"/>
        <p:cNvGrpSpPr/>
        <p:nvPr/>
      </p:nvGrpSpPr>
      <p:grpSpPr>
        <a:xfrm>
          <a:off x="0" y="0"/>
          <a:ext cx="0" cy="0"/>
          <a:chOff x="0" y="0"/>
          <a:chExt cx="0" cy="0"/>
        </a:xfrm>
      </p:grpSpPr>
      <p:sp>
        <p:nvSpPr>
          <p:cNvPr id="52" name="Google Shape;52;p12"/>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12"/>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4" name="Google Shape;54;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7"/>
        <p:cNvGrpSpPr/>
        <p:nvPr/>
      </p:nvGrpSpPr>
      <p:grpSpPr>
        <a:xfrm>
          <a:off x="0" y="0"/>
          <a:ext cx="0" cy="0"/>
          <a:chOff x="0" y="0"/>
          <a:chExt cx="0" cy="0"/>
        </a:xfrm>
      </p:grpSpPr>
      <p:sp>
        <p:nvSpPr>
          <p:cNvPr id="58" name="Google Shape;58;p13"/>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13"/>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1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4"/>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6" name="Google Shape;66;p1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15"/>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15"/>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6"/>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9" name="Google Shape;79;p16"/>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6"/>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1" name="Google Shape;81;p16"/>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1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
        <p:nvSpPr>
          <p:cNvPr id="91" name="Google Shape;91;p1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1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7" name="Google Shape;97;p19"/>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8" name="Google Shape;98;p1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1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1"/>
        <p:cNvGrpSpPr/>
        <p:nvPr/>
      </p:nvGrpSpPr>
      <p:grpSpPr>
        <a:xfrm>
          <a:off x="0" y="0"/>
          <a:ext cx="0" cy="0"/>
          <a:chOff x="0" y="0"/>
          <a:chExt cx="0" cy="0"/>
        </a:xfrm>
      </p:grpSpPr>
      <p:sp>
        <p:nvSpPr>
          <p:cNvPr id="102" name="Google Shape;102;p2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0"/>
          <p:cNvSpPr>
            <a:spLocks noGrp="1"/>
          </p:cNvSpPr>
          <p:nvPr>
            <p:ph type="pic" idx="2"/>
          </p:nvPr>
        </p:nvSpPr>
        <p:spPr>
          <a:xfrm>
            <a:off x="3887391" y="987426"/>
            <a:ext cx="4629150" cy="4873625"/>
          </a:xfrm>
          <a:prstGeom prst="rect">
            <a:avLst/>
          </a:prstGeom>
          <a:noFill/>
          <a:ln>
            <a:noFill/>
          </a:ln>
        </p:spPr>
      </p:sp>
      <p:sp>
        <p:nvSpPr>
          <p:cNvPr id="104" name="Google Shape;104;p20"/>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8"/>
        <p:cNvGrpSpPr/>
        <p:nvPr/>
      </p:nvGrpSpPr>
      <p:grpSpPr>
        <a:xfrm>
          <a:off x="0" y="0"/>
          <a:ext cx="0" cy="0"/>
          <a:chOff x="0" y="0"/>
          <a:chExt cx="0" cy="0"/>
        </a:xfrm>
      </p:grpSpPr>
      <p:sp>
        <p:nvSpPr>
          <p:cNvPr id="109" name="Google Shape;109;p2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1"/>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2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4"/>
        <p:cNvGrpSpPr/>
        <p:nvPr/>
      </p:nvGrpSpPr>
      <p:grpSpPr>
        <a:xfrm>
          <a:off x="0" y="0"/>
          <a:ext cx="0" cy="0"/>
          <a:chOff x="0" y="0"/>
          <a:chExt cx="0" cy="0"/>
        </a:xfrm>
      </p:grpSpPr>
      <p:sp>
        <p:nvSpPr>
          <p:cNvPr id="115" name="Google Shape;115;p22"/>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6" name="Google Shape;116;p22"/>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2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2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365125"/>
            <a:ext cx="7886700" cy="1325564"/>
          </a:xfrm>
          <a:prstGeom prst="rect">
            <a:avLst/>
          </a:prstGeom>
          <a:noFill/>
          <a:ln>
            <a:noFill/>
          </a:ln>
        </p:spPr>
        <p:txBody>
          <a:bodyPr spcFirstLastPara="1" wrap="square" lIns="45700" tIns="45700" rIns="45700" bIns="45700" anchor="ctr" anchorCtr="0">
            <a:normAutofit/>
          </a:bodyPr>
          <a:lstStyle>
            <a:lvl1pPr marR="0" lvl="0"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1pPr>
            <a:lvl2pPr marR="0" lvl="1"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2pPr>
            <a:lvl3pPr marR="0" lvl="2"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3pPr>
            <a:lvl4pPr marR="0" lvl="3"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4pPr>
            <a:lvl5pPr marR="0" lvl="4"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5pPr>
            <a:lvl6pPr marR="0" lvl="5"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6pPr>
            <a:lvl7pPr marR="0" lvl="6"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7pPr>
            <a:lvl8pPr marR="0" lvl="7"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8pPr>
            <a:lvl9pPr marR="0" lvl="8"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9pPr>
          </a:lstStyle>
          <a:p>
            <a:endParaRPr/>
          </a:p>
        </p:txBody>
      </p:sp>
      <p:sp>
        <p:nvSpPr>
          <p:cNvPr id="7" name="Google Shape;7;p1"/>
          <p:cNvSpPr txBox="1">
            <a:spLocks noGrp="1"/>
          </p:cNvSpPr>
          <p:nvPr>
            <p:ph type="body" idx="1"/>
          </p:nvPr>
        </p:nvSpPr>
        <p:spPr>
          <a:xfrm>
            <a:off x="628650" y="1825625"/>
            <a:ext cx="7886700" cy="4351338"/>
          </a:xfrm>
          <a:prstGeom prst="rect">
            <a:avLst/>
          </a:prstGeom>
          <a:noFill/>
          <a:ln>
            <a:noFill/>
          </a:ln>
        </p:spPr>
        <p:txBody>
          <a:bodyPr spcFirstLastPara="1" wrap="square" lIns="45700" tIns="45700" rIns="45700" bIns="45700" anchor="t" anchorCtr="0">
            <a:normAutofit/>
          </a:bodyPr>
          <a:lstStyle>
            <a:lvl1pPr marL="457200" marR="0" lvl="0"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3pPr>
            <a:lvl4pPr marL="1828800" marR="0" lvl="3"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4pPr>
            <a:lvl5pPr marL="2286000" marR="0" lvl="4"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5pPr>
            <a:lvl6pPr marL="2743200" marR="0" lvl="5"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6pPr>
            <a:lvl7pPr marL="3200400" marR="0" lvl="6"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7pPr>
            <a:lvl8pPr marL="3657600" marR="0" lvl="7"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8pPr>
            <a:lvl9pPr marL="4114800" marR="0" lvl="8"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256726" y="6414761"/>
            <a:ext cx="258624" cy="248306"/>
          </a:xfrm>
          <a:prstGeom prst="rect">
            <a:avLst/>
          </a:prstGeom>
          <a:noFill/>
          <a:ln>
            <a:noFill/>
          </a:ln>
        </p:spPr>
        <p:txBody>
          <a:bodyPr spcFirstLastPara="1" wrap="square" lIns="45700" tIns="45700" rIns="45700" bIns="45700" anchor="ctr" anchorCtr="0">
            <a:sp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
        <p:cNvGrpSpPr/>
        <p:nvPr/>
      </p:nvGrpSpPr>
      <p:grpSpPr>
        <a:xfrm>
          <a:off x="0" y="0"/>
          <a:ext cx="0" cy="0"/>
          <a:chOff x="0" y="0"/>
          <a:chExt cx="0" cy="0"/>
        </a:xfrm>
      </p:grpSpPr>
      <p:sp>
        <p:nvSpPr>
          <p:cNvPr id="46" name="Google Shape;46;p1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7" name="Google Shape;47;p11"/>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Google Shape;48;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3"/>
          <p:cNvSpPr txBox="1"/>
          <p:nvPr/>
        </p:nvSpPr>
        <p:spPr>
          <a:xfrm>
            <a:off x="133563" y="161767"/>
            <a:ext cx="8877000" cy="861900"/>
          </a:xfrm>
          <a:prstGeom prst="rect">
            <a:avLst/>
          </a:prstGeom>
          <a:solidFill>
            <a:srgbClr val="FFFFFF"/>
          </a:solidFill>
          <a:ln w="28575" cap="flat" cmpd="sng">
            <a:solidFill>
              <a:schemeClr val="accent2"/>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800"/>
              <a:buFont typeface="Comic Sans MS"/>
              <a:buNone/>
            </a:pPr>
            <a:r>
              <a:rPr lang="en-US" sz="2500" b="1" i="0" u="none" strike="noStrike" cap="none" dirty="0">
                <a:solidFill>
                  <a:srgbClr val="000000"/>
                </a:solidFill>
                <a:latin typeface="Comic Sans MS"/>
                <a:ea typeface="Comic Sans MS"/>
                <a:cs typeface="Comic Sans MS"/>
                <a:sym typeface="Comic Sans MS"/>
              </a:rPr>
              <a:t>ΜΑΘΗΜΑ 3: </a:t>
            </a:r>
            <a:r>
              <a:rPr lang="en-US" sz="2500" b="1" i="0" u="none" strike="noStrike" cap="none" dirty="0" err="1">
                <a:solidFill>
                  <a:srgbClr val="000000"/>
                </a:solidFill>
                <a:latin typeface="Comic Sans MS"/>
                <a:ea typeface="Comic Sans MS"/>
                <a:cs typeface="Comic Sans MS"/>
                <a:sym typeface="Comic Sans MS"/>
              </a:rPr>
              <a:t>Πόσο</a:t>
            </a:r>
            <a:r>
              <a:rPr lang="en-US" sz="2500" b="1" i="0" u="none" strike="noStrike" cap="none" dirty="0">
                <a:solidFill>
                  <a:srgbClr val="000000"/>
                </a:solidFill>
                <a:latin typeface="Comic Sans MS"/>
                <a:ea typeface="Comic Sans MS"/>
                <a:cs typeface="Comic Sans MS"/>
                <a:sym typeface="Comic Sans MS"/>
              </a:rPr>
              <a:t> π</a:t>
            </a:r>
            <a:r>
              <a:rPr lang="en-US" sz="2500" b="1" i="0" u="none" strike="noStrike" cap="none" dirty="0" err="1">
                <a:solidFill>
                  <a:srgbClr val="000000"/>
                </a:solidFill>
                <a:latin typeface="Comic Sans MS"/>
                <a:ea typeface="Comic Sans MS"/>
                <a:cs typeface="Comic Sans MS"/>
                <a:sym typeface="Comic Sans MS"/>
              </a:rPr>
              <a:t>ολύτιμ</a:t>
            </a:r>
            <a:r>
              <a:rPr lang="en-US" sz="2500" b="1" i="0" u="none" strike="noStrike" cap="none" dirty="0">
                <a:solidFill>
                  <a:srgbClr val="000000"/>
                </a:solidFill>
                <a:latin typeface="Comic Sans MS"/>
                <a:ea typeface="Comic Sans MS"/>
                <a:cs typeface="Comic Sans MS"/>
                <a:sym typeface="Comic Sans MS"/>
              </a:rPr>
              <a:t>α είναι τα αντικείμενα που ανήκουν στους εκτοπισμένους λαούς ως ιστορικές πηγές;</a:t>
            </a:r>
            <a:endParaRPr sz="1100" dirty="0"/>
          </a:p>
        </p:txBody>
      </p:sp>
      <p:sp>
        <p:nvSpPr>
          <p:cNvPr id="125" name="Google Shape;125;p23"/>
          <p:cNvSpPr txBox="1"/>
          <p:nvPr/>
        </p:nvSpPr>
        <p:spPr>
          <a:xfrm>
            <a:off x="133563" y="1305505"/>
            <a:ext cx="8877000" cy="2862900"/>
          </a:xfrm>
          <a:prstGeom prst="rect">
            <a:avLst/>
          </a:prstGeom>
          <a:solidFill>
            <a:srgbClr val="FFFFFF"/>
          </a:solidFill>
          <a:ln w="28575" cap="flat" cmpd="sng">
            <a:solidFill>
              <a:srgbClr val="F4DD00"/>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600"/>
              <a:buFont typeface="Comic Sans MS"/>
              <a:buNone/>
            </a:pPr>
            <a:r>
              <a:rPr lang="en-US" sz="2400" b="1" i="0" u="none" strike="noStrike" cap="none" dirty="0" err="1">
                <a:solidFill>
                  <a:srgbClr val="000000"/>
                </a:solidFill>
                <a:latin typeface="Comic Sans MS"/>
                <a:ea typeface="Comic Sans MS"/>
                <a:cs typeface="Comic Sans MS"/>
                <a:sym typeface="Comic Sans MS"/>
              </a:rPr>
              <a:t>Σε</a:t>
            </a:r>
            <a:r>
              <a:rPr lang="en-US" sz="2400" b="1" i="0" u="none" strike="noStrike" cap="none" dirty="0">
                <a:solidFill>
                  <a:srgbClr val="000000"/>
                </a:solidFill>
                <a:latin typeface="Comic Sans MS"/>
                <a:ea typeface="Comic Sans MS"/>
                <a:cs typeface="Comic Sans MS"/>
                <a:sym typeface="Comic Sans MS"/>
              </a:rPr>
              <a:t> α</a:t>
            </a:r>
            <a:r>
              <a:rPr lang="en-US" sz="2400" b="1" i="0" u="none" strike="noStrike" cap="none" dirty="0" err="1">
                <a:solidFill>
                  <a:srgbClr val="000000"/>
                </a:solidFill>
                <a:latin typeface="Comic Sans MS"/>
                <a:ea typeface="Comic Sans MS"/>
                <a:cs typeface="Comic Sans MS"/>
                <a:sym typeface="Comic Sans MS"/>
              </a:rPr>
              <a:t>υτό</a:t>
            </a:r>
            <a:r>
              <a:rPr lang="en-US" sz="2400" b="1" i="0" u="none" strike="noStrike" cap="none" dirty="0">
                <a:solidFill>
                  <a:srgbClr val="000000"/>
                </a:solidFill>
                <a:latin typeface="Comic Sans MS"/>
                <a:ea typeface="Comic Sans MS"/>
                <a:cs typeface="Comic Sans MS"/>
                <a:sym typeface="Comic Sans MS"/>
              </a:rPr>
              <a:t> </a:t>
            </a:r>
            <a:r>
              <a:rPr lang="en-US" sz="2400" b="1" i="0" u="none" strike="noStrike" cap="none" dirty="0" err="1">
                <a:solidFill>
                  <a:srgbClr val="000000"/>
                </a:solidFill>
                <a:latin typeface="Comic Sans MS"/>
                <a:ea typeface="Comic Sans MS"/>
                <a:cs typeface="Comic Sans MS"/>
                <a:sym typeface="Comic Sans MS"/>
              </a:rPr>
              <a:t>το</a:t>
            </a:r>
            <a:r>
              <a:rPr lang="en-US" sz="2400" b="1" i="0" u="none" strike="noStrike" cap="none" dirty="0">
                <a:solidFill>
                  <a:srgbClr val="000000"/>
                </a:solidFill>
                <a:latin typeface="Comic Sans MS"/>
                <a:ea typeface="Comic Sans MS"/>
                <a:cs typeface="Comic Sans MS"/>
                <a:sym typeface="Comic Sans MS"/>
              </a:rPr>
              <a:t> </a:t>
            </a:r>
            <a:r>
              <a:rPr lang="en-US" sz="2400" b="1" i="0" u="none" strike="noStrike" cap="none" dirty="0" err="1">
                <a:solidFill>
                  <a:srgbClr val="000000"/>
                </a:solidFill>
                <a:latin typeface="Comic Sans MS"/>
                <a:ea typeface="Comic Sans MS"/>
                <a:cs typeface="Comic Sans MS"/>
                <a:sym typeface="Comic Sans MS"/>
              </a:rPr>
              <a:t>μάθημ</a:t>
            </a:r>
            <a:r>
              <a:rPr lang="en-US" sz="2400" b="1" i="0" u="none" strike="noStrike" cap="none" dirty="0">
                <a:solidFill>
                  <a:srgbClr val="000000"/>
                </a:solidFill>
                <a:latin typeface="Comic Sans MS"/>
                <a:ea typeface="Comic Sans MS"/>
                <a:cs typeface="Comic Sans MS"/>
                <a:sym typeface="Comic Sans MS"/>
              </a:rPr>
              <a:t>α, θα...</a:t>
            </a:r>
            <a:endParaRPr sz="1200" dirty="0"/>
          </a:p>
          <a:p>
            <a:pPr marL="0" marR="0" lvl="0" indent="0" algn="l" rtl="0">
              <a:lnSpc>
                <a:spcPct val="100000"/>
              </a:lnSpc>
              <a:spcBef>
                <a:spcPts val="0"/>
              </a:spcBef>
              <a:spcAft>
                <a:spcPts val="0"/>
              </a:spcAft>
              <a:buClr>
                <a:srgbClr val="000000"/>
              </a:buClr>
              <a:buSzPts val="2600"/>
              <a:buFont typeface="Comic Sans MS"/>
              <a:buNone/>
            </a:pPr>
            <a:endParaRPr sz="2400" b="1" i="0" u="none" strike="noStrike" cap="none" dirty="0">
              <a:solidFill>
                <a:srgbClr val="000000"/>
              </a:solidFill>
              <a:latin typeface="Comic Sans MS"/>
              <a:ea typeface="Comic Sans MS"/>
              <a:cs typeface="Comic Sans MS"/>
              <a:sym typeface="Comic Sans MS"/>
            </a:endParaRPr>
          </a:p>
          <a:p>
            <a:pPr marL="457200" marR="0" lvl="0" indent="-444500" algn="l" rtl="0">
              <a:lnSpc>
                <a:spcPct val="100000"/>
              </a:lnSpc>
              <a:spcBef>
                <a:spcPts val="0"/>
              </a:spcBef>
              <a:spcAft>
                <a:spcPts val="0"/>
              </a:spcAft>
              <a:buClr>
                <a:srgbClr val="000000"/>
              </a:buClr>
              <a:buSzPts val="2200"/>
              <a:buFont typeface="Arial"/>
              <a:buChar char="•"/>
            </a:pPr>
            <a:r>
              <a:rPr lang="en-US" sz="2200" b="0" i="0" u="none" strike="noStrike" cap="none" dirty="0" err="1">
                <a:solidFill>
                  <a:srgbClr val="000000"/>
                </a:solidFill>
                <a:latin typeface="Comic Sans MS"/>
                <a:ea typeface="Comic Sans MS"/>
                <a:cs typeface="Comic Sans MS"/>
                <a:sym typeface="Comic Sans MS"/>
              </a:rPr>
              <a:t>Σκεφτείτε</a:t>
            </a:r>
            <a:r>
              <a:rPr lang="en-US" sz="2200" b="0" i="0" u="none" strike="noStrike" cap="none" dirty="0">
                <a:solidFill>
                  <a:srgbClr val="000000"/>
                </a:solidFill>
                <a:latin typeface="Comic Sans MS"/>
                <a:ea typeface="Comic Sans MS"/>
                <a:cs typeface="Comic Sans MS"/>
                <a:sym typeface="Comic Sans MS"/>
              </a:rPr>
              <a:t> π</a:t>
            </a:r>
            <a:r>
              <a:rPr lang="en-US" sz="2200" b="0" i="0" u="none" strike="noStrike" cap="none" dirty="0" err="1">
                <a:solidFill>
                  <a:srgbClr val="000000"/>
                </a:solidFill>
                <a:latin typeface="Comic Sans MS"/>
                <a:ea typeface="Comic Sans MS"/>
                <a:cs typeface="Comic Sans MS"/>
                <a:sym typeface="Comic Sans MS"/>
              </a:rPr>
              <a:t>οι</a:t>
            </a:r>
            <a:r>
              <a:rPr lang="en-US" sz="2200" b="0" i="0" u="none" strike="noStrike" cap="none" dirty="0">
                <a:solidFill>
                  <a:srgbClr val="000000"/>
                </a:solidFill>
                <a:latin typeface="Comic Sans MS"/>
                <a:ea typeface="Comic Sans MS"/>
                <a:cs typeface="Comic Sans MS"/>
                <a:sym typeface="Comic Sans MS"/>
              </a:rPr>
              <a:t>α αντικείμενα θα μπορούσατε να πάρετε μαζί σας, αν αναγκαστείτε να φύγετε ξαφνικά από το σπίτι σας.</a:t>
            </a:r>
            <a:endParaRPr sz="1200" dirty="0"/>
          </a:p>
          <a:p>
            <a:pPr marL="457200" marR="0" lvl="0" indent="-444500" algn="l" rtl="0">
              <a:lnSpc>
                <a:spcPct val="100000"/>
              </a:lnSpc>
              <a:spcBef>
                <a:spcPts val="0"/>
              </a:spcBef>
              <a:spcAft>
                <a:spcPts val="0"/>
              </a:spcAft>
              <a:buClr>
                <a:srgbClr val="000000"/>
              </a:buClr>
              <a:buSzPts val="2200"/>
              <a:buFont typeface="Arial"/>
              <a:buChar char="•"/>
            </a:pPr>
            <a:r>
              <a:rPr lang="en-US" sz="2200" b="0" i="0" u="none" strike="noStrike" cap="none" dirty="0" err="1" smtClean="0">
                <a:solidFill>
                  <a:srgbClr val="000000"/>
                </a:solidFill>
                <a:latin typeface="Comic Sans MS"/>
                <a:ea typeface="Comic Sans MS"/>
                <a:cs typeface="Comic Sans MS"/>
                <a:sym typeface="Comic Sans MS"/>
              </a:rPr>
              <a:t>Μελετήσ</a:t>
            </a:r>
            <a:r>
              <a:rPr lang="el-GR" sz="2200" b="0" i="0" u="none" strike="noStrike" cap="none" dirty="0" smtClean="0">
                <a:solidFill>
                  <a:srgbClr val="000000"/>
                </a:solidFill>
                <a:latin typeface="Comic Sans MS"/>
                <a:ea typeface="Comic Sans MS"/>
                <a:cs typeface="Comic Sans MS"/>
                <a:sym typeface="Comic Sans MS"/>
              </a:rPr>
              <a:t>ε</a:t>
            </a:r>
            <a:r>
              <a:rPr lang="en-US" sz="2200" b="0" i="0" u="none" strike="noStrike" cap="none" dirty="0" err="1" smtClean="0">
                <a:solidFill>
                  <a:srgbClr val="000000"/>
                </a:solidFill>
                <a:latin typeface="Comic Sans MS"/>
                <a:ea typeface="Comic Sans MS"/>
                <a:cs typeface="Comic Sans MS"/>
                <a:sym typeface="Comic Sans MS"/>
              </a:rPr>
              <a:t>τε</a:t>
            </a:r>
            <a:r>
              <a:rPr lang="en-US" sz="2200" b="0" i="0" u="none" strike="noStrike" cap="none" dirty="0" smtClean="0">
                <a:solidFill>
                  <a:srgbClr val="000000"/>
                </a:solidFill>
                <a:latin typeface="Comic Sans MS"/>
                <a:ea typeface="Comic Sans MS"/>
                <a:cs typeface="Comic Sans MS"/>
                <a:sym typeface="Comic Sans MS"/>
              </a:rPr>
              <a:t> </a:t>
            </a:r>
            <a:r>
              <a:rPr lang="en-US" sz="2200" b="0" i="0" u="none" strike="noStrike" cap="none" dirty="0" err="1">
                <a:solidFill>
                  <a:srgbClr val="000000"/>
                </a:solidFill>
                <a:latin typeface="Comic Sans MS"/>
                <a:ea typeface="Comic Sans MS"/>
                <a:cs typeface="Comic Sans MS"/>
                <a:sym typeface="Comic Sans MS"/>
              </a:rPr>
              <a:t>μερικά</a:t>
            </a:r>
            <a:r>
              <a:rPr lang="en-US" sz="2200" b="0" i="0" u="none" strike="noStrike" cap="none" dirty="0">
                <a:solidFill>
                  <a:srgbClr val="000000"/>
                </a:solidFill>
                <a:latin typeface="Comic Sans MS"/>
                <a:ea typeface="Comic Sans MS"/>
                <a:cs typeface="Comic Sans MS"/>
                <a:sym typeface="Comic Sans MS"/>
              </a:rPr>
              <a:t> από τα α</a:t>
            </a:r>
            <a:r>
              <a:rPr lang="en-US" sz="2200" b="0" i="0" u="none" strike="noStrike" cap="none" dirty="0" err="1">
                <a:solidFill>
                  <a:srgbClr val="000000"/>
                </a:solidFill>
                <a:latin typeface="Comic Sans MS"/>
                <a:ea typeface="Comic Sans MS"/>
                <a:cs typeface="Comic Sans MS"/>
                <a:sym typeface="Comic Sans MS"/>
              </a:rPr>
              <a:t>ντικείμεν</a:t>
            </a:r>
            <a:r>
              <a:rPr lang="en-US" sz="2200" b="0" i="0" u="none" strike="noStrike" cap="none" dirty="0">
                <a:solidFill>
                  <a:srgbClr val="000000"/>
                </a:solidFill>
                <a:latin typeface="Comic Sans MS"/>
                <a:ea typeface="Comic Sans MS"/>
                <a:cs typeface="Comic Sans MS"/>
                <a:sym typeface="Comic Sans MS"/>
              </a:rPr>
              <a:t>α που πήραν οι εκτοπισμένοι λαοί μετά την Ανταλλαγή Πληθυσμών, βγάζοντας συμπεράσματα για τους ιδιοκτήτες τους και υποθέτοντας τους λόγους για τους οποίους πάρθηκαν τα αντικείμενα. </a:t>
            </a:r>
            <a:endParaRPr sz="1200" dirty="0"/>
          </a:p>
        </p:txBody>
      </p:sp>
      <p:sp>
        <p:nvSpPr>
          <p:cNvPr id="126" name="Google Shape;126;p23"/>
          <p:cNvSpPr txBox="1"/>
          <p:nvPr/>
        </p:nvSpPr>
        <p:spPr>
          <a:xfrm>
            <a:off x="133563" y="4383018"/>
            <a:ext cx="8877000" cy="1847100"/>
          </a:xfrm>
          <a:prstGeom prst="rect">
            <a:avLst/>
          </a:prstGeom>
          <a:solidFill>
            <a:srgbClr val="FFFFFF"/>
          </a:solidFill>
          <a:ln w="28575" cap="flat" cmpd="sng">
            <a:solidFill>
              <a:srgbClr val="92D050"/>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600"/>
              <a:buFont typeface="Comic Sans MS"/>
              <a:buNone/>
            </a:pPr>
            <a:r>
              <a:rPr lang="en-US" sz="2400" b="1" i="0" u="none" strike="noStrike" cap="none" dirty="0" err="1">
                <a:solidFill>
                  <a:srgbClr val="000000"/>
                </a:solidFill>
                <a:latin typeface="Comic Sans MS"/>
                <a:ea typeface="Comic Sans MS"/>
                <a:cs typeface="Comic Sans MS"/>
                <a:sym typeface="Comic Sans MS"/>
              </a:rPr>
              <a:t>Γι</a:t>
            </a:r>
            <a:r>
              <a:rPr lang="en-US" sz="2400" b="1" i="0" u="none" strike="noStrike" cap="none" dirty="0">
                <a:solidFill>
                  <a:srgbClr val="000000"/>
                </a:solidFill>
                <a:latin typeface="Comic Sans MS"/>
                <a:ea typeface="Comic Sans MS"/>
                <a:cs typeface="Comic Sans MS"/>
                <a:sym typeface="Comic Sans MS"/>
              </a:rPr>
              <a:t>α να μπορείτε να...</a:t>
            </a:r>
            <a:endParaRPr sz="1200" dirty="0"/>
          </a:p>
          <a:p>
            <a:pPr marL="0" marR="0" lvl="0" indent="0" algn="l" rtl="0">
              <a:lnSpc>
                <a:spcPct val="100000"/>
              </a:lnSpc>
              <a:spcBef>
                <a:spcPts val="0"/>
              </a:spcBef>
              <a:spcAft>
                <a:spcPts val="0"/>
              </a:spcAft>
              <a:buClr>
                <a:srgbClr val="000000"/>
              </a:buClr>
              <a:buSzPts val="2600"/>
              <a:buFont typeface="Comic Sans MS"/>
              <a:buNone/>
            </a:pPr>
            <a:endParaRPr sz="2400" b="1" i="0" u="none" strike="noStrike" cap="none" dirty="0">
              <a:solidFill>
                <a:srgbClr val="000000"/>
              </a:solidFill>
              <a:latin typeface="Comic Sans MS"/>
              <a:ea typeface="Comic Sans MS"/>
              <a:cs typeface="Comic Sans MS"/>
              <a:sym typeface="Comic Sans MS"/>
            </a:endParaRPr>
          </a:p>
          <a:p>
            <a:pPr marL="457200" marR="0" lvl="0" indent="-444500" algn="l" rtl="0">
              <a:lnSpc>
                <a:spcPct val="100000"/>
              </a:lnSpc>
              <a:spcBef>
                <a:spcPts val="0"/>
              </a:spcBef>
              <a:spcAft>
                <a:spcPts val="0"/>
              </a:spcAft>
              <a:buClr>
                <a:srgbClr val="000000"/>
              </a:buClr>
              <a:buSzPts val="2200"/>
              <a:buFont typeface="Arial"/>
              <a:buChar char="•"/>
            </a:pPr>
            <a:r>
              <a:rPr lang="en-US" sz="2200" b="0" i="0" u="none" strike="noStrike" cap="none" dirty="0" err="1">
                <a:solidFill>
                  <a:srgbClr val="000000"/>
                </a:solidFill>
                <a:latin typeface="Comic Sans MS"/>
                <a:ea typeface="Comic Sans MS"/>
                <a:cs typeface="Comic Sans MS"/>
                <a:sym typeface="Comic Sans MS"/>
              </a:rPr>
              <a:t>Σκεφτείτε</a:t>
            </a:r>
            <a:r>
              <a:rPr lang="en-US" sz="2200" b="0" i="0" u="none" strike="noStrike" cap="none" dirty="0">
                <a:solidFill>
                  <a:srgbClr val="000000"/>
                </a:solidFill>
                <a:latin typeface="Comic Sans MS"/>
                <a:ea typeface="Comic Sans MS"/>
                <a:cs typeface="Comic Sans MS"/>
                <a:sym typeface="Comic Sans MS"/>
              </a:rPr>
              <a:t> </a:t>
            </a:r>
            <a:r>
              <a:rPr lang="en-US" sz="2200" b="0" i="0" u="none" strike="noStrike" cap="none" dirty="0" err="1">
                <a:solidFill>
                  <a:srgbClr val="000000"/>
                </a:solidFill>
                <a:latin typeface="Comic Sans MS"/>
                <a:ea typeface="Comic Sans MS"/>
                <a:cs typeface="Comic Sans MS"/>
                <a:sym typeface="Comic Sans MS"/>
              </a:rPr>
              <a:t>την</a:t>
            </a:r>
            <a:r>
              <a:rPr lang="en-US" sz="2200" b="0" i="0" u="none" strike="noStrike" cap="none" dirty="0">
                <a:solidFill>
                  <a:srgbClr val="000000"/>
                </a:solidFill>
                <a:latin typeface="Comic Sans MS"/>
                <a:ea typeface="Comic Sans MS"/>
                <a:cs typeface="Comic Sans MS"/>
                <a:sym typeface="Comic Sans MS"/>
              </a:rPr>
              <a:t> α</a:t>
            </a:r>
            <a:r>
              <a:rPr lang="en-US" sz="2200" b="0" i="0" u="none" strike="noStrike" cap="none" dirty="0" err="1">
                <a:solidFill>
                  <a:srgbClr val="000000"/>
                </a:solidFill>
                <a:latin typeface="Comic Sans MS"/>
                <a:ea typeface="Comic Sans MS"/>
                <a:cs typeface="Comic Sans MS"/>
                <a:sym typeface="Comic Sans MS"/>
              </a:rPr>
              <a:t>ξί</a:t>
            </a:r>
            <a:r>
              <a:rPr lang="en-US" sz="2200" b="0" i="0" u="none" strike="noStrike" cap="none" dirty="0">
                <a:solidFill>
                  <a:srgbClr val="000000"/>
                </a:solidFill>
                <a:latin typeface="Comic Sans MS"/>
                <a:ea typeface="Comic Sans MS"/>
                <a:cs typeface="Comic Sans MS"/>
                <a:sym typeface="Comic Sans MS"/>
              </a:rPr>
              <a:t>α των αντικειμένων ως ιστορικές πηγές.</a:t>
            </a:r>
            <a:endParaRPr sz="1200" dirty="0"/>
          </a:p>
          <a:p>
            <a:pPr marL="457200" marR="0" lvl="0" indent="-444500" algn="l" rtl="0">
              <a:lnSpc>
                <a:spcPct val="100000"/>
              </a:lnSpc>
              <a:spcBef>
                <a:spcPts val="0"/>
              </a:spcBef>
              <a:spcAft>
                <a:spcPts val="0"/>
              </a:spcAft>
              <a:buClr>
                <a:srgbClr val="000000"/>
              </a:buClr>
              <a:buSzPts val="2200"/>
              <a:buFont typeface="Arial"/>
              <a:buChar char="•"/>
            </a:pPr>
            <a:r>
              <a:rPr lang="en-US" sz="2200" b="0" i="0" u="none" strike="noStrike" cap="none" dirty="0" err="1" smtClean="0">
                <a:solidFill>
                  <a:srgbClr val="000000"/>
                </a:solidFill>
                <a:latin typeface="Comic Sans MS"/>
                <a:ea typeface="Comic Sans MS"/>
                <a:cs typeface="Comic Sans MS"/>
                <a:sym typeface="Comic Sans MS"/>
              </a:rPr>
              <a:t>Γράψ</a:t>
            </a:r>
            <a:r>
              <a:rPr lang="el-GR" sz="2200" b="0" i="0" u="none" strike="noStrike" cap="none" dirty="0" smtClean="0">
                <a:solidFill>
                  <a:srgbClr val="000000"/>
                </a:solidFill>
                <a:latin typeface="Comic Sans MS"/>
                <a:ea typeface="Comic Sans MS"/>
                <a:cs typeface="Comic Sans MS"/>
                <a:sym typeface="Comic Sans MS"/>
              </a:rPr>
              <a:t>ε</a:t>
            </a:r>
            <a:r>
              <a:rPr lang="en-US" sz="2200" b="0" i="0" u="none" strike="noStrike" cap="none" dirty="0" err="1" smtClean="0">
                <a:solidFill>
                  <a:srgbClr val="000000"/>
                </a:solidFill>
                <a:latin typeface="Comic Sans MS"/>
                <a:ea typeface="Comic Sans MS"/>
                <a:cs typeface="Comic Sans MS"/>
                <a:sym typeface="Comic Sans MS"/>
              </a:rPr>
              <a:t>τε</a:t>
            </a:r>
            <a:r>
              <a:rPr lang="en-US" sz="2200" b="0" i="0" u="none" strike="noStrike" cap="none" dirty="0" smtClean="0">
                <a:solidFill>
                  <a:srgbClr val="000000"/>
                </a:solidFill>
                <a:latin typeface="Comic Sans MS"/>
                <a:ea typeface="Comic Sans MS"/>
                <a:cs typeface="Comic Sans MS"/>
                <a:sym typeface="Comic Sans MS"/>
              </a:rPr>
              <a:t> </a:t>
            </a:r>
            <a:r>
              <a:rPr lang="en-US" sz="2200" b="0" i="0" u="none" strike="noStrike" cap="none" dirty="0" err="1">
                <a:solidFill>
                  <a:srgbClr val="000000"/>
                </a:solidFill>
                <a:latin typeface="Comic Sans MS"/>
                <a:ea typeface="Comic Sans MS"/>
                <a:cs typeface="Comic Sans MS"/>
                <a:sym typeface="Comic Sans MS"/>
              </a:rPr>
              <a:t>μι</a:t>
            </a:r>
            <a:r>
              <a:rPr lang="en-US" sz="2200" b="0" i="0" u="none" strike="noStrike" cap="none" dirty="0">
                <a:solidFill>
                  <a:srgbClr val="000000"/>
                </a:solidFill>
                <a:latin typeface="Comic Sans MS"/>
                <a:ea typeface="Comic Sans MS"/>
                <a:cs typeface="Comic Sans MS"/>
                <a:sym typeface="Comic Sans MS"/>
              </a:rPr>
              <a:t>α "αυτό-αφήγηση" από την οπτική γωνία ενός επιλεγμένου αντικειμένου.  </a:t>
            </a:r>
            <a:endParaRPr sz="1200" dirty="0"/>
          </a:p>
        </p:txBody>
      </p:sp>
      <p:sp>
        <p:nvSpPr>
          <p:cNvPr id="127" name="Google Shape;127;p23"/>
          <p:cNvSpPr txBox="1"/>
          <p:nvPr/>
        </p:nvSpPr>
        <p:spPr>
          <a:xfrm>
            <a:off x="133563" y="6218790"/>
            <a:ext cx="8876874" cy="539116"/>
          </a:xfrm>
          <a:prstGeom prst="rect">
            <a:avLst/>
          </a:prstGeom>
          <a:solidFill>
            <a:srgbClr val="FFFFFF"/>
          </a:solidFill>
          <a:ln w="28575" cap="flat" cmpd="sng">
            <a:solidFill>
              <a:srgbClr val="45CEEF"/>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400"/>
              <a:buFont typeface="Comic Sans MS"/>
              <a:buNone/>
            </a:pPr>
            <a:r>
              <a:rPr lang="en-US" sz="2400" b="1" i="0" u="none" strike="noStrike" cap="none">
                <a:solidFill>
                  <a:srgbClr val="000000"/>
                </a:solidFill>
                <a:latin typeface="Comic Sans MS"/>
                <a:ea typeface="Comic Sans MS"/>
                <a:cs typeface="Comic Sans MS"/>
                <a:sym typeface="Comic Sans MS"/>
              </a:rPr>
              <a:t>Λέξεις κλειδιά</a:t>
            </a:r>
            <a:r>
              <a:rPr lang="en-US" sz="2400" b="0" i="0" u="none" strike="noStrike" cap="none">
                <a:solidFill>
                  <a:srgbClr val="000000"/>
                </a:solidFill>
                <a:latin typeface="Comic Sans MS"/>
                <a:ea typeface="Comic Sans MS"/>
                <a:cs typeface="Comic Sans MS"/>
                <a:sym typeface="Comic Sans MS"/>
              </a:rPr>
              <a:t>: αξία, επιβεβαίωση, πρόκληση.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4"/>
          <p:cNvSpPr txBox="1"/>
          <p:nvPr/>
        </p:nvSpPr>
        <p:spPr>
          <a:xfrm>
            <a:off x="118323" y="147456"/>
            <a:ext cx="8877000" cy="5479800"/>
          </a:xfrm>
          <a:prstGeom prst="rect">
            <a:avLst/>
          </a:prstGeom>
          <a:solidFill>
            <a:srgbClr val="FFFFCC"/>
          </a:solidFill>
          <a:ln w="12700" cap="flat" cmpd="sng">
            <a:solidFill>
              <a:srgbClr val="F4B183"/>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800"/>
              <a:buFont typeface="Comic Sans MS"/>
              <a:buNone/>
            </a:pPr>
            <a:r>
              <a:rPr lang="en-US" sz="2500" b="0" i="0" u="none" strike="noStrike" cap="none" dirty="0">
                <a:solidFill>
                  <a:srgbClr val="000000"/>
                </a:solidFill>
                <a:latin typeface="Comic Sans MS"/>
                <a:ea typeface="Comic Sans MS"/>
                <a:cs typeface="Comic Sans MS"/>
                <a:sym typeface="Comic Sans MS"/>
              </a:rPr>
              <a:t>Επ</a:t>
            </a:r>
            <a:r>
              <a:rPr lang="en-US" sz="2500" b="0" i="0" u="none" strike="noStrike" cap="none" dirty="0" err="1">
                <a:solidFill>
                  <a:srgbClr val="000000"/>
                </a:solidFill>
                <a:latin typeface="Comic Sans MS"/>
                <a:ea typeface="Comic Sans MS"/>
                <a:cs typeface="Comic Sans MS"/>
                <a:sym typeface="Comic Sans MS"/>
              </a:rPr>
              <a:t>ιστρέφετε</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στο</a:t>
            </a:r>
            <a:r>
              <a:rPr lang="en-US" sz="2500" b="0" i="0" u="none" strike="noStrike" cap="none" dirty="0">
                <a:solidFill>
                  <a:srgbClr val="000000"/>
                </a:solidFill>
                <a:latin typeface="Comic Sans MS"/>
                <a:ea typeface="Comic Sans MS"/>
                <a:cs typeface="Comic Sans MS"/>
                <a:sym typeface="Comic Sans MS"/>
              </a:rPr>
              <a:t> σπ</a:t>
            </a:r>
            <a:r>
              <a:rPr lang="en-US" sz="2500" b="0" i="0" u="none" strike="noStrike" cap="none" dirty="0" err="1">
                <a:solidFill>
                  <a:srgbClr val="000000"/>
                </a:solidFill>
                <a:latin typeface="Comic Sans MS"/>
                <a:ea typeface="Comic Sans MS"/>
                <a:cs typeface="Comic Sans MS"/>
                <a:sym typeface="Comic Sans MS"/>
              </a:rPr>
              <a:t>ίτι</a:t>
            </a:r>
            <a:r>
              <a:rPr lang="en-US" sz="2500" b="0" i="0" u="none" strike="noStrike" cap="none" dirty="0">
                <a:solidFill>
                  <a:srgbClr val="000000"/>
                </a:solidFill>
                <a:latin typeface="Comic Sans MS"/>
                <a:ea typeface="Comic Sans MS"/>
                <a:cs typeface="Comic Sans MS"/>
                <a:sym typeface="Comic Sans MS"/>
              </a:rPr>
              <a:t> σας </a:t>
            </a:r>
            <a:r>
              <a:rPr lang="en-US" sz="2500" b="0" i="0" u="none" strike="noStrike" cap="none" dirty="0" err="1">
                <a:solidFill>
                  <a:srgbClr val="000000"/>
                </a:solidFill>
                <a:latin typeface="Comic Sans MS"/>
                <a:ea typeface="Comic Sans MS"/>
                <a:cs typeface="Comic Sans MS"/>
                <a:sym typeface="Comic Sans MS"/>
              </a:rPr>
              <a:t>μετά</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το</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σχολείο</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έχοντ</a:t>
            </a:r>
            <a:r>
              <a:rPr lang="en-US" sz="2500" b="0" i="0" u="none" strike="noStrike" cap="none" dirty="0">
                <a:solidFill>
                  <a:srgbClr val="000000"/>
                </a:solidFill>
                <a:latin typeface="Comic Sans MS"/>
                <a:ea typeface="Comic Sans MS"/>
                <a:cs typeface="Comic Sans MS"/>
                <a:sym typeface="Comic Sans MS"/>
              </a:rPr>
              <a:t>ας πολλά να πείτε στην οικογένειά σας για τη μέρα που μόλις περάσατε. </a:t>
            </a:r>
            <a:r>
              <a:rPr lang="en-US" sz="2500" b="0" i="0" u="none" strike="noStrike" cap="none" dirty="0" err="1">
                <a:solidFill>
                  <a:srgbClr val="000000"/>
                </a:solidFill>
                <a:latin typeface="Comic Sans MS"/>
                <a:ea typeface="Comic Sans MS"/>
                <a:cs typeface="Comic Sans MS"/>
                <a:sym typeface="Comic Sans MS"/>
              </a:rPr>
              <a:t>Ωστόσο</a:t>
            </a:r>
            <a:r>
              <a:rPr lang="en-US" sz="2500" b="0" i="0" u="none" strike="noStrike" cap="none" dirty="0">
                <a:solidFill>
                  <a:srgbClr val="000000"/>
                </a:solidFill>
                <a:latin typeface="Comic Sans MS"/>
                <a:ea typeface="Comic Sans MS"/>
                <a:cs typeface="Comic Sans MS"/>
                <a:sym typeface="Comic Sans MS"/>
              </a:rPr>
              <a:t>, α</a:t>
            </a:r>
            <a:r>
              <a:rPr lang="en-US" sz="2500" b="0" i="0" u="none" strike="noStrike" cap="none" dirty="0" err="1">
                <a:solidFill>
                  <a:srgbClr val="000000"/>
                </a:solidFill>
                <a:latin typeface="Comic Sans MS"/>
                <a:ea typeface="Comic Sans MS"/>
                <a:cs typeface="Comic Sans MS"/>
                <a:sym typeface="Comic Sans MS"/>
              </a:rPr>
              <a:t>ντιλ</a:t>
            </a:r>
            <a:r>
              <a:rPr lang="en-US" sz="2500" b="0" i="0" u="none" strike="noStrike" cap="none" dirty="0">
                <a:solidFill>
                  <a:srgbClr val="000000"/>
                </a:solidFill>
                <a:latin typeface="Comic Sans MS"/>
                <a:ea typeface="Comic Sans MS"/>
                <a:cs typeface="Comic Sans MS"/>
                <a:sym typeface="Comic Sans MS"/>
              </a:rPr>
              <a:t>αμβάνεστε αμέσως μια ατμόσφαιρα άγχους. </a:t>
            </a:r>
            <a:r>
              <a:rPr lang="en-US" sz="2500" b="0" i="0" u="none" strike="noStrike" cap="none" dirty="0" err="1">
                <a:solidFill>
                  <a:srgbClr val="000000"/>
                </a:solidFill>
                <a:latin typeface="Comic Sans MS"/>
                <a:ea typeface="Comic Sans MS"/>
                <a:cs typeface="Comic Sans MS"/>
                <a:sym typeface="Comic Sans MS"/>
              </a:rPr>
              <a:t>Τι</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συμ</a:t>
            </a:r>
            <a:r>
              <a:rPr lang="en-US" sz="2500" b="0" i="0" u="none" strike="noStrike" cap="none" dirty="0">
                <a:solidFill>
                  <a:srgbClr val="000000"/>
                </a:solidFill>
                <a:latin typeface="Comic Sans MS"/>
                <a:ea typeface="Comic Sans MS"/>
                <a:cs typeface="Comic Sans MS"/>
                <a:sym typeface="Comic Sans MS"/>
              </a:rPr>
              <a:t>βαίνει; Γιατί όλοι τρέχουν μανιωδώς μέσα στο σπίτι; </a:t>
            </a:r>
            <a:endParaRPr sz="1100" dirty="0"/>
          </a:p>
          <a:p>
            <a:pPr marL="0" marR="0" lvl="0" indent="0" algn="l" rtl="0">
              <a:lnSpc>
                <a:spcPct val="100000"/>
              </a:lnSpc>
              <a:spcBef>
                <a:spcPts val="0"/>
              </a:spcBef>
              <a:spcAft>
                <a:spcPts val="0"/>
              </a:spcAft>
              <a:buClr>
                <a:srgbClr val="000000"/>
              </a:buClr>
              <a:buSzPts val="2800"/>
              <a:buFont typeface="Comic Sans MS"/>
              <a:buNone/>
            </a:pPr>
            <a:endParaRPr sz="2500" b="0" i="0" u="none" strike="noStrike" cap="none" dirty="0">
              <a:solidFill>
                <a:srgbClr val="000000"/>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2800"/>
              <a:buFont typeface="Comic Sans MS"/>
              <a:buNone/>
            </a:pPr>
            <a:r>
              <a:rPr lang="en-US" sz="2500" b="0" i="0" u="none" strike="noStrike" cap="none" dirty="0" err="1">
                <a:solidFill>
                  <a:srgbClr val="000000"/>
                </a:solidFill>
                <a:latin typeface="Comic Sans MS"/>
                <a:ea typeface="Comic Sans MS"/>
                <a:cs typeface="Comic Sans MS"/>
                <a:sym typeface="Comic Sans MS"/>
              </a:rPr>
              <a:t>Οι</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γονείς</a:t>
            </a:r>
            <a:r>
              <a:rPr lang="en-US" sz="2500" b="0" i="0" u="none" strike="noStrike" cap="none" dirty="0">
                <a:solidFill>
                  <a:srgbClr val="000000"/>
                </a:solidFill>
                <a:latin typeface="Comic Sans MS"/>
                <a:ea typeface="Comic Sans MS"/>
                <a:cs typeface="Comic Sans MS"/>
                <a:sym typeface="Comic Sans MS"/>
              </a:rPr>
              <a:t> σας </a:t>
            </a:r>
            <a:r>
              <a:rPr lang="en-US" sz="2500" b="0" i="0" u="none" strike="noStrike" cap="none" dirty="0" err="1">
                <a:solidFill>
                  <a:srgbClr val="000000"/>
                </a:solidFill>
                <a:latin typeface="Comic Sans MS"/>
                <a:ea typeface="Comic Sans MS"/>
                <a:cs typeface="Comic Sans MS"/>
                <a:sym typeface="Comic Sans MS"/>
              </a:rPr>
              <a:t>τελικά</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ηρεμούν</a:t>
            </a:r>
            <a:r>
              <a:rPr lang="en-US" sz="2500" b="0" i="0" u="none" strike="noStrike" cap="none" dirty="0">
                <a:solidFill>
                  <a:srgbClr val="000000"/>
                </a:solidFill>
                <a:latin typeface="Comic Sans MS"/>
                <a:ea typeface="Comic Sans MS"/>
                <a:cs typeface="Comic Sans MS"/>
                <a:sym typeface="Comic Sans MS"/>
              </a:rPr>
              <a:t> α</a:t>
            </a:r>
            <a:r>
              <a:rPr lang="en-US" sz="2500" b="0" i="0" u="none" strike="noStrike" cap="none" dirty="0" err="1">
                <a:solidFill>
                  <a:srgbClr val="000000"/>
                </a:solidFill>
                <a:latin typeface="Comic Sans MS"/>
                <a:ea typeface="Comic Sans MS"/>
                <a:cs typeface="Comic Sans MS"/>
                <a:sym typeface="Comic Sans MS"/>
              </a:rPr>
              <a:t>ρκετά</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ώστε</a:t>
            </a:r>
            <a:r>
              <a:rPr lang="en-US" sz="2500" b="0" i="0" u="none" strike="noStrike" cap="none" dirty="0">
                <a:solidFill>
                  <a:srgbClr val="000000"/>
                </a:solidFill>
                <a:latin typeface="Comic Sans MS"/>
                <a:ea typeface="Comic Sans MS"/>
                <a:cs typeface="Comic Sans MS"/>
                <a:sym typeface="Comic Sans MS"/>
              </a:rPr>
              <a:t> να σας π</a:t>
            </a:r>
            <a:r>
              <a:rPr lang="en-US" sz="2500" b="0" i="0" u="none" strike="noStrike" cap="none" dirty="0" err="1">
                <a:solidFill>
                  <a:srgbClr val="000000"/>
                </a:solidFill>
                <a:latin typeface="Comic Sans MS"/>
                <a:ea typeface="Comic Sans MS"/>
                <a:cs typeface="Comic Sans MS"/>
                <a:sym typeface="Comic Sans MS"/>
              </a:rPr>
              <a:t>ουν</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ότι</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όλη</a:t>
            </a:r>
            <a:r>
              <a:rPr lang="en-US" sz="2500" b="0" i="0" u="none" strike="noStrike" cap="none" dirty="0">
                <a:solidFill>
                  <a:srgbClr val="000000"/>
                </a:solidFill>
                <a:latin typeface="Comic Sans MS"/>
                <a:ea typeface="Comic Sans MS"/>
                <a:cs typeface="Comic Sans MS"/>
                <a:sym typeface="Comic Sans MS"/>
              </a:rPr>
              <a:t> η </a:t>
            </a:r>
            <a:r>
              <a:rPr lang="en-US" sz="2500" b="0" i="0" u="none" strike="noStrike" cap="none" dirty="0" err="1">
                <a:solidFill>
                  <a:srgbClr val="000000"/>
                </a:solidFill>
                <a:latin typeface="Comic Sans MS"/>
                <a:ea typeface="Comic Sans MS"/>
                <a:cs typeface="Comic Sans MS"/>
                <a:sym typeface="Comic Sans MS"/>
              </a:rPr>
              <a:t>οικογένει</a:t>
            </a:r>
            <a:r>
              <a:rPr lang="en-US" sz="2500" b="0" i="0" u="none" strike="noStrike" cap="none" dirty="0">
                <a:solidFill>
                  <a:srgbClr val="000000"/>
                </a:solidFill>
                <a:latin typeface="Comic Sans MS"/>
                <a:ea typeface="Comic Sans MS"/>
                <a:cs typeface="Comic Sans MS"/>
                <a:sym typeface="Comic Sans MS"/>
              </a:rPr>
              <a:t>α αναγκάζεται να φύγει: πρέπει να εγκαταλείψετε το σπίτι σας σε δύο εβδομάδες. </a:t>
            </a:r>
            <a:endParaRPr sz="1100" dirty="0"/>
          </a:p>
          <a:p>
            <a:pPr marL="0" marR="0" lvl="0" indent="0" algn="l" rtl="0">
              <a:lnSpc>
                <a:spcPct val="100000"/>
              </a:lnSpc>
              <a:spcBef>
                <a:spcPts val="0"/>
              </a:spcBef>
              <a:spcAft>
                <a:spcPts val="0"/>
              </a:spcAft>
              <a:buClr>
                <a:srgbClr val="000000"/>
              </a:buClr>
              <a:buSzPts val="2800"/>
              <a:buFont typeface="Comic Sans MS"/>
              <a:buNone/>
            </a:pPr>
            <a:endParaRPr sz="2500" b="0" i="0" u="none" strike="noStrike" cap="none" dirty="0">
              <a:solidFill>
                <a:srgbClr val="000000"/>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2800"/>
              <a:buFont typeface="Comic Sans MS"/>
              <a:buNone/>
            </a:pPr>
            <a:r>
              <a:rPr lang="en-US" sz="2500" b="0" i="0" u="none" strike="noStrike" cap="none" dirty="0" err="1">
                <a:solidFill>
                  <a:srgbClr val="000000"/>
                </a:solidFill>
                <a:latin typeface="Comic Sans MS"/>
                <a:ea typeface="Comic Sans MS"/>
                <a:cs typeface="Comic Sans MS"/>
                <a:sym typeface="Comic Sans MS"/>
              </a:rPr>
              <a:t>Μετ</a:t>
            </a:r>
            <a:r>
              <a:rPr lang="en-US" sz="2500" b="0" i="0" u="none" strike="noStrike" cap="none" dirty="0">
                <a:solidFill>
                  <a:srgbClr val="000000"/>
                </a:solidFill>
                <a:latin typeface="Comic Sans MS"/>
                <a:ea typeface="Comic Sans MS"/>
                <a:cs typeface="Comic Sans MS"/>
                <a:sym typeface="Comic Sans MS"/>
              </a:rPr>
              <a:t>ακομίζετε σε μια νέα χώρα και δεν θα μπορέσετε να επιστρέψετε. </a:t>
            </a:r>
            <a:r>
              <a:rPr lang="en-US" sz="2500" b="0" i="0" u="none" strike="noStrike" cap="none" dirty="0" err="1">
                <a:solidFill>
                  <a:srgbClr val="000000"/>
                </a:solidFill>
                <a:latin typeface="Comic Sans MS"/>
                <a:ea typeface="Comic Sans MS"/>
                <a:cs typeface="Comic Sans MS"/>
                <a:sym typeface="Comic Sans MS"/>
              </a:rPr>
              <a:t>Οι</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γονείς</a:t>
            </a:r>
            <a:r>
              <a:rPr lang="en-US" sz="2500" b="0" i="0" u="none" strike="noStrike" cap="none" dirty="0">
                <a:solidFill>
                  <a:srgbClr val="000000"/>
                </a:solidFill>
                <a:latin typeface="Comic Sans MS"/>
                <a:ea typeface="Comic Sans MS"/>
                <a:cs typeface="Comic Sans MS"/>
                <a:sym typeface="Comic Sans MS"/>
              </a:rPr>
              <a:t> σας σας </a:t>
            </a:r>
            <a:r>
              <a:rPr lang="en-US" sz="2500" b="0" i="0" u="none" strike="noStrike" cap="none" dirty="0" err="1">
                <a:solidFill>
                  <a:srgbClr val="000000"/>
                </a:solidFill>
                <a:latin typeface="Comic Sans MS"/>
                <a:ea typeface="Comic Sans MS"/>
                <a:cs typeface="Comic Sans MS"/>
                <a:sym typeface="Comic Sans MS"/>
              </a:rPr>
              <a:t>λένε</a:t>
            </a:r>
            <a:r>
              <a:rPr lang="en-US" sz="2500" b="0" i="0" u="none" strike="noStrike" cap="none" dirty="0">
                <a:solidFill>
                  <a:srgbClr val="000000"/>
                </a:solidFill>
                <a:latin typeface="Comic Sans MS"/>
                <a:ea typeface="Comic Sans MS"/>
                <a:cs typeface="Comic Sans MS"/>
                <a:sym typeface="Comic Sans MS"/>
              </a:rPr>
              <a:t> να </a:t>
            </a:r>
            <a:r>
              <a:rPr lang="en-US" sz="2500" b="0" i="0" u="none" strike="noStrike" cap="none" dirty="0" err="1">
                <a:solidFill>
                  <a:srgbClr val="000000"/>
                </a:solidFill>
                <a:latin typeface="Comic Sans MS"/>
                <a:ea typeface="Comic Sans MS"/>
                <a:cs typeface="Comic Sans MS"/>
                <a:sym typeface="Comic Sans MS"/>
              </a:rPr>
              <a:t>φτιάξετε</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μι</a:t>
            </a:r>
            <a:r>
              <a:rPr lang="en-US" sz="2500" b="0" i="0" u="none" strike="noStrike" cap="none" dirty="0">
                <a:solidFill>
                  <a:srgbClr val="000000"/>
                </a:solidFill>
                <a:latin typeface="Comic Sans MS"/>
                <a:ea typeface="Comic Sans MS"/>
                <a:cs typeface="Comic Sans MS"/>
                <a:sym typeface="Comic Sans MS"/>
              </a:rPr>
              <a:t>α βαλίτσα: πρέπει να επιλέξετε μόνο τα τρία αντικείμενα που σημαίνουν τα περισσότερα για εσάς και που δεν αντέχετε να αφήσετε πίσω. </a:t>
            </a:r>
            <a:endParaRPr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25" descr="Picture 6"/>
          <p:cNvPicPr preferRelativeResize="0"/>
          <p:nvPr/>
        </p:nvPicPr>
        <p:blipFill rotWithShape="1">
          <a:blip r:embed="rId3">
            <a:alphaModFix/>
          </a:blip>
          <a:srcRect/>
          <a:stretch/>
        </p:blipFill>
        <p:spPr>
          <a:xfrm>
            <a:off x="5712897" y="4375765"/>
            <a:ext cx="3282299" cy="2458876"/>
          </a:xfrm>
          <a:prstGeom prst="rect">
            <a:avLst/>
          </a:prstGeom>
          <a:noFill/>
          <a:ln>
            <a:noFill/>
          </a:ln>
        </p:spPr>
      </p:pic>
      <p:sp>
        <p:nvSpPr>
          <p:cNvPr id="138" name="Google Shape;138;p25"/>
          <p:cNvSpPr txBox="1"/>
          <p:nvPr/>
        </p:nvSpPr>
        <p:spPr>
          <a:xfrm>
            <a:off x="133563" y="143837"/>
            <a:ext cx="8876874" cy="4942841"/>
          </a:xfrm>
          <a:prstGeom prst="rect">
            <a:avLst/>
          </a:prstGeom>
          <a:solidFill>
            <a:srgbClr val="FFFFFF"/>
          </a:solidFill>
          <a:ln w="12700" cap="flat" cmpd="sng">
            <a:solidFill>
              <a:srgbClr val="7030A0"/>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800"/>
              <a:buFont typeface="Comic Sans MS"/>
              <a:buNone/>
            </a:pPr>
            <a:r>
              <a:rPr lang="en-US" sz="2800" b="1" i="0" u="none" strike="noStrike" cap="none" dirty="0">
                <a:solidFill>
                  <a:srgbClr val="000000"/>
                </a:solidFill>
                <a:latin typeface="Comic Sans MS"/>
                <a:ea typeface="Comic Sans MS"/>
                <a:cs typeface="Comic Sans MS"/>
                <a:sym typeface="Comic Sans MS"/>
              </a:rPr>
              <a:t>ΕΡΓΑΣΙΑ:</a:t>
            </a:r>
            <a:r>
              <a:rPr lang="en-US" sz="2800" b="0" i="0" u="none" strike="noStrike" cap="none" dirty="0">
                <a:solidFill>
                  <a:srgbClr val="000000"/>
                </a:solidFill>
                <a:latin typeface="Comic Sans MS"/>
                <a:ea typeface="Comic Sans MS"/>
                <a:cs typeface="Comic Sans MS"/>
                <a:sym typeface="Comic Sans MS"/>
              </a:rPr>
              <a:t> </a:t>
            </a:r>
            <a:r>
              <a:rPr lang="en-US" sz="2800" b="0" i="0" u="none" strike="noStrike" cap="none" dirty="0" err="1">
                <a:solidFill>
                  <a:srgbClr val="000000"/>
                </a:solidFill>
                <a:latin typeface="Comic Sans MS"/>
                <a:ea typeface="Comic Sans MS"/>
                <a:cs typeface="Comic Sans MS"/>
                <a:sym typeface="Comic Sans MS"/>
              </a:rPr>
              <a:t>Ποι</a:t>
            </a:r>
            <a:r>
              <a:rPr lang="en-US" sz="2800" b="0" i="0" u="none" strike="noStrike" cap="none" dirty="0">
                <a:solidFill>
                  <a:srgbClr val="000000"/>
                </a:solidFill>
                <a:latin typeface="Comic Sans MS"/>
                <a:ea typeface="Comic Sans MS"/>
                <a:cs typeface="Comic Sans MS"/>
                <a:sym typeface="Comic Sans MS"/>
              </a:rPr>
              <a:t>α τρία αντικείμενα θα παίρνατε μαζί σας; Λάβετε υπόψη σας... </a:t>
            </a:r>
            <a:endParaRPr sz="18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dirty="0">
              <a:solidFill>
                <a:srgbClr val="00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600"/>
              <a:buFont typeface="Comic Sans MS"/>
              <a:buChar char="▪"/>
            </a:pPr>
            <a:r>
              <a:rPr lang="en-US" sz="2600" b="0" i="0" u="none" strike="noStrike" cap="none" dirty="0" err="1">
                <a:solidFill>
                  <a:srgbClr val="000000"/>
                </a:solidFill>
                <a:latin typeface="Comic Sans MS"/>
                <a:ea typeface="Comic Sans MS"/>
                <a:cs typeface="Comic Sans MS"/>
                <a:sym typeface="Comic Sans MS"/>
              </a:rPr>
              <a:t>Το</a:t>
            </a:r>
            <a:r>
              <a:rPr lang="en-US" sz="2600" b="0" i="0" u="none" strike="noStrike" cap="none" dirty="0">
                <a:solidFill>
                  <a:srgbClr val="000000"/>
                </a:solidFill>
                <a:latin typeface="Comic Sans MS"/>
                <a:ea typeface="Comic Sans MS"/>
                <a:cs typeface="Comic Sans MS"/>
                <a:sym typeface="Comic Sans MS"/>
              </a:rPr>
              <a:t> </a:t>
            </a:r>
            <a:r>
              <a:rPr lang="en-US" sz="2600" b="0" i="0" u="none" strike="noStrike" cap="none" dirty="0" err="1">
                <a:solidFill>
                  <a:srgbClr val="000000"/>
                </a:solidFill>
                <a:latin typeface="Comic Sans MS"/>
                <a:ea typeface="Comic Sans MS"/>
                <a:cs typeface="Comic Sans MS"/>
                <a:sym typeface="Comic Sans MS"/>
              </a:rPr>
              <a:t>τηλέφωνό</a:t>
            </a:r>
            <a:r>
              <a:rPr lang="en-US" sz="2600" b="0" i="0" u="none" strike="noStrike" cap="none" dirty="0">
                <a:solidFill>
                  <a:srgbClr val="000000"/>
                </a:solidFill>
                <a:latin typeface="Comic Sans MS"/>
                <a:ea typeface="Comic Sans MS"/>
                <a:cs typeface="Comic Sans MS"/>
                <a:sym typeface="Comic Sans MS"/>
              </a:rPr>
              <a:t> σας </a:t>
            </a:r>
            <a:r>
              <a:rPr lang="en-US" sz="2600" b="0" i="0" u="none" strike="noStrike" cap="none" dirty="0" err="1">
                <a:solidFill>
                  <a:srgbClr val="000000"/>
                </a:solidFill>
                <a:latin typeface="Comic Sans MS"/>
                <a:ea typeface="Comic Sans MS"/>
                <a:cs typeface="Comic Sans MS"/>
                <a:sym typeface="Comic Sans MS"/>
              </a:rPr>
              <a:t>δεν</a:t>
            </a:r>
            <a:r>
              <a:rPr lang="en-US" sz="2600" b="0" i="0" u="none" strike="noStrike" cap="none" dirty="0">
                <a:solidFill>
                  <a:srgbClr val="000000"/>
                </a:solidFill>
                <a:latin typeface="Comic Sans MS"/>
                <a:ea typeface="Comic Sans MS"/>
                <a:cs typeface="Comic Sans MS"/>
                <a:sym typeface="Comic Sans MS"/>
              </a:rPr>
              <a:t> υπ</a:t>
            </a:r>
            <a:r>
              <a:rPr lang="en-US" sz="2600" b="0" i="0" u="none" strike="noStrike" cap="none" dirty="0" err="1">
                <a:solidFill>
                  <a:srgbClr val="000000"/>
                </a:solidFill>
                <a:latin typeface="Comic Sans MS"/>
                <a:ea typeface="Comic Sans MS"/>
                <a:cs typeface="Comic Sans MS"/>
                <a:sym typeface="Comic Sans MS"/>
              </a:rPr>
              <a:t>ολογίζετ</a:t>
            </a:r>
            <a:r>
              <a:rPr lang="en-US" sz="2600" b="0" i="0" u="none" strike="noStrike" cap="none" dirty="0">
                <a:solidFill>
                  <a:srgbClr val="000000"/>
                </a:solidFill>
                <a:latin typeface="Comic Sans MS"/>
                <a:ea typeface="Comic Sans MS"/>
                <a:cs typeface="Comic Sans MS"/>
                <a:sym typeface="Comic Sans MS"/>
              </a:rPr>
              <a:t>αι ως ένα από τα τρία αντικείμενα (μπορείτε να το έχετε στην τσέπη σας!). </a:t>
            </a:r>
            <a:endParaRPr dirty="0"/>
          </a:p>
          <a:p>
            <a:pPr marL="457200" marR="0" lvl="0" indent="-457200" algn="l" rtl="0">
              <a:lnSpc>
                <a:spcPct val="100000"/>
              </a:lnSpc>
              <a:spcBef>
                <a:spcPts val="0"/>
              </a:spcBef>
              <a:spcAft>
                <a:spcPts val="0"/>
              </a:spcAft>
              <a:buClr>
                <a:srgbClr val="000000"/>
              </a:buClr>
              <a:buSzPts val="2600"/>
              <a:buFont typeface="Comic Sans MS"/>
              <a:buChar char="▪"/>
            </a:pPr>
            <a:r>
              <a:rPr lang="en-US" sz="2600" b="0" i="0" u="none" strike="noStrike" cap="none" dirty="0" err="1">
                <a:solidFill>
                  <a:srgbClr val="000000"/>
                </a:solidFill>
                <a:latin typeface="Comic Sans MS"/>
                <a:ea typeface="Comic Sans MS"/>
                <a:cs typeface="Comic Sans MS"/>
                <a:sym typeface="Comic Sans MS"/>
              </a:rPr>
              <a:t>Έχετε</a:t>
            </a:r>
            <a:r>
              <a:rPr lang="en-US" sz="2600" b="0" i="0" u="none" strike="noStrike" cap="none" dirty="0">
                <a:solidFill>
                  <a:srgbClr val="000000"/>
                </a:solidFill>
                <a:latin typeface="Comic Sans MS"/>
                <a:ea typeface="Comic Sans MS"/>
                <a:cs typeface="Comic Sans MS"/>
                <a:sym typeface="Comic Sans MS"/>
              </a:rPr>
              <a:t> </a:t>
            </a:r>
            <a:r>
              <a:rPr lang="en-US" sz="2600" b="0" i="0" u="none" strike="noStrike" cap="none" dirty="0" err="1">
                <a:solidFill>
                  <a:srgbClr val="000000"/>
                </a:solidFill>
                <a:latin typeface="Comic Sans MS"/>
                <a:ea typeface="Comic Sans MS"/>
                <a:cs typeface="Comic Sans MS"/>
                <a:sym typeface="Comic Sans MS"/>
              </a:rPr>
              <a:t>μί</a:t>
            </a:r>
            <a:r>
              <a:rPr lang="en-US" sz="2600" b="0" i="0" u="none" strike="noStrike" cap="none" dirty="0">
                <a:solidFill>
                  <a:srgbClr val="000000"/>
                </a:solidFill>
                <a:latin typeface="Comic Sans MS"/>
                <a:ea typeface="Comic Sans MS"/>
                <a:cs typeface="Comic Sans MS"/>
                <a:sym typeface="Comic Sans MS"/>
              </a:rPr>
              <a:t>α μικρή τσάντα/θήκη για να μεταφέρετε τα αντικείμενά σας: πρέπει να χωράνε μέσα. </a:t>
            </a:r>
            <a:endParaRPr dirty="0"/>
          </a:p>
          <a:p>
            <a:pPr marL="457200" marR="0" lvl="0" indent="-457200" algn="l" rtl="0">
              <a:lnSpc>
                <a:spcPct val="100000"/>
              </a:lnSpc>
              <a:spcBef>
                <a:spcPts val="0"/>
              </a:spcBef>
              <a:spcAft>
                <a:spcPts val="0"/>
              </a:spcAft>
              <a:buClr>
                <a:srgbClr val="000000"/>
              </a:buClr>
              <a:buSzPts val="2600"/>
              <a:buFont typeface="Comic Sans MS"/>
              <a:buChar char="▪"/>
            </a:pPr>
            <a:r>
              <a:rPr lang="en-US" sz="2600" b="0" i="0" u="none" strike="noStrike" cap="none" dirty="0" err="1">
                <a:solidFill>
                  <a:srgbClr val="000000"/>
                </a:solidFill>
                <a:latin typeface="Comic Sans MS"/>
                <a:ea typeface="Comic Sans MS"/>
                <a:cs typeface="Comic Sans MS"/>
                <a:sym typeface="Comic Sans MS"/>
              </a:rPr>
              <a:t>Ίσως</a:t>
            </a:r>
            <a:r>
              <a:rPr lang="en-US" sz="2600" b="0" i="0" u="none" strike="noStrike" cap="none" dirty="0">
                <a:solidFill>
                  <a:srgbClr val="000000"/>
                </a:solidFill>
                <a:latin typeface="Comic Sans MS"/>
                <a:ea typeface="Comic Sans MS"/>
                <a:cs typeface="Comic Sans MS"/>
                <a:sym typeface="Comic Sans MS"/>
              </a:rPr>
              <a:t> να </a:t>
            </a:r>
            <a:r>
              <a:rPr lang="en-US" sz="2600" b="0" i="0" u="none" strike="noStrike" cap="none" dirty="0" err="1">
                <a:solidFill>
                  <a:srgbClr val="000000"/>
                </a:solidFill>
                <a:latin typeface="Comic Sans MS"/>
                <a:ea typeface="Comic Sans MS"/>
                <a:cs typeface="Comic Sans MS"/>
                <a:sym typeface="Comic Sans MS"/>
              </a:rPr>
              <a:t>θέλετε</a:t>
            </a:r>
            <a:r>
              <a:rPr lang="en-US" sz="2600" b="0" i="0" u="none" strike="noStrike" cap="none" dirty="0">
                <a:solidFill>
                  <a:srgbClr val="000000"/>
                </a:solidFill>
                <a:latin typeface="Comic Sans MS"/>
                <a:ea typeface="Comic Sans MS"/>
                <a:cs typeface="Comic Sans MS"/>
                <a:sym typeface="Comic Sans MS"/>
              </a:rPr>
              <a:t> να </a:t>
            </a:r>
            <a:r>
              <a:rPr lang="en-US" sz="2600" b="0" i="0" u="none" strike="noStrike" cap="none" dirty="0" err="1">
                <a:solidFill>
                  <a:srgbClr val="000000"/>
                </a:solidFill>
                <a:latin typeface="Comic Sans MS"/>
                <a:ea typeface="Comic Sans MS"/>
                <a:cs typeface="Comic Sans MS"/>
                <a:sym typeface="Comic Sans MS"/>
              </a:rPr>
              <a:t>σκεφτείτε</a:t>
            </a:r>
            <a:r>
              <a:rPr lang="en-US" sz="2600" b="0" i="0" u="none" strike="noStrike" cap="none" dirty="0">
                <a:solidFill>
                  <a:srgbClr val="000000"/>
                </a:solidFill>
                <a:latin typeface="Comic Sans MS"/>
                <a:ea typeface="Comic Sans MS"/>
                <a:cs typeface="Comic Sans MS"/>
                <a:sym typeface="Comic Sans MS"/>
              </a:rPr>
              <a:t> </a:t>
            </a:r>
            <a:r>
              <a:rPr lang="en-US" sz="2600" b="1" i="0" u="none" strike="noStrike" cap="none" dirty="0">
                <a:solidFill>
                  <a:srgbClr val="000000"/>
                </a:solidFill>
                <a:latin typeface="Comic Sans MS"/>
                <a:ea typeface="Comic Sans MS"/>
                <a:cs typeface="Comic Sans MS"/>
                <a:sym typeface="Comic Sans MS"/>
              </a:rPr>
              <a:t>πρα</a:t>
            </a:r>
            <a:r>
              <a:rPr lang="en-US" sz="2600" b="1" i="0" u="none" strike="noStrike" cap="none" dirty="0" err="1">
                <a:solidFill>
                  <a:srgbClr val="000000"/>
                </a:solidFill>
                <a:latin typeface="Comic Sans MS"/>
                <a:ea typeface="Comic Sans MS"/>
                <a:cs typeface="Comic Sans MS"/>
                <a:sym typeface="Comic Sans MS"/>
              </a:rPr>
              <a:t>κτικά</a:t>
            </a:r>
            <a:r>
              <a:rPr lang="en-US" sz="2600" b="1" i="0" u="none" strike="noStrike" cap="none" dirty="0">
                <a:solidFill>
                  <a:srgbClr val="000000"/>
                </a:solidFill>
                <a:latin typeface="Comic Sans MS"/>
                <a:ea typeface="Comic Sans MS"/>
                <a:cs typeface="Comic Sans MS"/>
                <a:sym typeface="Comic Sans MS"/>
              </a:rPr>
              <a:t> </a:t>
            </a:r>
            <a:r>
              <a:rPr lang="en-US" sz="2600" b="0" i="0" u="none" strike="noStrike" cap="none" dirty="0">
                <a:solidFill>
                  <a:srgbClr val="000000"/>
                </a:solidFill>
                <a:latin typeface="Comic Sans MS"/>
                <a:ea typeface="Comic Sans MS"/>
                <a:cs typeface="Comic Sans MS"/>
                <a:sym typeface="Comic Sans MS"/>
              </a:rPr>
              <a:t>α</a:t>
            </a:r>
            <a:r>
              <a:rPr lang="en-US" sz="2600" b="0" i="0" u="none" strike="noStrike" cap="none" dirty="0" err="1">
                <a:solidFill>
                  <a:srgbClr val="000000"/>
                </a:solidFill>
                <a:latin typeface="Comic Sans MS"/>
                <a:ea typeface="Comic Sans MS"/>
                <a:cs typeface="Comic Sans MS"/>
                <a:sym typeface="Comic Sans MS"/>
              </a:rPr>
              <a:t>ντικείμεν</a:t>
            </a:r>
            <a:r>
              <a:rPr lang="en-US" sz="2600" b="0" i="0" u="none" strike="noStrike" cap="none" dirty="0">
                <a:solidFill>
                  <a:srgbClr val="000000"/>
                </a:solidFill>
                <a:latin typeface="Comic Sans MS"/>
                <a:ea typeface="Comic Sans MS"/>
                <a:cs typeface="Comic Sans MS"/>
                <a:sym typeface="Comic Sans MS"/>
              </a:rPr>
              <a:t>α (πράγματα που μπορεί να σας φανούν χρήσιμα στη νέα σας ζωή), καθώς και </a:t>
            </a:r>
            <a:r>
              <a:rPr lang="en-US" sz="2600" b="1" i="0" u="none" strike="noStrike" cap="none" dirty="0">
                <a:solidFill>
                  <a:srgbClr val="000000"/>
                </a:solidFill>
                <a:latin typeface="Comic Sans MS"/>
                <a:ea typeface="Comic Sans MS"/>
                <a:cs typeface="Comic Sans MS"/>
                <a:sym typeface="Comic Sans MS"/>
              </a:rPr>
              <a:t>συναισθηματικά </a:t>
            </a:r>
            <a:r>
              <a:rPr lang="en-US" sz="2600" b="0" i="0" u="none" strike="noStrike" cap="none" dirty="0">
                <a:solidFill>
                  <a:srgbClr val="000000"/>
                </a:solidFill>
                <a:latin typeface="Comic Sans MS"/>
                <a:ea typeface="Comic Sans MS"/>
                <a:cs typeface="Comic Sans MS"/>
                <a:sym typeface="Comic Sans MS"/>
              </a:rPr>
              <a:t>(πράγματα που θα σας βοηθήσουν να θυμηθείτε την παλιά σας ζωή). </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6"/>
          <p:cNvSpPr txBox="1"/>
          <p:nvPr/>
        </p:nvSpPr>
        <p:spPr>
          <a:xfrm>
            <a:off x="133563" y="143837"/>
            <a:ext cx="8877000" cy="3417000"/>
          </a:xfrm>
          <a:prstGeom prst="rect">
            <a:avLst/>
          </a:prstGeom>
          <a:solidFill>
            <a:srgbClr val="FFFFFF"/>
          </a:solidFill>
          <a:ln w="12700" cap="flat" cmpd="sng">
            <a:solidFill>
              <a:srgbClr val="7030A0"/>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700"/>
              <a:buFont typeface="Comic Sans MS"/>
              <a:buNone/>
            </a:pPr>
            <a:r>
              <a:rPr lang="en-US" sz="2700" b="0" i="0" u="none" strike="noStrike" cap="none" dirty="0" err="1">
                <a:solidFill>
                  <a:srgbClr val="000000"/>
                </a:solidFill>
                <a:latin typeface="Comic Sans MS"/>
                <a:ea typeface="Comic Sans MS"/>
                <a:cs typeface="Comic Sans MS"/>
                <a:sym typeface="Comic Sans MS"/>
              </a:rPr>
              <a:t>Το</a:t>
            </a:r>
            <a:r>
              <a:rPr lang="en-US" sz="2700" b="0" i="0" u="none" strike="noStrike" cap="none" dirty="0">
                <a:solidFill>
                  <a:srgbClr val="000000"/>
                </a:solidFill>
                <a:latin typeface="Comic Sans MS"/>
                <a:ea typeface="Comic Sans MS"/>
                <a:cs typeface="Comic Sans MS"/>
                <a:sym typeface="Comic Sans MS"/>
              </a:rPr>
              <a:t> </a:t>
            </a:r>
            <a:r>
              <a:rPr lang="en-US" sz="2700" b="0" i="0" u="none" strike="noStrike" cap="none" dirty="0" err="1">
                <a:solidFill>
                  <a:srgbClr val="000000"/>
                </a:solidFill>
                <a:latin typeface="Comic Sans MS"/>
                <a:ea typeface="Comic Sans MS"/>
                <a:cs typeface="Comic Sans MS"/>
                <a:sym typeface="Comic Sans MS"/>
              </a:rPr>
              <a:t>σενάριο</a:t>
            </a:r>
            <a:r>
              <a:rPr lang="en-US" sz="2700" b="0" i="0" u="none" strike="noStrike" cap="none" dirty="0">
                <a:solidFill>
                  <a:srgbClr val="000000"/>
                </a:solidFill>
                <a:latin typeface="Comic Sans MS"/>
                <a:ea typeface="Comic Sans MS"/>
                <a:cs typeface="Comic Sans MS"/>
                <a:sym typeface="Comic Sans MS"/>
              </a:rPr>
              <a:t> </a:t>
            </a:r>
            <a:r>
              <a:rPr lang="en-US" sz="2700" b="0" i="0" u="none" strike="noStrike" cap="none" dirty="0" err="1">
                <a:solidFill>
                  <a:srgbClr val="000000"/>
                </a:solidFill>
                <a:latin typeface="Comic Sans MS"/>
                <a:ea typeface="Comic Sans MS"/>
                <a:cs typeface="Comic Sans MS"/>
                <a:sym typeface="Comic Sans MS"/>
              </a:rPr>
              <a:t>στο</a:t>
            </a:r>
            <a:r>
              <a:rPr lang="en-US" sz="2700" b="0" i="0" u="none" strike="noStrike" cap="none" dirty="0">
                <a:solidFill>
                  <a:srgbClr val="000000"/>
                </a:solidFill>
                <a:latin typeface="Comic Sans MS"/>
                <a:ea typeface="Comic Sans MS"/>
                <a:cs typeface="Comic Sans MS"/>
                <a:sym typeface="Comic Sans MS"/>
              </a:rPr>
              <a:t> οπ</a:t>
            </a:r>
            <a:r>
              <a:rPr lang="en-US" sz="2700" b="0" i="0" u="none" strike="noStrike" cap="none" dirty="0" err="1">
                <a:solidFill>
                  <a:srgbClr val="000000"/>
                </a:solidFill>
                <a:latin typeface="Comic Sans MS"/>
                <a:ea typeface="Comic Sans MS"/>
                <a:cs typeface="Comic Sans MS"/>
                <a:sym typeface="Comic Sans MS"/>
              </a:rPr>
              <a:t>οίο</a:t>
            </a:r>
            <a:r>
              <a:rPr lang="en-US" sz="2700" b="0" i="0" u="none" strike="noStrike" cap="none" dirty="0">
                <a:solidFill>
                  <a:srgbClr val="000000"/>
                </a:solidFill>
                <a:latin typeface="Comic Sans MS"/>
                <a:ea typeface="Comic Sans MS"/>
                <a:cs typeface="Comic Sans MS"/>
                <a:sym typeface="Comic Sans MS"/>
              </a:rPr>
              <a:t> </a:t>
            </a:r>
            <a:r>
              <a:rPr lang="en-US" sz="2700" b="0" i="0" u="none" strike="noStrike" cap="none" dirty="0" err="1">
                <a:solidFill>
                  <a:srgbClr val="000000"/>
                </a:solidFill>
                <a:latin typeface="Comic Sans MS"/>
                <a:ea typeface="Comic Sans MS"/>
                <a:cs typeface="Comic Sans MS"/>
                <a:sym typeface="Comic Sans MS"/>
              </a:rPr>
              <a:t>μόλις</a:t>
            </a:r>
            <a:r>
              <a:rPr lang="en-US" sz="2700" b="0" i="0" u="none" strike="noStrike" cap="none" dirty="0">
                <a:solidFill>
                  <a:srgbClr val="000000"/>
                </a:solidFill>
                <a:latin typeface="Comic Sans MS"/>
                <a:ea typeface="Comic Sans MS"/>
                <a:cs typeface="Comic Sans MS"/>
                <a:sym typeface="Comic Sans MS"/>
              </a:rPr>
              <a:t> μπ</a:t>
            </a:r>
            <a:r>
              <a:rPr lang="en-US" sz="2700" b="0" i="0" u="none" strike="noStrike" cap="none" dirty="0" err="1">
                <a:solidFill>
                  <a:srgbClr val="000000"/>
                </a:solidFill>
                <a:latin typeface="Comic Sans MS"/>
                <a:ea typeface="Comic Sans MS"/>
                <a:cs typeface="Comic Sans MS"/>
                <a:sym typeface="Comic Sans MS"/>
              </a:rPr>
              <a:t>ήκ</a:t>
            </a:r>
            <a:r>
              <a:rPr lang="en-US" sz="2700" b="0" i="0" u="none" strike="noStrike" cap="none" dirty="0">
                <a:solidFill>
                  <a:srgbClr val="000000"/>
                </a:solidFill>
                <a:latin typeface="Comic Sans MS"/>
                <a:ea typeface="Comic Sans MS"/>
                <a:cs typeface="Comic Sans MS"/>
                <a:sym typeface="Comic Sans MS"/>
              </a:rPr>
              <a:t>ατε είναι, στην ουσία, το ίδιο με εκείνο στο οποίο βρέθηκαν όσοι συμμετείχαν στην Ανταλλαγή Πληθυσμ</a:t>
            </a:r>
            <a:r>
              <a:rPr lang="en-US" sz="2700" dirty="0">
                <a:latin typeface="Comic Sans MS"/>
                <a:ea typeface="Comic Sans MS"/>
                <a:cs typeface="Comic Sans MS"/>
                <a:sym typeface="Comic Sans MS"/>
              </a:rPr>
              <a:t>ών</a:t>
            </a:r>
            <a:r>
              <a:rPr lang="en-US" sz="2700" b="0" i="0" u="none" strike="noStrike" cap="none" dirty="0">
                <a:solidFill>
                  <a:srgbClr val="000000"/>
                </a:solidFill>
                <a:latin typeface="Comic Sans MS"/>
                <a:ea typeface="Comic Sans MS"/>
                <a:cs typeface="Comic Sans MS"/>
                <a:sym typeface="Comic Sans MS"/>
              </a:rPr>
              <a:t>. </a:t>
            </a:r>
            <a:endParaRPr dirty="0"/>
          </a:p>
          <a:p>
            <a:pPr marL="0" marR="0" lvl="0" indent="0" algn="l" rtl="0">
              <a:lnSpc>
                <a:spcPct val="100000"/>
              </a:lnSpc>
              <a:spcBef>
                <a:spcPts val="0"/>
              </a:spcBef>
              <a:spcAft>
                <a:spcPts val="0"/>
              </a:spcAft>
              <a:buClr>
                <a:srgbClr val="000000"/>
              </a:buClr>
              <a:buSzPts val="2700"/>
              <a:buFont typeface="Comic Sans MS"/>
              <a:buNone/>
            </a:pPr>
            <a:endParaRPr sz="2700" b="0" i="0" u="none" strike="noStrike" cap="none" dirty="0">
              <a:solidFill>
                <a:srgbClr val="000000"/>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2700"/>
              <a:buFont typeface="Comic Sans MS"/>
              <a:buNone/>
            </a:pPr>
            <a:r>
              <a:rPr lang="en-US" sz="2700" b="0" i="0" u="none" strike="noStrike" cap="none" dirty="0" err="1">
                <a:solidFill>
                  <a:srgbClr val="000000"/>
                </a:solidFill>
                <a:latin typeface="Comic Sans MS"/>
                <a:ea typeface="Comic Sans MS"/>
                <a:cs typeface="Comic Sans MS"/>
                <a:sym typeface="Comic Sans MS"/>
              </a:rPr>
              <a:t>Στις</a:t>
            </a:r>
            <a:r>
              <a:rPr lang="en-US" sz="2700" b="0" i="0" u="none" strike="noStrike" cap="none" dirty="0">
                <a:solidFill>
                  <a:srgbClr val="000000"/>
                </a:solidFill>
                <a:latin typeface="Comic Sans MS"/>
                <a:ea typeface="Comic Sans MS"/>
                <a:cs typeface="Comic Sans MS"/>
                <a:sym typeface="Comic Sans MS"/>
              </a:rPr>
              <a:t> </a:t>
            </a:r>
            <a:r>
              <a:rPr lang="en-US" sz="2700" b="0" i="0" u="none" strike="noStrike" cap="none" dirty="0" err="1">
                <a:solidFill>
                  <a:srgbClr val="000000"/>
                </a:solidFill>
                <a:latin typeface="Comic Sans MS"/>
                <a:ea typeface="Comic Sans MS"/>
                <a:cs typeface="Comic Sans MS"/>
                <a:sym typeface="Comic Sans MS"/>
              </a:rPr>
              <a:t>οικογένειες</a:t>
            </a:r>
            <a:r>
              <a:rPr lang="en-US" sz="2700" b="0" i="0" u="none" strike="noStrike" cap="none" dirty="0">
                <a:solidFill>
                  <a:srgbClr val="000000"/>
                </a:solidFill>
                <a:latin typeface="Comic Sans MS"/>
                <a:ea typeface="Comic Sans MS"/>
                <a:cs typeface="Comic Sans MS"/>
                <a:sym typeface="Comic Sans MS"/>
              </a:rPr>
              <a:t> π</a:t>
            </a:r>
            <a:r>
              <a:rPr lang="en-US" sz="2700" b="0" i="0" u="none" strike="noStrike" cap="none" dirty="0" err="1">
                <a:solidFill>
                  <a:srgbClr val="000000"/>
                </a:solidFill>
                <a:latin typeface="Comic Sans MS"/>
                <a:ea typeface="Comic Sans MS"/>
                <a:cs typeface="Comic Sans MS"/>
                <a:sym typeface="Comic Sans MS"/>
              </a:rPr>
              <a:t>ου</a:t>
            </a:r>
            <a:r>
              <a:rPr lang="en-US" sz="2700" b="0" i="0" u="none" strike="noStrike" cap="none" dirty="0">
                <a:solidFill>
                  <a:srgbClr val="000000"/>
                </a:solidFill>
                <a:latin typeface="Comic Sans MS"/>
                <a:ea typeface="Comic Sans MS"/>
                <a:cs typeface="Comic Sans MS"/>
                <a:sym typeface="Comic Sans MS"/>
              </a:rPr>
              <a:t> επ</a:t>
            </a:r>
            <a:r>
              <a:rPr lang="en-US" sz="2700" b="0" i="0" u="none" strike="noStrike" cap="none" dirty="0" err="1">
                <a:solidFill>
                  <a:srgbClr val="000000"/>
                </a:solidFill>
                <a:latin typeface="Comic Sans MS"/>
                <a:ea typeface="Comic Sans MS"/>
                <a:cs typeface="Comic Sans MS"/>
                <a:sym typeface="Comic Sans MS"/>
              </a:rPr>
              <a:t>ιλέχθηκ</a:t>
            </a:r>
            <a:r>
              <a:rPr lang="en-US" sz="2700" b="0" i="0" u="none" strike="noStrike" cap="none" dirty="0">
                <a:solidFill>
                  <a:srgbClr val="000000"/>
                </a:solidFill>
                <a:latin typeface="Comic Sans MS"/>
                <a:ea typeface="Comic Sans MS"/>
                <a:cs typeface="Comic Sans MS"/>
                <a:sym typeface="Comic Sans MS"/>
              </a:rPr>
              <a:t>αν να συμμετάσχουν στην Ανταλλαγή δόθηκε περιορισμένο χρονικό διάστημα (ίσως μερικές ημέρες ή </a:t>
            </a:r>
            <a:r>
              <a:rPr lang="en-US" sz="2700" b="0" i="0" u="none" strike="noStrike" cap="none" dirty="0" smtClean="0">
                <a:solidFill>
                  <a:srgbClr val="000000"/>
                </a:solidFill>
                <a:latin typeface="Comic Sans MS"/>
                <a:ea typeface="Comic Sans MS"/>
                <a:cs typeface="Comic Sans MS"/>
                <a:sym typeface="Comic Sans MS"/>
              </a:rPr>
              <a:t>εβδομάδες</a:t>
            </a:r>
            <a:r>
              <a:rPr lang="en-US" sz="2700" b="0" i="0" u="none" strike="noStrike" cap="none" dirty="0">
                <a:solidFill>
                  <a:srgbClr val="000000"/>
                </a:solidFill>
                <a:latin typeface="Comic Sans MS"/>
                <a:ea typeface="Comic Sans MS"/>
                <a:cs typeface="Comic Sans MS"/>
                <a:sym typeface="Comic Sans MS"/>
              </a:rPr>
              <a:t>) για να μαζέψουν τα πράγματά τους και να ετοιμαστούν για τη μετακόμιση. </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7"/>
          <p:cNvSpPr txBox="1"/>
          <p:nvPr/>
        </p:nvSpPr>
        <p:spPr>
          <a:xfrm>
            <a:off x="133563" y="143837"/>
            <a:ext cx="8876874" cy="4930141"/>
          </a:xfrm>
          <a:prstGeom prst="rect">
            <a:avLst/>
          </a:prstGeom>
          <a:solidFill>
            <a:srgbClr val="FFFFFF"/>
          </a:solidFill>
          <a:ln w="12700" cap="flat" cmpd="sng">
            <a:solidFill>
              <a:srgbClr val="7030A0"/>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700"/>
              <a:buFont typeface="Comic Sans MS"/>
              <a:buNone/>
            </a:pPr>
            <a:r>
              <a:rPr lang="en-US" sz="2700" b="0" i="0" u="none" strike="noStrike" cap="none" dirty="0" err="1">
                <a:solidFill>
                  <a:srgbClr val="000000"/>
                </a:solidFill>
                <a:latin typeface="Comic Sans MS"/>
                <a:ea typeface="Comic Sans MS"/>
                <a:cs typeface="Comic Sans MS"/>
                <a:sym typeface="Comic Sans MS"/>
              </a:rPr>
              <a:t>Με</a:t>
            </a:r>
            <a:r>
              <a:rPr lang="en-US" sz="2700" b="0" i="0" u="none" strike="noStrike" cap="none" dirty="0">
                <a:solidFill>
                  <a:srgbClr val="000000"/>
                </a:solidFill>
                <a:latin typeface="Comic Sans MS"/>
                <a:ea typeface="Comic Sans MS"/>
                <a:cs typeface="Comic Sans MS"/>
                <a:sym typeface="Comic Sans MS"/>
              </a:rPr>
              <a:t> </a:t>
            </a:r>
            <a:r>
              <a:rPr lang="en-US" sz="2700" b="0" i="0" u="none" strike="noStrike" cap="none" dirty="0" err="1">
                <a:solidFill>
                  <a:srgbClr val="000000"/>
                </a:solidFill>
                <a:latin typeface="Comic Sans MS"/>
                <a:ea typeface="Comic Sans MS"/>
                <a:cs typeface="Comic Sans MS"/>
                <a:sym typeface="Comic Sans MS"/>
              </a:rPr>
              <a:t>ελάχιστες</a:t>
            </a:r>
            <a:r>
              <a:rPr lang="en-US" sz="2700" b="0" i="0" u="none" strike="noStrike" cap="none" dirty="0">
                <a:solidFill>
                  <a:srgbClr val="000000"/>
                </a:solidFill>
                <a:latin typeface="Comic Sans MS"/>
                <a:ea typeface="Comic Sans MS"/>
                <a:cs typeface="Comic Sans MS"/>
                <a:sym typeface="Comic Sans MS"/>
              </a:rPr>
              <a:t> π</a:t>
            </a:r>
            <a:r>
              <a:rPr lang="en-US" sz="2700" b="0" i="0" u="none" strike="noStrike" cap="none" dirty="0" err="1">
                <a:solidFill>
                  <a:srgbClr val="000000"/>
                </a:solidFill>
                <a:latin typeface="Comic Sans MS"/>
                <a:ea typeface="Comic Sans MS"/>
                <a:cs typeface="Comic Sans MS"/>
                <a:sym typeface="Comic Sans MS"/>
              </a:rPr>
              <a:t>ροο</a:t>
            </a:r>
            <a:r>
              <a:rPr lang="en-US" sz="2700" b="0" i="0" u="none" strike="noStrike" cap="none" dirty="0">
                <a:solidFill>
                  <a:srgbClr val="000000"/>
                </a:solidFill>
                <a:latin typeface="Comic Sans MS"/>
                <a:ea typeface="Comic Sans MS"/>
                <a:cs typeface="Comic Sans MS"/>
                <a:sym typeface="Comic Sans MS"/>
              </a:rPr>
              <a:t>πτικές επιστροφής, όσοι συμμετείχαν στην Ανταλλαγή έπρεπε επίσης να αποφασίσουν τι θα έκαναν με τα αντικείμενα που σκόπευαν να αφήσουν πίσω τους. </a:t>
            </a:r>
            <a:endParaRPr dirty="0"/>
          </a:p>
          <a:p>
            <a:pPr marL="0" marR="0" lvl="0" indent="0" algn="l" rtl="0">
              <a:lnSpc>
                <a:spcPct val="100000"/>
              </a:lnSpc>
              <a:spcBef>
                <a:spcPts val="0"/>
              </a:spcBef>
              <a:spcAft>
                <a:spcPts val="0"/>
              </a:spcAft>
              <a:buClr>
                <a:srgbClr val="000000"/>
              </a:buClr>
              <a:buSzPts val="2700"/>
              <a:buFont typeface="Comic Sans MS"/>
              <a:buNone/>
            </a:pPr>
            <a:endParaRPr sz="2700" b="0" i="0" u="none" strike="noStrike" cap="none" dirty="0">
              <a:solidFill>
                <a:srgbClr val="000000"/>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2700"/>
              <a:buFont typeface="Comic Sans MS"/>
              <a:buNone/>
            </a:pPr>
            <a:r>
              <a:rPr lang="en-US" sz="2700" b="1" i="0" u="none" strike="noStrike" cap="none" dirty="0">
                <a:solidFill>
                  <a:srgbClr val="000000"/>
                </a:solidFill>
                <a:latin typeface="Comic Sans MS"/>
                <a:ea typeface="Comic Sans MS"/>
                <a:cs typeface="Comic Sans MS"/>
                <a:sym typeface="Comic Sans MS"/>
              </a:rPr>
              <a:t>ΕΡΓΑΣΙΑ:</a:t>
            </a:r>
            <a:r>
              <a:rPr lang="en-US" sz="2700" b="0" i="0" u="none" strike="noStrike" cap="none" dirty="0">
                <a:solidFill>
                  <a:srgbClr val="000000"/>
                </a:solidFill>
                <a:latin typeface="Comic Sans MS"/>
                <a:ea typeface="Comic Sans MS"/>
                <a:cs typeface="Comic Sans MS"/>
                <a:sym typeface="Comic Sans MS"/>
              </a:rPr>
              <a:t> </a:t>
            </a:r>
            <a:r>
              <a:rPr lang="en-US" sz="2700" b="0" i="0" u="none" strike="noStrike" cap="none" dirty="0" err="1">
                <a:solidFill>
                  <a:srgbClr val="000000"/>
                </a:solidFill>
                <a:latin typeface="Comic Sans MS"/>
                <a:ea typeface="Comic Sans MS"/>
                <a:cs typeface="Comic Sans MS"/>
                <a:sym typeface="Comic Sans MS"/>
              </a:rPr>
              <a:t>Τι</a:t>
            </a:r>
            <a:r>
              <a:rPr lang="en-US" sz="2700" b="0" i="0" u="none" strike="noStrike" cap="none" dirty="0">
                <a:solidFill>
                  <a:srgbClr val="000000"/>
                </a:solidFill>
                <a:latin typeface="Comic Sans MS"/>
                <a:ea typeface="Comic Sans MS"/>
                <a:cs typeface="Comic Sans MS"/>
                <a:sym typeface="Comic Sans MS"/>
              </a:rPr>
              <a:t> θα </a:t>
            </a:r>
            <a:r>
              <a:rPr lang="en-US" sz="2700" b="0" i="0" u="none" strike="noStrike" cap="none" dirty="0" err="1">
                <a:solidFill>
                  <a:srgbClr val="000000"/>
                </a:solidFill>
                <a:latin typeface="Comic Sans MS"/>
                <a:ea typeface="Comic Sans MS"/>
                <a:cs typeface="Comic Sans MS"/>
                <a:sym typeface="Comic Sans MS"/>
              </a:rPr>
              <a:t>κάν</a:t>
            </a:r>
            <a:r>
              <a:rPr lang="en-US" sz="2700" b="0" i="0" u="none" strike="noStrike" cap="none" dirty="0">
                <a:solidFill>
                  <a:srgbClr val="000000"/>
                </a:solidFill>
                <a:latin typeface="Comic Sans MS"/>
                <a:ea typeface="Comic Sans MS"/>
                <a:cs typeface="Comic Sans MS"/>
                <a:sym typeface="Comic Sans MS"/>
              </a:rPr>
              <a:t>ατε με τα πράγματα που δεν μπορούσατε να πάρετε μαζί σας; Θα τα αφήνατε απλώς εκεί που ήταν, γνωρίζοντας ότι πιθανότατα θα τα αφαιρούσαν, θα τα έκλεβαν ή θα τα άφηναν να σαπίσουν; Θα τα δίνατε σε κάποιον άλλο; Θα τα καταστρέφατε;</a:t>
            </a:r>
            <a:endParaRPr dirty="0"/>
          </a:p>
        </p:txBody>
      </p:sp>
      <p:pic>
        <p:nvPicPr>
          <p:cNvPr id="149" name="Google Shape;149;p27" descr="Picture 8"/>
          <p:cNvPicPr preferRelativeResize="0"/>
          <p:nvPr/>
        </p:nvPicPr>
        <p:blipFill rotWithShape="1">
          <a:blip r:embed="rId3">
            <a:alphaModFix/>
          </a:blip>
          <a:srcRect/>
          <a:stretch/>
        </p:blipFill>
        <p:spPr>
          <a:xfrm>
            <a:off x="5433307" y="4524087"/>
            <a:ext cx="3577128" cy="2124581"/>
          </a:xfrm>
          <a:prstGeom prst="rect">
            <a:avLst/>
          </a:prstGeom>
          <a:noFill/>
          <a:ln>
            <a:noFill/>
          </a:ln>
        </p:spPr>
      </p:pic>
      <p:sp>
        <p:nvSpPr>
          <p:cNvPr id="150" name="Google Shape;150;p27"/>
          <p:cNvSpPr txBox="1"/>
          <p:nvPr/>
        </p:nvSpPr>
        <p:spPr>
          <a:xfrm>
            <a:off x="2636099" y="4841125"/>
            <a:ext cx="2885131" cy="1590041"/>
          </a:xfrm>
          <a:prstGeom prst="rect">
            <a:avLst/>
          </a:prstGeom>
          <a:solidFill>
            <a:srgbClr val="FFFFCC"/>
          </a:solidFill>
          <a:ln w="12700" cap="flat" cmpd="sng">
            <a:solidFill>
              <a:srgbClr val="F4B183"/>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800"/>
              <a:buFont typeface="Comic Sans MS"/>
              <a:buNone/>
            </a:pPr>
            <a:r>
              <a:rPr lang="en-US" sz="2800" b="0" i="0" u="none" strike="noStrike" cap="none">
                <a:solidFill>
                  <a:srgbClr val="000000"/>
                </a:solidFill>
                <a:latin typeface="Comic Sans MS"/>
                <a:ea typeface="Comic Sans MS"/>
                <a:cs typeface="Comic Sans MS"/>
                <a:sym typeface="Comic Sans MS"/>
              </a:rPr>
              <a:t>Τι θα κάνατε με τα κλειδιά του σπιτιού σας;</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8"/>
          <p:cNvSpPr txBox="1"/>
          <p:nvPr/>
        </p:nvSpPr>
        <p:spPr>
          <a:xfrm>
            <a:off x="133563" y="143837"/>
            <a:ext cx="8876874" cy="5078273"/>
          </a:xfrm>
          <a:prstGeom prst="rect">
            <a:avLst/>
          </a:prstGeom>
          <a:solidFill>
            <a:srgbClr val="FFFFFF"/>
          </a:solidFill>
          <a:ln w="12700" cap="flat" cmpd="sng">
            <a:solidFill>
              <a:srgbClr val="7030A0"/>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700"/>
              <a:buFont typeface="Comic Sans MS"/>
              <a:buNone/>
            </a:pPr>
            <a:r>
              <a:rPr lang="en-US" sz="2700" b="0" i="0" u="none" strike="noStrike" cap="none" dirty="0" err="1">
                <a:solidFill>
                  <a:srgbClr val="000000"/>
                </a:solidFill>
                <a:latin typeface="Comic Sans MS"/>
                <a:ea typeface="Comic Sans MS"/>
                <a:cs typeface="Comic Sans MS"/>
                <a:sym typeface="Comic Sans MS"/>
              </a:rPr>
              <a:t>Τώρ</a:t>
            </a:r>
            <a:r>
              <a:rPr lang="en-US" sz="2700" b="0" i="0" u="none" strike="noStrike" cap="none" dirty="0">
                <a:solidFill>
                  <a:srgbClr val="000000"/>
                </a:solidFill>
                <a:latin typeface="Comic Sans MS"/>
                <a:ea typeface="Comic Sans MS"/>
                <a:cs typeface="Comic Sans MS"/>
                <a:sym typeface="Comic Sans MS"/>
              </a:rPr>
              <a:t>α, θα εξετάσουμε τα αντικείμενα που πήραν κάποιοι από αυτούς τους εκτοπισμένους λαούς. </a:t>
            </a:r>
            <a:endParaRPr dirty="0"/>
          </a:p>
          <a:p>
            <a:pPr marL="0" marR="0" lvl="0" indent="0" algn="l" rtl="0">
              <a:lnSpc>
                <a:spcPct val="100000"/>
              </a:lnSpc>
              <a:spcBef>
                <a:spcPts val="0"/>
              </a:spcBef>
              <a:spcAft>
                <a:spcPts val="0"/>
              </a:spcAft>
              <a:buClr>
                <a:srgbClr val="000000"/>
              </a:buClr>
              <a:buSzPts val="2700"/>
              <a:buFont typeface="Comic Sans MS"/>
              <a:buNone/>
            </a:pPr>
            <a:endParaRPr sz="2700" b="0" i="0" u="none" strike="noStrike" cap="none" dirty="0">
              <a:solidFill>
                <a:srgbClr val="000000"/>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2700"/>
              <a:buFont typeface="Comic Sans MS"/>
              <a:buNone/>
            </a:pPr>
            <a:r>
              <a:rPr lang="en-US" sz="2700" b="1" i="0" u="none" strike="noStrike" cap="none" dirty="0">
                <a:solidFill>
                  <a:srgbClr val="000000"/>
                </a:solidFill>
                <a:latin typeface="Comic Sans MS"/>
                <a:ea typeface="Comic Sans MS"/>
                <a:cs typeface="Comic Sans MS"/>
                <a:sym typeface="Comic Sans MS"/>
              </a:rPr>
              <a:t>ΕΡΓΑΣΙΑ: </a:t>
            </a:r>
            <a:r>
              <a:rPr lang="en-US" sz="2700" b="0" i="0" u="none" strike="noStrike" cap="none" dirty="0" err="1">
                <a:solidFill>
                  <a:srgbClr val="000000"/>
                </a:solidFill>
                <a:latin typeface="Comic Sans MS"/>
                <a:ea typeface="Comic Sans MS"/>
                <a:cs typeface="Comic Sans MS"/>
                <a:sym typeface="Comic Sans MS"/>
              </a:rPr>
              <a:t>Στην</a:t>
            </a:r>
            <a:r>
              <a:rPr lang="en-US" sz="2700" b="0" i="0" u="none" strike="noStrike" cap="none" dirty="0">
                <a:solidFill>
                  <a:srgbClr val="000000"/>
                </a:solidFill>
                <a:latin typeface="Comic Sans MS"/>
                <a:ea typeface="Comic Sans MS"/>
                <a:cs typeface="Comic Sans MS"/>
                <a:sym typeface="Comic Sans MS"/>
              </a:rPr>
              <a:t> </a:t>
            </a:r>
            <a:r>
              <a:rPr lang="en-US" sz="2700" b="0" i="0" u="none" strike="noStrike" cap="none" dirty="0" err="1">
                <a:solidFill>
                  <a:srgbClr val="000000"/>
                </a:solidFill>
                <a:latin typeface="Comic Sans MS"/>
                <a:ea typeface="Comic Sans MS"/>
                <a:cs typeface="Comic Sans MS"/>
                <a:sym typeface="Comic Sans MS"/>
              </a:rPr>
              <a:t>ομάδ</a:t>
            </a:r>
            <a:r>
              <a:rPr lang="en-US" sz="2700" b="0" i="0" u="none" strike="noStrike" cap="none" dirty="0">
                <a:solidFill>
                  <a:srgbClr val="000000"/>
                </a:solidFill>
                <a:latin typeface="Comic Sans MS"/>
                <a:ea typeface="Comic Sans MS"/>
                <a:cs typeface="Comic Sans MS"/>
                <a:sym typeface="Comic Sans MS"/>
              </a:rPr>
              <a:t>α σας, μελετήστε την πρώτη κάρτα αντικειμένων. </a:t>
            </a:r>
            <a:r>
              <a:rPr lang="en-US" sz="2700" b="0" i="0" u="none" strike="noStrike" cap="none" dirty="0" err="1">
                <a:solidFill>
                  <a:srgbClr val="000000"/>
                </a:solidFill>
                <a:latin typeface="Comic Sans MS"/>
                <a:ea typeface="Comic Sans MS"/>
                <a:cs typeface="Comic Sans MS"/>
                <a:sym typeface="Comic Sans MS"/>
              </a:rPr>
              <a:t>Χωρίς</a:t>
            </a:r>
            <a:r>
              <a:rPr lang="en-US" sz="2700" b="0" i="0" u="none" strike="noStrike" cap="none" dirty="0">
                <a:solidFill>
                  <a:srgbClr val="000000"/>
                </a:solidFill>
                <a:latin typeface="Comic Sans MS"/>
                <a:ea typeface="Comic Sans MS"/>
                <a:cs typeface="Comic Sans MS"/>
                <a:sym typeface="Comic Sans MS"/>
              </a:rPr>
              <a:t> να απ</a:t>
            </a:r>
            <a:r>
              <a:rPr lang="en-US" sz="2700" b="0" i="0" u="none" strike="noStrike" cap="none" dirty="0" err="1">
                <a:solidFill>
                  <a:srgbClr val="000000"/>
                </a:solidFill>
                <a:latin typeface="Comic Sans MS"/>
                <a:ea typeface="Comic Sans MS"/>
                <a:cs typeface="Comic Sans MS"/>
                <a:sym typeface="Comic Sans MS"/>
              </a:rPr>
              <a:t>οκ</a:t>
            </a:r>
            <a:r>
              <a:rPr lang="en-US" sz="2700" b="0" i="0" u="none" strike="noStrike" cap="none" dirty="0">
                <a:solidFill>
                  <a:srgbClr val="000000"/>
                </a:solidFill>
                <a:latin typeface="Comic Sans MS"/>
                <a:ea typeface="Comic Sans MS"/>
                <a:cs typeface="Comic Sans MS"/>
                <a:sym typeface="Comic Sans MS"/>
              </a:rPr>
              <a:t>αλύψετε τις πληροφορίες στο πίσω μέρος, συζητήστε για το αντικείμενο και τη σημασία του. </a:t>
            </a:r>
            <a:r>
              <a:rPr lang="en-US" sz="2700" b="0" i="0" u="none" strike="noStrike" cap="none" dirty="0" err="1">
                <a:solidFill>
                  <a:srgbClr val="000000"/>
                </a:solidFill>
                <a:latin typeface="Comic Sans MS"/>
                <a:ea typeface="Comic Sans MS"/>
                <a:cs typeface="Comic Sans MS"/>
                <a:sym typeface="Comic Sans MS"/>
              </a:rPr>
              <a:t>Σκεφτείτε</a:t>
            </a:r>
            <a:r>
              <a:rPr lang="en-US" sz="2700" b="0" i="0" u="none" strike="noStrike" cap="none" dirty="0">
                <a:solidFill>
                  <a:srgbClr val="000000"/>
                </a:solidFill>
                <a:latin typeface="Comic Sans MS"/>
                <a:ea typeface="Comic Sans MS"/>
                <a:cs typeface="Comic Sans MS"/>
                <a:sym typeface="Comic Sans MS"/>
              </a:rPr>
              <a:t> </a:t>
            </a:r>
            <a:r>
              <a:rPr lang="en-US" sz="2700" b="0" i="0" u="none" strike="noStrike" cap="none" dirty="0" err="1" smtClean="0">
                <a:solidFill>
                  <a:srgbClr val="000000"/>
                </a:solidFill>
                <a:latin typeface="Comic Sans MS"/>
                <a:ea typeface="Comic Sans MS"/>
                <a:cs typeface="Comic Sans MS"/>
                <a:sym typeface="Comic Sans MS"/>
              </a:rPr>
              <a:t>το</a:t>
            </a:r>
            <a:r>
              <a:rPr lang="el-GR" sz="2700" b="0" i="0" u="none" strike="noStrike" cap="none" dirty="0" smtClean="0">
                <a:solidFill>
                  <a:srgbClr val="000000"/>
                </a:solidFill>
                <a:latin typeface="Comic Sans MS"/>
                <a:ea typeface="Comic Sans MS"/>
                <a:cs typeface="Comic Sans MS"/>
                <a:sym typeface="Comic Sans MS"/>
              </a:rPr>
              <a:t>ν</a:t>
            </a:r>
            <a:r>
              <a:rPr lang="en-US" sz="2700" b="0" i="0" u="none" strike="noStrike" cap="none" dirty="0" smtClean="0">
                <a:solidFill>
                  <a:srgbClr val="000000"/>
                </a:solidFill>
                <a:latin typeface="Comic Sans MS"/>
                <a:ea typeface="Comic Sans MS"/>
                <a:cs typeface="Comic Sans MS"/>
                <a:sym typeface="Comic Sans MS"/>
              </a:rPr>
              <a:t> </a:t>
            </a:r>
            <a:r>
              <a:rPr lang="en-US" sz="2700" b="0" i="0" u="none" strike="noStrike" cap="none" dirty="0" err="1">
                <a:solidFill>
                  <a:srgbClr val="000000"/>
                </a:solidFill>
                <a:latin typeface="Comic Sans MS"/>
                <a:ea typeface="Comic Sans MS"/>
                <a:cs typeface="Comic Sans MS"/>
                <a:sym typeface="Comic Sans MS"/>
              </a:rPr>
              <a:t>σκο</a:t>
            </a:r>
            <a:r>
              <a:rPr lang="en-US" sz="2700" b="0" i="0" u="none" strike="noStrike" cap="none" dirty="0">
                <a:solidFill>
                  <a:srgbClr val="000000"/>
                </a:solidFill>
                <a:latin typeface="Comic Sans MS"/>
                <a:ea typeface="Comic Sans MS"/>
                <a:cs typeface="Comic Sans MS"/>
                <a:sym typeface="Comic Sans MS"/>
              </a:rPr>
              <a:t>πό του και τυχόν συμπεράσματα που μπορείτε να βγάλετε από το αντικείμενο για τον ιδιοκτήτη του. </a:t>
            </a:r>
            <a:r>
              <a:rPr lang="en-US" sz="2700" b="0" i="0" u="none" strike="noStrike" cap="none" dirty="0" err="1">
                <a:solidFill>
                  <a:srgbClr val="000000"/>
                </a:solidFill>
                <a:latin typeface="Comic Sans MS"/>
                <a:ea typeface="Comic Sans MS"/>
                <a:cs typeface="Comic Sans MS"/>
                <a:sym typeface="Comic Sans MS"/>
              </a:rPr>
              <a:t>Στη</a:t>
            </a:r>
            <a:r>
              <a:rPr lang="en-US" sz="2700" b="0" i="0" u="none" strike="noStrike" cap="none" dirty="0">
                <a:solidFill>
                  <a:srgbClr val="000000"/>
                </a:solidFill>
                <a:latin typeface="Comic Sans MS"/>
                <a:ea typeface="Comic Sans MS"/>
                <a:cs typeface="Comic Sans MS"/>
                <a:sym typeface="Comic Sans MS"/>
              </a:rPr>
              <a:t> </a:t>
            </a:r>
            <a:r>
              <a:rPr lang="en-US" sz="2700" b="0" i="0" u="none" strike="noStrike" cap="none" dirty="0" err="1">
                <a:solidFill>
                  <a:srgbClr val="000000"/>
                </a:solidFill>
                <a:latin typeface="Comic Sans MS"/>
                <a:ea typeface="Comic Sans MS"/>
                <a:cs typeface="Comic Sans MS"/>
                <a:sym typeface="Comic Sans MS"/>
              </a:rPr>
              <a:t>συνέχει</a:t>
            </a:r>
            <a:r>
              <a:rPr lang="en-US" sz="2700" b="0" i="0" u="none" strike="noStrike" cap="none" dirty="0">
                <a:solidFill>
                  <a:srgbClr val="000000"/>
                </a:solidFill>
                <a:latin typeface="Comic Sans MS"/>
                <a:ea typeface="Comic Sans MS"/>
                <a:cs typeface="Comic Sans MS"/>
                <a:sym typeface="Comic Sans MS"/>
              </a:rPr>
              <a:t>α, υποθέστε τους λόγους για τους οποίους το αντικείμενο αφαιρέθηκε. Η επ</a:t>
            </a:r>
            <a:r>
              <a:rPr lang="en-US" sz="2700" b="0" i="0" u="none" strike="noStrike" cap="none" dirty="0" err="1">
                <a:solidFill>
                  <a:srgbClr val="000000"/>
                </a:solidFill>
                <a:latin typeface="Comic Sans MS"/>
                <a:ea typeface="Comic Sans MS"/>
                <a:cs typeface="Comic Sans MS"/>
                <a:sym typeface="Comic Sans MS"/>
              </a:rPr>
              <a:t>όμενη</a:t>
            </a:r>
            <a:r>
              <a:rPr lang="en-US" sz="2700" b="0" i="0" u="none" strike="noStrike" cap="none" dirty="0">
                <a:solidFill>
                  <a:srgbClr val="000000"/>
                </a:solidFill>
                <a:latin typeface="Comic Sans MS"/>
                <a:ea typeface="Comic Sans MS"/>
                <a:cs typeface="Comic Sans MS"/>
                <a:sym typeface="Comic Sans MS"/>
              </a:rPr>
              <a:t> </a:t>
            </a:r>
            <a:r>
              <a:rPr lang="en-US" sz="2700" b="0" i="0" u="none" strike="noStrike" cap="none" dirty="0" err="1">
                <a:solidFill>
                  <a:srgbClr val="000000"/>
                </a:solidFill>
                <a:latin typeface="Comic Sans MS"/>
                <a:ea typeface="Comic Sans MS"/>
                <a:cs typeface="Comic Sans MS"/>
                <a:sym typeface="Comic Sans MS"/>
              </a:rPr>
              <a:t>δι</a:t>
            </a:r>
            <a:r>
              <a:rPr lang="en-US" sz="2700" b="0" i="0" u="none" strike="noStrike" cap="none" dirty="0">
                <a:solidFill>
                  <a:srgbClr val="000000"/>
                </a:solidFill>
                <a:latin typeface="Comic Sans MS"/>
                <a:ea typeface="Comic Sans MS"/>
                <a:cs typeface="Comic Sans MS"/>
                <a:sym typeface="Comic Sans MS"/>
              </a:rPr>
              <a:t>αφάνεια μπορεί να σας δώσει κάποιες ιδέες...</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9"/>
          <p:cNvSpPr txBox="1"/>
          <p:nvPr/>
        </p:nvSpPr>
        <p:spPr>
          <a:xfrm>
            <a:off x="172511" y="143837"/>
            <a:ext cx="8799000" cy="769500"/>
          </a:xfrm>
          <a:prstGeom prst="rect">
            <a:avLst/>
          </a:prstGeom>
          <a:solidFill>
            <a:srgbClr val="FFFFFF"/>
          </a:solidFill>
          <a:ln w="12700" cap="flat" cmpd="sng">
            <a:solidFill>
              <a:srgbClr val="7030A0"/>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030A0"/>
              </a:buClr>
              <a:buSzPts val="2600"/>
              <a:buFont typeface="Comic Sans MS"/>
              <a:buNone/>
            </a:pPr>
            <a:r>
              <a:rPr lang="en-US" sz="2200" b="1" i="0" u="none" strike="noStrike" cap="none" dirty="0" err="1">
                <a:solidFill>
                  <a:srgbClr val="7030A0"/>
                </a:solidFill>
                <a:latin typeface="Comic Sans MS"/>
                <a:ea typeface="Comic Sans MS"/>
                <a:cs typeface="Comic Sans MS"/>
                <a:sym typeface="Comic Sans MS"/>
              </a:rPr>
              <a:t>Ότ</a:t>
            </a:r>
            <a:r>
              <a:rPr lang="en-US" sz="2200" b="1" i="0" u="none" strike="noStrike" cap="none" dirty="0">
                <a:solidFill>
                  <a:srgbClr val="7030A0"/>
                </a:solidFill>
                <a:latin typeface="Comic Sans MS"/>
                <a:ea typeface="Comic Sans MS"/>
                <a:cs typeface="Comic Sans MS"/>
                <a:sym typeface="Comic Sans MS"/>
              </a:rPr>
              <a:t>αν συζητάτε για τα αντικείμενα, λάβετε υπόψη σας τα εξής σημεία...</a:t>
            </a:r>
            <a:endParaRPr sz="1000" dirty="0"/>
          </a:p>
        </p:txBody>
      </p:sp>
      <p:grpSp>
        <p:nvGrpSpPr>
          <p:cNvPr id="161" name="Google Shape;161;p29"/>
          <p:cNvGrpSpPr/>
          <p:nvPr/>
        </p:nvGrpSpPr>
        <p:grpSpPr>
          <a:xfrm>
            <a:off x="172511" y="846661"/>
            <a:ext cx="4266141" cy="5848451"/>
            <a:chOff x="0" y="175845"/>
            <a:chExt cx="4266139" cy="5848450"/>
          </a:xfrm>
        </p:grpSpPr>
        <p:sp>
          <p:nvSpPr>
            <p:cNvPr id="162" name="Google Shape;162;p29"/>
            <p:cNvSpPr/>
            <p:nvPr/>
          </p:nvSpPr>
          <p:spPr>
            <a:xfrm>
              <a:off x="0" y="175845"/>
              <a:ext cx="4266139" cy="5848450"/>
            </a:xfrm>
            <a:prstGeom prst="rect">
              <a:avLst/>
            </a:prstGeom>
            <a:solidFill>
              <a:srgbClr val="FFE699"/>
            </a:solidFill>
            <a:ln w="12700" cap="flat" cmpd="sng">
              <a:solidFill>
                <a:srgbClr val="F4B183"/>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2200"/>
                <a:buFont typeface="Comic Sans MS"/>
                <a:buNone/>
              </a:pPr>
              <a:endParaRPr sz="2200" b="1" i="0" u="none" strike="noStrike" cap="none">
                <a:solidFill>
                  <a:srgbClr val="000000"/>
                </a:solidFill>
                <a:latin typeface="Comic Sans MS"/>
                <a:ea typeface="Comic Sans MS"/>
                <a:cs typeface="Comic Sans MS"/>
                <a:sym typeface="Comic Sans MS"/>
              </a:endParaRPr>
            </a:p>
          </p:txBody>
        </p:sp>
        <p:sp>
          <p:nvSpPr>
            <p:cNvPr id="163" name="Google Shape;163;p29"/>
            <p:cNvSpPr txBox="1"/>
            <p:nvPr/>
          </p:nvSpPr>
          <p:spPr>
            <a:xfrm>
              <a:off x="52119" y="179974"/>
              <a:ext cx="4161900" cy="515640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500"/>
                <a:buFont typeface="Comic Sans MS"/>
                <a:buNone/>
              </a:pPr>
              <a:r>
                <a:rPr lang="en-US" sz="2400" b="1" i="0" u="none" strike="noStrike" cap="none" dirty="0" err="1">
                  <a:solidFill>
                    <a:srgbClr val="000000"/>
                  </a:solidFill>
                  <a:latin typeface="Comic Sans MS"/>
                  <a:ea typeface="Comic Sans MS"/>
                  <a:cs typeface="Comic Sans MS"/>
                  <a:sym typeface="Comic Sans MS"/>
                </a:rPr>
                <a:t>Τι</a:t>
              </a:r>
              <a:r>
                <a:rPr lang="en-US" sz="2400" b="1" i="0" u="none" strike="noStrike" cap="none" dirty="0">
                  <a:solidFill>
                    <a:srgbClr val="000000"/>
                  </a:solidFill>
                  <a:latin typeface="Comic Sans MS"/>
                  <a:ea typeface="Comic Sans MS"/>
                  <a:cs typeface="Comic Sans MS"/>
                  <a:sym typeface="Comic Sans MS"/>
                </a:rPr>
                <a:t> μπ</a:t>
              </a:r>
              <a:r>
                <a:rPr lang="en-US" sz="2400" b="1" i="0" u="none" strike="noStrike" cap="none" dirty="0" err="1">
                  <a:solidFill>
                    <a:srgbClr val="000000"/>
                  </a:solidFill>
                  <a:latin typeface="Comic Sans MS"/>
                  <a:ea typeface="Comic Sans MS"/>
                  <a:cs typeface="Comic Sans MS"/>
                  <a:sym typeface="Comic Sans MS"/>
                </a:rPr>
                <a:t>ορούμε</a:t>
              </a:r>
              <a:r>
                <a:rPr lang="en-US" sz="2400" b="1" i="0" u="none" strike="noStrike" cap="none" dirty="0">
                  <a:solidFill>
                    <a:srgbClr val="000000"/>
                  </a:solidFill>
                  <a:latin typeface="Comic Sans MS"/>
                  <a:ea typeface="Comic Sans MS"/>
                  <a:cs typeface="Comic Sans MS"/>
                  <a:sym typeface="Comic Sans MS"/>
                </a:rPr>
                <a:t> να </a:t>
              </a:r>
              <a:r>
                <a:rPr lang="en-US" sz="2400" b="1" i="0" u="none" strike="noStrike" cap="none" dirty="0" err="1">
                  <a:solidFill>
                    <a:srgbClr val="000000"/>
                  </a:solidFill>
                  <a:latin typeface="Comic Sans MS"/>
                  <a:ea typeface="Comic Sans MS"/>
                  <a:cs typeface="Comic Sans MS"/>
                  <a:sym typeface="Comic Sans MS"/>
                </a:rPr>
                <a:t>συμ</a:t>
              </a:r>
              <a:r>
                <a:rPr lang="en-US" sz="2400" b="1" i="0" u="none" strike="noStrike" cap="none" dirty="0">
                  <a:solidFill>
                    <a:srgbClr val="000000"/>
                  </a:solidFill>
                  <a:latin typeface="Comic Sans MS"/>
                  <a:ea typeface="Comic Sans MS"/>
                  <a:cs typeface="Comic Sans MS"/>
                  <a:sym typeface="Comic Sans MS"/>
                </a:rPr>
                <a:t>περάνουμε για τον/τους αρχικό/ους ιδιοκτήτη/ες;</a:t>
              </a:r>
              <a:endParaRPr sz="1700" b="0" i="0" u="none" strike="noStrike" cap="none" dirty="0">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700" b="0" i="0" u="none" strike="noStrike" cap="none" dirty="0">
                <a:solidFill>
                  <a:srgbClr val="FFFFFF"/>
                </a:solidFill>
                <a:latin typeface="Calibri"/>
                <a:ea typeface="Calibri"/>
                <a:cs typeface="Calibri"/>
                <a:sym typeface="Calibri"/>
              </a:endParaRPr>
            </a:p>
            <a:p>
              <a:pPr marL="342900" marR="0" lvl="0" indent="-336550" algn="l" rtl="0">
                <a:lnSpc>
                  <a:spcPct val="100000"/>
                </a:lnSpc>
                <a:spcBef>
                  <a:spcPts val="0"/>
                </a:spcBef>
                <a:spcAft>
                  <a:spcPts val="0"/>
                </a:spcAft>
                <a:buClr>
                  <a:srgbClr val="000000"/>
                </a:buClr>
                <a:buSzPts val="2100"/>
                <a:buFont typeface="Arial"/>
                <a:buChar char="•"/>
              </a:pPr>
              <a:r>
                <a:rPr lang="en-US" sz="2100" b="0" i="0" u="none" strike="noStrike" cap="none" dirty="0" err="1">
                  <a:solidFill>
                    <a:srgbClr val="000000"/>
                  </a:solidFill>
                  <a:latin typeface="Comic Sans MS"/>
                  <a:ea typeface="Comic Sans MS"/>
                  <a:cs typeface="Comic Sans MS"/>
                  <a:sym typeface="Comic Sans MS"/>
                </a:rPr>
                <a:t>Πόσο</a:t>
              </a:r>
              <a:r>
                <a:rPr lang="en-US" sz="2100" b="0" i="0" u="none" strike="noStrike" cap="none" dirty="0">
                  <a:solidFill>
                    <a:srgbClr val="000000"/>
                  </a:solidFill>
                  <a:latin typeface="Comic Sans MS"/>
                  <a:ea typeface="Comic Sans MS"/>
                  <a:cs typeface="Comic Sans MS"/>
                  <a:sym typeface="Comic Sans MS"/>
                </a:rPr>
                <a:t> </a:t>
              </a:r>
              <a:r>
                <a:rPr lang="en-US" sz="2100" b="0" i="0" u="none" strike="noStrike" cap="none" dirty="0" err="1">
                  <a:solidFill>
                    <a:srgbClr val="000000"/>
                  </a:solidFill>
                  <a:latin typeface="Comic Sans MS"/>
                  <a:ea typeface="Comic Sans MS"/>
                  <a:cs typeface="Comic Sans MS"/>
                  <a:sym typeface="Comic Sans MS"/>
                </a:rPr>
                <a:t>χρονών</a:t>
              </a:r>
              <a:r>
                <a:rPr lang="en-US" sz="2100" b="0" i="0" u="none" strike="noStrike" cap="none" dirty="0">
                  <a:solidFill>
                    <a:srgbClr val="000000"/>
                  </a:solidFill>
                  <a:latin typeface="Comic Sans MS"/>
                  <a:ea typeface="Comic Sans MS"/>
                  <a:cs typeface="Comic Sans MS"/>
                  <a:sym typeface="Comic Sans MS"/>
                </a:rPr>
                <a:t> μπ</a:t>
              </a:r>
              <a:r>
                <a:rPr lang="en-US" sz="2100" b="0" i="0" u="none" strike="noStrike" cap="none" dirty="0" err="1">
                  <a:solidFill>
                    <a:srgbClr val="000000"/>
                  </a:solidFill>
                  <a:latin typeface="Comic Sans MS"/>
                  <a:ea typeface="Comic Sans MS"/>
                  <a:cs typeface="Comic Sans MS"/>
                  <a:sym typeface="Comic Sans MS"/>
                </a:rPr>
                <a:t>ορεί</a:t>
              </a:r>
              <a:r>
                <a:rPr lang="en-US" sz="2100" b="0" i="0" u="none" strike="noStrike" cap="none" dirty="0">
                  <a:solidFill>
                    <a:srgbClr val="000000"/>
                  </a:solidFill>
                  <a:latin typeface="Comic Sans MS"/>
                  <a:ea typeface="Comic Sans MS"/>
                  <a:cs typeface="Comic Sans MS"/>
                  <a:sym typeface="Comic Sans MS"/>
                </a:rPr>
                <a:t> να </a:t>
              </a:r>
              <a:r>
                <a:rPr lang="en-US" sz="2100" b="0" i="0" u="none" strike="noStrike" cap="none" dirty="0" err="1">
                  <a:solidFill>
                    <a:srgbClr val="000000"/>
                  </a:solidFill>
                  <a:latin typeface="Comic Sans MS"/>
                  <a:ea typeface="Comic Sans MS"/>
                  <a:cs typeface="Comic Sans MS"/>
                  <a:sym typeface="Comic Sans MS"/>
                </a:rPr>
                <a:t>ήτ</a:t>
              </a:r>
              <a:r>
                <a:rPr lang="en-US" sz="2100" b="0" i="0" u="none" strike="noStrike" cap="none" dirty="0">
                  <a:solidFill>
                    <a:srgbClr val="000000"/>
                  </a:solidFill>
                  <a:latin typeface="Comic Sans MS"/>
                  <a:ea typeface="Comic Sans MS"/>
                  <a:cs typeface="Comic Sans MS"/>
                  <a:sym typeface="Comic Sans MS"/>
                </a:rPr>
                <a:t>αν την εποχή της ανταλλαγής;</a:t>
              </a:r>
              <a:endParaRPr sz="1700" b="0" i="0" u="none" strike="noStrike" cap="none" dirty="0">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700" b="0" i="0" u="none" strike="noStrike" cap="none" dirty="0">
                <a:solidFill>
                  <a:srgbClr val="FFFFFF"/>
                </a:solidFill>
                <a:latin typeface="Calibri"/>
                <a:ea typeface="Calibri"/>
                <a:cs typeface="Calibri"/>
                <a:sym typeface="Calibri"/>
              </a:endParaRPr>
            </a:p>
            <a:p>
              <a:pPr marL="342900" marR="0" lvl="0" indent="-336550" algn="l" rtl="0">
                <a:lnSpc>
                  <a:spcPct val="100000"/>
                </a:lnSpc>
                <a:spcBef>
                  <a:spcPts val="0"/>
                </a:spcBef>
                <a:spcAft>
                  <a:spcPts val="0"/>
                </a:spcAft>
                <a:buClr>
                  <a:srgbClr val="000000"/>
                </a:buClr>
                <a:buSzPts val="2100"/>
                <a:buFont typeface="Arial"/>
                <a:buChar char="•"/>
              </a:pPr>
              <a:r>
                <a:rPr lang="en-US" sz="2100" b="0" i="0" u="none" strike="noStrike" cap="none" dirty="0" err="1">
                  <a:solidFill>
                    <a:srgbClr val="000000"/>
                  </a:solidFill>
                  <a:latin typeface="Comic Sans MS"/>
                  <a:ea typeface="Comic Sans MS"/>
                  <a:cs typeface="Comic Sans MS"/>
                  <a:sym typeface="Comic Sans MS"/>
                </a:rPr>
                <a:t>Τι</a:t>
              </a:r>
              <a:r>
                <a:rPr lang="en-US" sz="2100" b="0" i="0" u="none" strike="noStrike" cap="none" dirty="0">
                  <a:solidFill>
                    <a:srgbClr val="000000"/>
                  </a:solidFill>
                  <a:latin typeface="Comic Sans MS"/>
                  <a:ea typeface="Comic Sans MS"/>
                  <a:cs typeface="Comic Sans MS"/>
                  <a:sym typeface="Comic Sans MS"/>
                </a:rPr>
                <a:t> </a:t>
              </a:r>
              <a:r>
                <a:rPr lang="en-US" sz="2100" b="0" i="0" u="none" strike="noStrike" cap="none" dirty="0" err="1">
                  <a:solidFill>
                    <a:srgbClr val="000000"/>
                  </a:solidFill>
                  <a:latin typeface="Comic Sans MS"/>
                  <a:ea typeface="Comic Sans MS"/>
                  <a:cs typeface="Comic Sans MS"/>
                  <a:sym typeface="Comic Sans MS"/>
                </a:rPr>
                <a:t>δουλειές</a:t>
              </a:r>
              <a:r>
                <a:rPr lang="en-US" sz="2100" b="0" i="0" u="none" strike="noStrike" cap="none" dirty="0">
                  <a:solidFill>
                    <a:srgbClr val="000000"/>
                  </a:solidFill>
                  <a:latin typeface="Comic Sans MS"/>
                  <a:ea typeface="Comic Sans MS"/>
                  <a:cs typeface="Comic Sans MS"/>
                  <a:sym typeface="Comic Sans MS"/>
                </a:rPr>
                <a:t> μπ</a:t>
              </a:r>
              <a:r>
                <a:rPr lang="en-US" sz="2100" b="0" i="0" u="none" strike="noStrike" cap="none" dirty="0" err="1">
                  <a:solidFill>
                    <a:srgbClr val="000000"/>
                  </a:solidFill>
                  <a:latin typeface="Comic Sans MS"/>
                  <a:ea typeface="Comic Sans MS"/>
                  <a:cs typeface="Comic Sans MS"/>
                  <a:sym typeface="Comic Sans MS"/>
                </a:rPr>
                <a:t>ορεί</a:t>
              </a:r>
              <a:r>
                <a:rPr lang="en-US" sz="2100" b="0" i="0" u="none" strike="noStrike" cap="none" dirty="0">
                  <a:solidFill>
                    <a:srgbClr val="000000"/>
                  </a:solidFill>
                  <a:latin typeface="Comic Sans MS"/>
                  <a:ea typeface="Comic Sans MS"/>
                  <a:cs typeface="Comic Sans MS"/>
                  <a:sym typeface="Comic Sans MS"/>
                </a:rPr>
                <a:t> να </a:t>
              </a:r>
              <a:r>
                <a:rPr lang="en-US" sz="2100" b="0" i="0" u="none" strike="noStrike" cap="none" dirty="0" err="1">
                  <a:solidFill>
                    <a:srgbClr val="000000"/>
                  </a:solidFill>
                  <a:latin typeface="Comic Sans MS"/>
                  <a:ea typeface="Comic Sans MS"/>
                  <a:cs typeface="Comic Sans MS"/>
                  <a:sym typeface="Comic Sans MS"/>
                </a:rPr>
                <a:t>είχ</a:t>
              </a:r>
              <a:r>
                <a:rPr lang="en-US" sz="2100" b="0" i="0" u="none" strike="noStrike" cap="none" dirty="0">
                  <a:solidFill>
                    <a:srgbClr val="000000"/>
                  </a:solidFill>
                  <a:latin typeface="Comic Sans MS"/>
                  <a:ea typeface="Comic Sans MS"/>
                  <a:cs typeface="Comic Sans MS"/>
                  <a:sym typeface="Comic Sans MS"/>
                </a:rPr>
                <a:t>αν; Τι ρόλο έπαιζαν στην κοινωνία πριν από την Ανταλλαγή;</a:t>
              </a:r>
              <a:endParaRPr sz="1700" b="0" i="0" u="none" strike="noStrike" cap="none" dirty="0">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700" b="0" i="0" u="none" strike="noStrike" cap="none" dirty="0">
                <a:solidFill>
                  <a:srgbClr val="FFFFFF"/>
                </a:solidFill>
                <a:latin typeface="Calibri"/>
                <a:ea typeface="Calibri"/>
                <a:cs typeface="Calibri"/>
                <a:sym typeface="Calibri"/>
              </a:endParaRPr>
            </a:p>
            <a:p>
              <a:pPr marL="342900" marR="0" lvl="0" indent="-336550" algn="l" rtl="0">
                <a:lnSpc>
                  <a:spcPct val="100000"/>
                </a:lnSpc>
                <a:spcBef>
                  <a:spcPts val="0"/>
                </a:spcBef>
                <a:spcAft>
                  <a:spcPts val="0"/>
                </a:spcAft>
                <a:buClr>
                  <a:srgbClr val="000000"/>
                </a:buClr>
                <a:buSzPts val="2100"/>
                <a:buFont typeface="Arial"/>
                <a:buChar char="•"/>
              </a:pPr>
              <a:r>
                <a:rPr lang="en-US" sz="2100" b="0" i="0" u="none" strike="noStrike" cap="none" dirty="0" err="1">
                  <a:solidFill>
                    <a:srgbClr val="000000"/>
                  </a:solidFill>
                  <a:latin typeface="Comic Sans MS"/>
                  <a:ea typeface="Comic Sans MS"/>
                  <a:cs typeface="Comic Sans MS"/>
                  <a:sym typeface="Comic Sans MS"/>
                </a:rPr>
                <a:t>Ποι</a:t>
              </a:r>
              <a:r>
                <a:rPr lang="en-US" sz="2100" b="0" i="0" u="none" strike="noStrike" cap="none" dirty="0">
                  <a:solidFill>
                    <a:srgbClr val="000000"/>
                  </a:solidFill>
                  <a:latin typeface="Comic Sans MS"/>
                  <a:ea typeface="Comic Sans MS"/>
                  <a:cs typeface="Comic Sans MS"/>
                  <a:sym typeface="Comic Sans MS"/>
                </a:rPr>
                <a:t>α μπορεί να ήταν τα </a:t>
              </a:r>
              <a:r>
                <a:rPr lang="en-US" sz="2100" b="0" i="0" u="none" strike="noStrike" cap="none" dirty="0" smtClean="0">
                  <a:solidFill>
                    <a:srgbClr val="000000"/>
                  </a:solidFill>
                  <a:latin typeface="Comic Sans MS"/>
                  <a:ea typeface="Comic Sans MS"/>
                  <a:cs typeface="Comic Sans MS"/>
                  <a:sym typeface="Comic Sans MS"/>
                </a:rPr>
                <a:t>χόμπι/</a:t>
              </a:r>
              <a:r>
                <a:rPr lang="el-GR" sz="2100" b="0" i="0" u="none" strike="noStrike" cap="none" dirty="0" smtClean="0">
                  <a:solidFill>
                    <a:srgbClr val="000000"/>
                  </a:solidFill>
                  <a:latin typeface="Comic Sans MS"/>
                  <a:ea typeface="Comic Sans MS"/>
                  <a:cs typeface="Comic Sans MS"/>
                  <a:sym typeface="Comic Sans MS"/>
                </a:rPr>
                <a:t>ενδιαφέροντά</a:t>
              </a:r>
              <a:r>
                <a:rPr lang="en-US" sz="2100" b="0" i="0" u="none" strike="noStrike" cap="none" dirty="0" smtClean="0">
                  <a:solidFill>
                    <a:srgbClr val="000000"/>
                  </a:solidFill>
                  <a:latin typeface="Comic Sans MS"/>
                  <a:ea typeface="Comic Sans MS"/>
                  <a:cs typeface="Comic Sans MS"/>
                  <a:sym typeface="Comic Sans MS"/>
                </a:rPr>
                <a:t> </a:t>
              </a:r>
              <a:r>
                <a:rPr lang="en-US" sz="2100" b="0" i="0" u="none" strike="noStrike" cap="none" dirty="0">
                  <a:solidFill>
                    <a:srgbClr val="000000"/>
                  </a:solidFill>
                  <a:latin typeface="Comic Sans MS"/>
                  <a:ea typeface="Comic Sans MS"/>
                  <a:cs typeface="Comic Sans MS"/>
                  <a:sym typeface="Comic Sans MS"/>
                </a:rPr>
                <a:t>τους;</a:t>
              </a:r>
              <a:endParaRPr sz="1700" b="0" i="0" u="none" strike="noStrike" cap="none" dirty="0">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700" b="0" i="0" u="none" strike="noStrike" cap="none" dirty="0">
                <a:solidFill>
                  <a:srgbClr val="FFFFFF"/>
                </a:solidFill>
                <a:latin typeface="Calibri"/>
                <a:ea typeface="Calibri"/>
                <a:cs typeface="Calibri"/>
                <a:sym typeface="Calibri"/>
              </a:endParaRPr>
            </a:p>
            <a:p>
              <a:pPr marL="342900" marR="0" lvl="0" indent="-336550" algn="l" rtl="0">
                <a:lnSpc>
                  <a:spcPct val="100000"/>
                </a:lnSpc>
                <a:spcBef>
                  <a:spcPts val="0"/>
                </a:spcBef>
                <a:spcAft>
                  <a:spcPts val="0"/>
                </a:spcAft>
                <a:buClr>
                  <a:srgbClr val="000000"/>
                </a:buClr>
                <a:buSzPts val="2100"/>
                <a:buFont typeface="Arial"/>
                <a:buChar char="•"/>
              </a:pPr>
              <a:r>
                <a:rPr lang="en-US" sz="2100" b="0" i="0" u="none" strike="noStrike" cap="none" dirty="0" err="1">
                  <a:solidFill>
                    <a:srgbClr val="000000"/>
                  </a:solidFill>
                  <a:latin typeface="Comic Sans MS"/>
                  <a:ea typeface="Comic Sans MS"/>
                  <a:cs typeface="Comic Sans MS"/>
                  <a:sym typeface="Comic Sans MS"/>
                </a:rPr>
                <a:t>Είν</a:t>
              </a:r>
              <a:r>
                <a:rPr lang="en-US" sz="2100" b="0" i="0" u="none" strike="noStrike" cap="none" dirty="0">
                  <a:solidFill>
                    <a:srgbClr val="000000"/>
                  </a:solidFill>
                  <a:latin typeface="Comic Sans MS"/>
                  <a:ea typeface="Comic Sans MS"/>
                  <a:cs typeface="Comic Sans MS"/>
                  <a:sym typeface="Comic Sans MS"/>
                </a:rPr>
                <a:t>αι πιθανό να ήταν πλούσιοι ή λιγότερο εύποροι; </a:t>
              </a:r>
              <a:endParaRPr sz="1300" dirty="0"/>
            </a:p>
          </p:txBody>
        </p:sp>
      </p:grpSp>
      <p:grpSp>
        <p:nvGrpSpPr>
          <p:cNvPr id="164" name="Google Shape;164;p29"/>
          <p:cNvGrpSpPr/>
          <p:nvPr/>
        </p:nvGrpSpPr>
        <p:grpSpPr>
          <a:xfrm>
            <a:off x="4705350" y="700982"/>
            <a:ext cx="4266140" cy="5994129"/>
            <a:chOff x="0" y="258767"/>
            <a:chExt cx="4266139" cy="5994128"/>
          </a:xfrm>
        </p:grpSpPr>
        <p:sp>
          <p:nvSpPr>
            <p:cNvPr id="165" name="Google Shape;165;p29"/>
            <p:cNvSpPr/>
            <p:nvPr/>
          </p:nvSpPr>
          <p:spPr>
            <a:xfrm>
              <a:off x="0" y="404445"/>
              <a:ext cx="4266139" cy="5848450"/>
            </a:xfrm>
            <a:prstGeom prst="rect">
              <a:avLst/>
            </a:prstGeom>
            <a:solidFill>
              <a:srgbClr val="FABEFA"/>
            </a:solidFill>
            <a:ln w="12700" cap="flat" cmpd="sng">
              <a:solidFill>
                <a:srgbClr val="F17FE3"/>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66" name="Google Shape;166;p29"/>
            <p:cNvSpPr txBox="1"/>
            <p:nvPr/>
          </p:nvSpPr>
          <p:spPr>
            <a:xfrm>
              <a:off x="52119" y="258767"/>
              <a:ext cx="4161900" cy="515521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500"/>
                <a:buFont typeface="Comic Sans MS"/>
                <a:buNone/>
              </a:pPr>
              <a:r>
                <a:rPr lang="en-US" sz="2200" b="1" i="0" u="none" strike="noStrike" cap="none" dirty="0" err="1">
                  <a:solidFill>
                    <a:srgbClr val="000000"/>
                  </a:solidFill>
                  <a:latin typeface="Comic Sans MS"/>
                  <a:ea typeface="Comic Sans MS"/>
                  <a:cs typeface="Comic Sans MS"/>
                  <a:sym typeface="Comic Sans MS"/>
                </a:rPr>
                <a:t>Γι</a:t>
              </a:r>
              <a:r>
                <a:rPr lang="en-US" sz="2200" b="1" i="0" u="none" strike="noStrike" cap="none" dirty="0">
                  <a:solidFill>
                    <a:srgbClr val="000000"/>
                  </a:solidFill>
                  <a:latin typeface="Comic Sans MS"/>
                  <a:ea typeface="Comic Sans MS"/>
                  <a:cs typeface="Comic Sans MS"/>
                  <a:sym typeface="Comic Sans MS"/>
                </a:rPr>
                <a:t>ατί νομίζετε ότι το πήραν;</a:t>
              </a:r>
              <a:endParaRPr sz="1500" b="0" i="0" u="none" strike="noStrike" cap="none" dirty="0">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500" b="0" i="0" u="none" strike="noStrike" cap="none" dirty="0">
                <a:solidFill>
                  <a:srgbClr val="FFFFFF"/>
                </a:solidFill>
                <a:latin typeface="Calibri"/>
                <a:ea typeface="Calibri"/>
                <a:cs typeface="Calibri"/>
                <a:sym typeface="Calibri"/>
              </a:endParaRPr>
            </a:p>
            <a:p>
              <a:pPr marL="342900" marR="0" lvl="0" indent="-323850" algn="l" rtl="0">
                <a:lnSpc>
                  <a:spcPct val="100000"/>
                </a:lnSpc>
                <a:spcBef>
                  <a:spcPts val="0"/>
                </a:spcBef>
                <a:spcAft>
                  <a:spcPts val="0"/>
                </a:spcAft>
                <a:buClr>
                  <a:srgbClr val="000000"/>
                </a:buClr>
                <a:buSzPts val="1900"/>
                <a:buFont typeface="Arial"/>
                <a:buChar char="•"/>
              </a:pPr>
              <a:r>
                <a:rPr lang="en-US" sz="1900" b="0" i="0" u="none" strike="noStrike" cap="none" dirty="0" err="1">
                  <a:solidFill>
                    <a:srgbClr val="000000"/>
                  </a:solidFill>
                  <a:latin typeface="Comic Sans MS"/>
                  <a:ea typeface="Comic Sans MS"/>
                  <a:cs typeface="Comic Sans MS"/>
                  <a:sym typeface="Comic Sans MS"/>
                </a:rPr>
                <a:t>Εξυ</a:t>
              </a:r>
              <a:r>
                <a:rPr lang="en-US" sz="1900" b="0" i="0" u="none" strike="noStrike" cap="none" dirty="0">
                  <a:solidFill>
                    <a:srgbClr val="000000"/>
                  </a:solidFill>
                  <a:latin typeface="Comic Sans MS"/>
                  <a:ea typeface="Comic Sans MS"/>
                  <a:cs typeface="Comic Sans MS"/>
                  <a:sym typeface="Comic Sans MS"/>
                </a:rPr>
                <a:t>πηρετούσε το αντικείμενο έναν πρακτικό σκοπό; Σε τι θα μπορούσε να χρησιμοποιηθεί;</a:t>
              </a:r>
              <a:endParaRPr sz="1500" b="0" i="0" u="none" strike="noStrike" cap="none" dirty="0">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500" b="0" i="0" u="none" strike="noStrike" cap="none" dirty="0">
                <a:solidFill>
                  <a:srgbClr val="FFFFFF"/>
                </a:solidFill>
                <a:latin typeface="Calibri"/>
                <a:ea typeface="Calibri"/>
                <a:cs typeface="Calibri"/>
                <a:sym typeface="Calibri"/>
              </a:endParaRPr>
            </a:p>
            <a:p>
              <a:pPr marL="342900" marR="0" lvl="0" indent="-323850" algn="l" rtl="0">
                <a:lnSpc>
                  <a:spcPct val="100000"/>
                </a:lnSpc>
                <a:spcBef>
                  <a:spcPts val="0"/>
                </a:spcBef>
                <a:spcAft>
                  <a:spcPts val="0"/>
                </a:spcAft>
                <a:buClr>
                  <a:srgbClr val="000000"/>
                </a:buClr>
                <a:buSzPts val="1900"/>
                <a:buFont typeface="Arial"/>
                <a:buChar char="•"/>
              </a:pPr>
              <a:r>
                <a:rPr lang="en-US" sz="1900" b="0" i="0" u="none" strike="noStrike" cap="none" dirty="0" err="1">
                  <a:solidFill>
                    <a:srgbClr val="000000"/>
                  </a:solidFill>
                  <a:latin typeface="Comic Sans MS"/>
                  <a:ea typeface="Comic Sans MS"/>
                  <a:cs typeface="Comic Sans MS"/>
                  <a:sym typeface="Comic Sans MS"/>
                </a:rPr>
                <a:t>Μή</a:t>
              </a:r>
              <a:r>
                <a:rPr lang="en-US" sz="1900" b="0" i="0" u="none" strike="noStrike" cap="none" dirty="0">
                  <a:solidFill>
                    <a:srgbClr val="000000"/>
                  </a:solidFill>
                  <a:latin typeface="Comic Sans MS"/>
                  <a:ea typeface="Comic Sans MS"/>
                  <a:cs typeface="Comic Sans MS"/>
                  <a:sym typeface="Comic Sans MS"/>
                </a:rPr>
                <a:t>πως το αντικείμενο είχε συναισθηματική αξία; </a:t>
              </a:r>
              <a:endParaRPr sz="1500" b="0" i="0" u="none" strike="noStrike" cap="none" dirty="0">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500" b="0" i="0" u="none" strike="noStrike" cap="none" dirty="0">
                <a:solidFill>
                  <a:srgbClr val="FFFFFF"/>
                </a:solidFill>
                <a:latin typeface="Calibri"/>
                <a:ea typeface="Calibri"/>
                <a:cs typeface="Calibri"/>
                <a:sym typeface="Calibri"/>
              </a:endParaRPr>
            </a:p>
            <a:p>
              <a:pPr marL="342900" marR="0" lvl="0" indent="-323850" algn="l" rtl="0">
                <a:lnSpc>
                  <a:spcPct val="100000"/>
                </a:lnSpc>
                <a:spcBef>
                  <a:spcPts val="0"/>
                </a:spcBef>
                <a:spcAft>
                  <a:spcPts val="0"/>
                </a:spcAft>
                <a:buClr>
                  <a:srgbClr val="000000"/>
                </a:buClr>
                <a:buSzPts val="1900"/>
                <a:buFont typeface="Arial"/>
                <a:buChar char="•"/>
              </a:pPr>
              <a:r>
                <a:rPr lang="en-US" sz="1900" b="0" i="0" u="none" strike="noStrike" cap="none" dirty="0">
                  <a:solidFill>
                    <a:srgbClr val="000000"/>
                  </a:solidFill>
                  <a:latin typeface="Comic Sans MS"/>
                  <a:ea typeface="Comic Sans MS"/>
                  <a:cs typeface="Comic Sans MS"/>
                  <a:sym typeface="Comic Sans MS"/>
                </a:rPr>
                <a:t>Θα μπ</a:t>
              </a:r>
              <a:r>
                <a:rPr lang="en-US" sz="1900" b="0" i="0" u="none" strike="noStrike" cap="none" dirty="0" err="1">
                  <a:solidFill>
                    <a:srgbClr val="000000"/>
                  </a:solidFill>
                  <a:latin typeface="Comic Sans MS"/>
                  <a:ea typeface="Comic Sans MS"/>
                  <a:cs typeface="Comic Sans MS"/>
                  <a:sym typeface="Comic Sans MS"/>
                </a:rPr>
                <a:t>ορούσ</a:t>
              </a:r>
              <a:r>
                <a:rPr lang="en-US" sz="1900" b="0" i="0" u="none" strike="noStrike" cap="none" dirty="0">
                  <a:solidFill>
                    <a:srgbClr val="000000"/>
                  </a:solidFill>
                  <a:latin typeface="Comic Sans MS"/>
                  <a:ea typeface="Comic Sans MS"/>
                  <a:cs typeface="Comic Sans MS"/>
                  <a:sym typeface="Comic Sans MS"/>
                </a:rPr>
                <a:t>αν οι ιδιοκτήτες να χρησιμοποιήσουν το αντικείμενο με τον ίδιο τρόπο στο νέο τους σπίτι όπως στο </a:t>
              </a:r>
              <a:r>
                <a:rPr lang="en-US" sz="1900" b="0" i="0" u="none" strike="noStrike" cap="none" dirty="0" smtClean="0">
                  <a:solidFill>
                    <a:srgbClr val="000000"/>
                  </a:solidFill>
                  <a:latin typeface="Comic Sans MS"/>
                  <a:ea typeface="Comic Sans MS"/>
                  <a:cs typeface="Comic Sans MS"/>
                  <a:sym typeface="Comic Sans MS"/>
                </a:rPr>
                <a:t>παλιό;</a:t>
              </a:r>
              <a:endParaRPr sz="1500" b="0" i="0" u="none" strike="noStrike" cap="none" dirty="0">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500" b="0" i="0" u="none" strike="noStrike" cap="none" dirty="0">
                <a:solidFill>
                  <a:srgbClr val="FFFFFF"/>
                </a:solidFill>
                <a:latin typeface="Calibri"/>
                <a:ea typeface="Calibri"/>
                <a:cs typeface="Calibri"/>
                <a:sym typeface="Calibri"/>
              </a:endParaRPr>
            </a:p>
            <a:p>
              <a:pPr marL="342900" marR="0" lvl="0" indent="-323850" algn="l" rtl="0">
                <a:lnSpc>
                  <a:spcPct val="100000"/>
                </a:lnSpc>
                <a:spcBef>
                  <a:spcPts val="0"/>
                </a:spcBef>
                <a:spcAft>
                  <a:spcPts val="0"/>
                </a:spcAft>
                <a:buClr>
                  <a:srgbClr val="000000"/>
                </a:buClr>
                <a:buSzPts val="1900"/>
                <a:buFont typeface="Arial"/>
                <a:buChar char="•"/>
              </a:pPr>
              <a:r>
                <a:rPr lang="en-US" sz="1900" b="0" i="0" u="none" strike="noStrike" cap="none" dirty="0" err="1">
                  <a:solidFill>
                    <a:srgbClr val="000000"/>
                  </a:solidFill>
                  <a:latin typeface="Comic Sans MS"/>
                  <a:ea typeface="Comic Sans MS"/>
                  <a:cs typeface="Comic Sans MS"/>
                  <a:sym typeface="Comic Sans MS"/>
                </a:rPr>
                <a:t>Γι</a:t>
              </a:r>
              <a:r>
                <a:rPr lang="en-US" sz="1900" b="0" i="0" u="none" strike="noStrike" cap="none" dirty="0">
                  <a:solidFill>
                    <a:srgbClr val="000000"/>
                  </a:solidFill>
                  <a:latin typeface="Comic Sans MS"/>
                  <a:ea typeface="Comic Sans MS"/>
                  <a:cs typeface="Comic Sans MS"/>
                  <a:sym typeface="Comic Sans MS"/>
                </a:rPr>
                <a:t>ατί </a:t>
              </a:r>
              <a:r>
                <a:rPr lang="en-US" sz="1900" b="0" i="0" u="none" strike="noStrike" cap="none" dirty="0" smtClean="0">
                  <a:solidFill>
                    <a:srgbClr val="000000"/>
                  </a:solidFill>
                  <a:latin typeface="Comic Sans MS"/>
                  <a:ea typeface="Comic Sans MS"/>
                  <a:cs typeface="Comic Sans MS"/>
                  <a:sym typeface="Comic Sans MS"/>
                </a:rPr>
                <a:t>ο</a:t>
              </a:r>
              <a:r>
                <a:rPr lang="el-GR" sz="1900" b="0" i="0" u="none" strike="noStrike" cap="none" dirty="0" smtClean="0">
                  <a:solidFill>
                    <a:srgbClr val="000000"/>
                  </a:solidFill>
                  <a:latin typeface="Comic Sans MS"/>
                  <a:ea typeface="Comic Sans MS"/>
                  <a:cs typeface="Comic Sans MS"/>
                  <a:sym typeface="Comic Sans MS"/>
                </a:rPr>
                <a:t>/η</a:t>
              </a:r>
              <a:r>
                <a:rPr lang="en-US" sz="1900" b="0" i="0" u="none" strike="noStrike" cap="none" dirty="0" smtClean="0">
                  <a:solidFill>
                    <a:srgbClr val="000000"/>
                  </a:solidFill>
                  <a:latin typeface="Comic Sans MS"/>
                  <a:ea typeface="Comic Sans MS"/>
                  <a:cs typeface="Comic Sans MS"/>
                  <a:sym typeface="Comic Sans MS"/>
                </a:rPr>
                <a:t> </a:t>
              </a:r>
              <a:r>
                <a:rPr lang="en-US" sz="1900" b="0" i="0" u="none" strike="noStrike" cap="none" dirty="0" err="1" smtClean="0">
                  <a:solidFill>
                    <a:srgbClr val="000000"/>
                  </a:solidFill>
                  <a:latin typeface="Comic Sans MS"/>
                  <a:ea typeface="Comic Sans MS"/>
                  <a:cs typeface="Comic Sans MS"/>
                  <a:sym typeface="Comic Sans MS"/>
                </a:rPr>
                <a:t>ιδιοκτήτης</a:t>
              </a:r>
              <a:r>
                <a:rPr lang="el-GR" sz="1900" dirty="0" smtClean="0">
                  <a:latin typeface="Comic Sans MS"/>
                  <a:ea typeface="Comic Sans MS"/>
                  <a:cs typeface="Comic Sans MS"/>
                  <a:sym typeface="Comic Sans MS"/>
                </a:rPr>
                <a:t>/</a:t>
              </a:r>
              <a:r>
                <a:rPr lang="el-GR" sz="1900" dirty="0" err="1" smtClean="0">
                  <a:latin typeface="Comic Sans MS"/>
                  <a:ea typeface="Comic Sans MS"/>
                  <a:cs typeface="Comic Sans MS"/>
                  <a:sym typeface="Comic Sans MS"/>
                </a:rPr>
                <a:t>τρια</a:t>
              </a:r>
              <a:r>
                <a:rPr lang="en-US" sz="1900" b="0" i="0" u="none" strike="noStrike" cap="none" dirty="0" smtClean="0">
                  <a:solidFill>
                    <a:srgbClr val="000000"/>
                  </a:solidFill>
                  <a:latin typeface="Comic Sans MS"/>
                  <a:ea typeface="Comic Sans MS"/>
                  <a:cs typeface="Comic Sans MS"/>
                  <a:sym typeface="Comic Sans MS"/>
                </a:rPr>
                <a:t> </a:t>
              </a:r>
              <a:r>
                <a:rPr lang="en-US" sz="1900" b="0" i="0" u="none" strike="noStrike" cap="none" dirty="0">
                  <a:solidFill>
                    <a:srgbClr val="000000"/>
                  </a:solidFill>
                  <a:latin typeface="Comic Sans MS"/>
                  <a:ea typeface="Comic Sans MS"/>
                  <a:cs typeface="Comic Sans MS"/>
                  <a:sym typeface="Comic Sans MS"/>
                </a:rPr>
                <a:t>ή οι ιδιοκτήτες δεν άντεξαν να αφήσουν πίσω τους το αντικείμενο;</a:t>
              </a:r>
              <a:endParaRPr sz="11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0"/>
          <p:cNvSpPr txBox="1"/>
          <p:nvPr/>
        </p:nvSpPr>
        <p:spPr>
          <a:xfrm>
            <a:off x="-1" y="0"/>
            <a:ext cx="8876874" cy="269241"/>
          </a:xfrm>
          <a:prstGeom prst="rect">
            <a:avLst/>
          </a:prstGeom>
          <a:solidFill>
            <a:srgbClr val="FFFFFF"/>
          </a:solid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000"/>
              <a:buFont typeface="Comic Sans MS"/>
              <a:buNone/>
            </a:pPr>
            <a:r>
              <a:rPr lang="en-US" sz="1000" b="0" i="0" u="none" strike="noStrike" cap="none">
                <a:solidFill>
                  <a:srgbClr val="000000"/>
                </a:solidFill>
                <a:latin typeface="Comic Sans MS"/>
                <a:ea typeface="Comic Sans MS"/>
                <a:cs typeface="Comic Sans MS"/>
                <a:sym typeface="Comic Sans MS"/>
              </a:rPr>
              <a:t>Φύλλο εργασίας 3.1: Πλέγμα καταγραφής</a:t>
            </a:r>
            <a:endParaRPr/>
          </a:p>
        </p:txBody>
      </p:sp>
      <p:graphicFrame>
        <p:nvGraphicFramePr>
          <p:cNvPr id="172" name="Google Shape;172;p30"/>
          <p:cNvGraphicFramePr/>
          <p:nvPr/>
        </p:nvGraphicFramePr>
        <p:xfrm>
          <a:off x="211016" y="366901"/>
          <a:ext cx="6246900" cy="6261495"/>
        </p:xfrm>
        <a:graphic>
          <a:graphicData uri="http://schemas.openxmlformats.org/drawingml/2006/table">
            <a:tbl>
              <a:tblPr firstRow="1" bandRow="1">
                <a:noFill/>
                <a:tableStyleId>{232B0031-97F0-4878-8B23-068584E0BCDB}</a:tableStyleId>
              </a:tblPr>
              <a:tblGrid>
                <a:gridCol w="2082300">
                  <a:extLst>
                    <a:ext uri="{9D8B030D-6E8A-4147-A177-3AD203B41FA5}">
                      <a16:colId xmlns:a16="http://schemas.microsoft.com/office/drawing/2014/main" val="20000"/>
                    </a:ext>
                  </a:extLst>
                </a:gridCol>
                <a:gridCol w="2082300">
                  <a:extLst>
                    <a:ext uri="{9D8B030D-6E8A-4147-A177-3AD203B41FA5}">
                      <a16:colId xmlns:a16="http://schemas.microsoft.com/office/drawing/2014/main" val="20001"/>
                    </a:ext>
                  </a:extLst>
                </a:gridCol>
                <a:gridCol w="2082300">
                  <a:extLst>
                    <a:ext uri="{9D8B030D-6E8A-4147-A177-3AD203B41FA5}">
                      <a16:colId xmlns:a16="http://schemas.microsoft.com/office/drawing/2014/main" val="20002"/>
                    </a:ext>
                  </a:extLst>
                </a:gridCol>
              </a:tblGrid>
              <a:tr h="443025">
                <a:tc>
                  <a:txBody>
                    <a:bodyPr/>
                    <a:lstStyle/>
                    <a:p>
                      <a:pPr marL="0" marR="0" lvl="0" indent="0" algn="l" rtl="0">
                        <a:lnSpc>
                          <a:spcPct val="100000"/>
                        </a:lnSpc>
                        <a:spcBef>
                          <a:spcPts val="0"/>
                        </a:spcBef>
                        <a:spcAft>
                          <a:spcPts val="0"/>
                        </a:spcAft>
                        <a:buClr>
                          <a:srgbClr val="000000"/>
                        </a:buClr>
                        <a:buSzPts val="1100"/>
                        <a:buFont typeface="Comic Sans MS"/>
                        <a:buNone/>
                      </a:pPr>
                      <a:r>
                        <a:rPr lang="en-US" sz="1100" b="1" u="none" strike="noStrike" cap="none" dirty="0" err="1">
                          <a:latin typeface="Comic Sans MS"/>
                          <a:ea typeface="Comic Sans MS"/>
                          <a:cs typeface="Comic Sans MS"/>
                          <a:sym typeface="Comic Sans MS"/>
                        </a:rPr>
                        <a:t>Ποιο</a:t>
                      </a:r>
                      <a:r>
                        <a:rPr lang="en-US" sz="1100" b="1" u="none" strike="noStrike" cap="none" dirty="0">
                          <a:latin typeface="Comic Sans MS"/>
                          <a:ea typeface="Comic Sans MS"/>
                          <a:cs typeface="Comic Sans MS"/>
                          <a:sym typeface="Comic Sans MS"/>
                        </a:rPr>
                        <a:t> </a:t>
                      </a:r>
                      <a:r>
                        <a:rPr lang="en-US" sz="1100" b="1" u="none" strike="noStrike" cap="none" dirty="0" err="1">
                          <a:latin typeface="Comic Sans MS"/>
                          <a:ea typeface="Comic Sans MS"/>
                          <a:cs typeface="Comic Sans MS"/>
                          <a:sym typeface="Comic Sans MS"/>
                        </a:rPr>
                        <a:t>είν</a:t>
                      </a:r>
                      <a:r>
                        <a:rPr lang="en-US" sz="1100" b="1" u="none" strike="noStrike" cap="none" dirty="0">
                          <a:latin typeface="Comic Sans MS"/>
                          <a:ea typeface="Comic Sans MS"/>
                          <a:cs typeface="Comic Sans MS"/>
                          <a:sym typeface="Comic Sans MS"/>
                        </a:rPr>
                        <a:t>αι το αντικείμενο και ποιος ήταν ο σκοπός του;</a:t>
                      </a:r>
                      <a:endParaRPr dirty="0"/>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E699"/>
                    </a:solidFill>
                  </a:tcPr>
                </a:tc>
                <a:tc>
                  <a:txBody>
                    <a:bodyPr/>
                    <a:lstStyle/>
                    <a:p>
                      <a:pPr marL="0" marR="0" lvl="0" indent="0" algn="l" rtl="0">
                        <a:lnSpc>
                          <a:spcPct val="100000"/>
                        </a:lnSpc>
                        <a:spcBef>
                          <a:spcPts val="0"/>
                        </a:spcBef>
                        <a:spcAft>
                          <a:spcPts val="0"/>
                        </a:spcAft>
                        <a:buClr>
                          <a:srgbClr val="000000"/>
                        </a:buClr>
                        <a:buSzPts val="1100"/>
                        <a:buFont typeface="Comic Sans MS"/>
                        <a:buNone/>
                      </a:pPr>
                      <a:r>
                        <a:rPr lang="en-US" sz="1100" b="1" u="none" strike="noStrike" cap="none" dirty="0" err="1">
                          <a:latin typeface="Comic Sans MS"/>
                          <a:ea typeface="Comic Sans MS"/>
                          <a:cs typeface="Comic Sans MS"/>
                          <a:sym typeface="Comic Sans MS"/>
                        </a:rPr>
                        <a:t>Τι</a:t>
                      </a:r>
                      <a:r>
                        <a:rPr lang="en-US" sz="1100" b="1" u="none" strike="noStrike" cap="none" dirty="0">
                          <a:latin typeface="Comic Sans MS"/>
                          <a:ea typeface="Comic Sans MS"/>
                          <a:cs typeface="Comic Sans MS"/>
                          <a:sym typeface="Comic Sans MS"/>
                        </a:rPr>
                        <a:t> μπ</a:t>
                      </a:r>
                      <a:r>
                        <a:rPr lang="en-US" sz="1100" b="1" u="none" strike="noStrike" cap="none" dirty="0" err="1">
                          <a:latin typeface="Comic Sans MS"/>
                          <a:ea typeface="Comic Sans MS"/>
                          <a:cs typeface="Comic Sans MS"/>
                          <a:sym typeface="Comic Sans MS"/>
                        </a:rPr>
                        <a:t>ορούμε</a:t>
                      </a:r>
                      <a:r>
                        <a:rPr lang="en-US" sz="1100" b="1" u="none" strike="noStrike" cap="none" dirty="0">
                          <a:latin typeface="Comic Sans MS"/>
                          <a:ea typeface="Comic Sans MS"/>
                          <a:cs typeface="Comic Sans MS"/>
                          <a:sym typeface="Comic Sans MS"/>
                        </a:rPr>
                        <a:t> να </a:t>
                      </a:r>
                      <a:r>
                        <a:rPr lang="en-US" sz="1100" b="1" u="none" strike="noStrike" cap="none" dirty="0" err="1">
                          <a:latin typeface="Comic Sans MS"/>
                          <a:ea typeface="Comic Sans MS"/>
                          <a:cs typeface="Comic Sans MS"/>
                          <a:sym typeface="Comic Sans MS"/>
                        </a:rPr>
                        <a:t>συμ</a:t>
                      </a:r>
                      <a:r>
                        <a:rPr lang="en-US" sz="1100" b="1" u="none" strike="noStrike" cap="none" dirty="0">
                          <a:latin typeface="Comic Sans MS"/>
                          <a:ea typeface="Comic Sans MS"/>
                          <a:cs typeface="Comic Sans MS"/>
                          <a:sym typeface="Comic Sans MS"/>
                        </a:rPr>
                        <a:t>περάνουμε για τον/τους αρχικό/ους ιδιοκτήτη/ες;</a:t>
                      </a:r>
                      <a:endParaRPr dirty="0"/>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E699"/>
                    </a:solidFill>
                  </a:tcPr>
                </a:tc>
                <a:tc>
                  <a:txBody>
                    <a:bodyPr/>
                    <a:lstStyle/>
                    <a:p>
                      <a:pPr marL="0" marR="0" lvl="0" indent="0" algn="l" rtl="0">
                        <a:lnSpc>
                          <a:spcPct val="100000"/>
                        </a:lnSpc>
                        <a:spcBef>
                          <a:spcPts val="0"/>
                        </a:spcBef>
                        <a:spcAft>
                          <a:spcPts val="0"/>
                        </a:spcAft>
                        <a:buClr>
                          <a:srgbClr val="000000"/>
                        </a:buClr>
                        <a:buSzPts val="1100"/>
                        <a:buFont typeface="Comic Sans MS"/>
                        <a:buNone/>
                      </a:pPr>
                      <a:r>
                        <a:rPr lang="en-US" sz="1100" b="1" u="none" strike="noStrike" cap="none">
                          <a:latin typeface="Comic Sans MS"/>
                          <a:ea typeface="Comic Sans MS"/>
                          <a:cs typeface="Comic Sans MS"/>
                          <a:sym typeface="Comic Sans MS"/>
                        </a:rPr>
                        <a:t>Γιατί νομίζετε ότι το πήραν;</a:t>
                      </a:r>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E699"/>
                    </a:solidFill>
                  </a:tcPr>
                </a:tc>
                <a:extLst>
                  <a:ext uri="{0D108BD9-81ED-4DB2-BD59-A6C34878D82A}">
                    <a16:rowId xmlns:a16="http://schemas.microsoft.com/office/drawing/2014/main" val="10000"/>
                  </a:ext>
                </a:extLst>
              </a:tr>
              <a:tr h="1133425">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1133425">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133425">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1133425">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1133425">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bl>
          </a:graphicData>
        </a:graphic>
      </p:graphicFrame>
      <p:graphicFrame>
        <p:nvGraphicFramePr>
          <p:cNvPr id="173" name="Google Shape;173;p30"/>
          <p:cNvGraphicFramePr/>
          <p:nvPr/>
        </p:nvGraphicFramePr>
        <p:xfrm>
          <a:off x="6642589" y="366899"/>
          <a:ext cx="2290400" cy="6110150"/>
        </p:xfrm>
        <a:graphic>
          <a:graphicData uri="http://schemas.openxmlformats.org/drawingml/2006/table">
            <a:tbl>
              <a:tblPr firstRow="1" bandRow="1">
                <a:noFill/>
                <a:tableStyleId>{232B0031-97F0-4878-8B23-068584E0BCDB}</a:tableStyleId>
              </a:tblPr>
              <a:tblGrid>
                <a:gridCol w="2290400">
                  <a:extLst>
                    <a:ext uri="{9D8B030D-6E8A-4147-A177-3AD203B41FA5}">
                      <a16:colId xmlns:a16="http://schemas.microsoft.com/office/drawing/2014/main" val="20000"/>
                    </a:ext>
                  </a:extLst>
                </a:gridCol>
              </a:tblGrid>
              <a:tr h="443025">
                <a:tc>
                  <a:txBody>
                    <a:bodyPr/>
                    <a:lstStyle/>
                    <a:p>
                      <a:pPr marL="0" marR="0" lvl="0" indent="0" algn="l" rtl="0">
                        <a:lnSpc>
                          <a:spcPct val="100000"/>
                        </a:lnSpc>
                        <a:spcBef>
                          <a:spcPts val="0"/>
                        </a:spcBef>
                        <a:spcAft>
                          <a:spcPts val="0"/>
                        </a:spcAft>
                        <a:buClr>
                          <a:srgbClr val="000000"/>
                        </a:buClr>
                        <a:buSzPts val="1100"/>
                        <a:buFont typeface="Comic Sans MS"/>
                        <a:buNone/>
                      </a:pPr>
                      <a:r>
                        <a:rPr lang="en-US" sz="1100" b="1" u="none" strike="noStrike" cap="none">
                          <a:latin typeface="Comic Sans MS"/>
                          <a:ea typeface="Comic Sans MS"/>
                          <a:cs typeface="Comic Sans MS"/>
                          <a:sym typeface="Comic Sans MS"/>
                        </a:rPr>
                        <a:t>Ποια είναι η αξία του αντικειμένου ως ιστορική πηγή;</a:t>
                      </a:r>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extLst>
                  <a:ext uri="{0D108BD9-81ED-4DB2-BD59-A6C34878D82A}">
                    <a16:rowId xmlns:a16="http://schemas.microsoft.com/office/drawing/2014/main" val="10000"/>
                  </a:ext>
                </a:extLst>
              </a:tr>
              <a:tr h="1133425">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1133425">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133425">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1133425">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1133425">
                <a:tc>
                  <a:txBody>
                    <a:bodyPr/>
                    <a:lstStyle/>
                    <a:p>
                      <a:pPr marL="0" marR="0" lvl="0" indent="0" algn="l" rtl="0">
                        <a:lnSpc>
                          <a:spcPct val="100000"/>
                        </a:lnSpc>
                        <a:spcBef>
                          <a:spcPts val="0"/>
                        </a:spcBef>
                        <a:spcAft>
                          <a:spcPts val="0"/>
                        </a:spcAft>
                        <a:buClr>
                          <a:schemeClr val="dk1"/>
                        </a:buClr>
                        <a:buSzPts val="1100"/>
                        <a:buFont typeface="Comic Sans MS"/>
                        <a:buNone/>
                      </a:pPr>
                      <a:endParaRPr sz="1100" u="none" strike="noStrike" cap="none">
                        <a:latin typeface="Comic Sans MS"/>
                        <a:ea typeface="Comic Sans MS"/>
                        <a:cs typeface="Comic Sans MS"/>
                        <a:sym typeface="Comic Sans MS"/>
                      </a:endParaRPr>
                    </a:p>
                  </a:txBody>
                  <a:tcPr marL="45725" marR="45725"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1"/>
          <p:cNvSpPr txBox="1"/>
          <p:nvPr/>
        </p:nvSpPr>
        <p:spPr>
          <a:xfrm>
            <a:off x="0" y="0"/>
            <a:ext cx="8876872" cy="24622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Comic Sans MS"/>
                <a:ea typeface="Comic Sans MS"/>
                <a:cs typeface="Comic Sans MS"/>
                <a:sym typeface="Comic Sans MS"/>
              </a:rPr>
              <a:t>Φύλλο πηγών 3.1a: Αντικείμενο  1</a:t>
            </a:r>
            <a:endParaRPr/>
          </a:p>
        </p:txBody>
      </p:sp>
      <p:pic>
        <p:nvPicPr>
          <p:cNvPr id="179" name="Google Shape;179;p31"/>
          <p:cNvPicPr preferRelativeResize="0"/>
          <p:nvPr/>
        </p:nvPicPr>
        <p:blipFill rotWithShape="1">
          <a:blip r:embed="rId3">
            <a:alphaModFix/>
          </a:blip>
          <a:srcRect/>
          <a:stretch/>
        </p:blipFill>
        <p:spPr>
          <a:xfrm>
            <a:off x="2057400" y="245081"/>
            <a:ext cx="5048250" cy="6405486"/>
          </a:xfrm>
          <a:prstGeom prst="rect">
            <a:avLst/>
          </a:prstGeom>
          <a:noFill/>
          <a:ln>
            <a:noFill/>
          </a:ln>
          <a:effectLst>
            <a:outerShdw blurRad="190500" algn="tl" rotWithShape="0">
              <a:srgbClr val="000000">
                <a:alpha val="69803"/>
              </a:srgbClr>
            </a:outerShdw>
          </a:effectLst>
        </p:spPr>
      </p:pic>
      <p:sp>
        <p:nvSpPr>
          <p:cNvPr id="180" name="Google Shape;180;p31"/>
          <p:cNvSpPr/>
          <p:nvPr/>
        </p:nvSpPr>
        <p:spPr>
          <a:xfrm>
            <a:off x="6381750" y="5600700"/>
            <a:ext cx="2114122" cy="685800"/>
          </a:xfrm>
          <a:prstGeom prst="rect">
            <a:avLst/>
          </a:prstGeom>
          <a:solidFill>
            <a:srgbClr val="F7CAAC"/>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dk1"/>
                </a:solidFill>
                <a:latin typeface="Comic Sans MS"/>
                <a:ea typeface="Comic Sans MS"/>
                <a:cs typeface="Comic Sans MS"/>
                <a:sym typeface="Comic Sans MS"/>
              </a:rPr>
              <a:t>ένα ούτι</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2"/>
          <p:cNvSpPr txBox="1"/>
          <p:nvPr/>
        </p:nvSpPr>
        <p:spPr>
          <a:xfrm>
            <a:off x="-1" y="0"/>
            <a:ext cx="8877000" cy="246300"/>
          </a:xfrm>
          <a:prstGeom prst="rect">
            <a:avLst/>
          </a:prstGeom>
          <a:solidFill>
            <a:srgbClr val="FFFFFF"/>
          </a:solid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000"/>
              <a:buFont typeface="Comic Sans MS"/>
              <a:buNone/>
            </a:pPr>
            <a:r>
              <a:rPr lang="en-US" sz="1000" b="0" i="0" u="none" strike="noStrike" cap="none">
                <a:solidFill>
                  <a:srgbClr val="000000"/>
                </a:solidFill>
                <a:latin typeface="Comic Sans MS"/>
                <a:ea typeface="Comic Sans MS"/>
                <a:cs typeface="Comic Sans MS"/>
                <a:sym typeface="Comic Sans MS"/>
              </a:rPr>
              <a:t>Φύλλο </a:t>
            </a:r>
            <a:r>
              <a:rPr lang="en-US" sz="1000">
                <a:latin typeface="Comic Sans MS"/>
                <a:ea typeface="Comic Sans MS"/>
                <a:cs typeface="Comic Sans MS"/>
                <a:sym typeface="Comic Sans MS"/>
              </a:rPr>
              <a:t>πηγών</a:t>
            </a:r>
            <a:r>
              <a:rPr lang="en-US" sz="1000" b="0" i="0" u="none" strike="noStrike" cap="none">
                <a:solidFill>
                  <a:srgbClr val="000000"/>
                </a:solidFill>
                <a:latin typeface="Comic Sans MS"/>
                <a:ea typeface="Comic Sans MS"/>
                <a:cs typeface="Comic Sans MS"/>
                <a:sym typeface="Comic Sans MS"/>
              </a:rPr>
              <a:t> 3.1β: Αντικείμενο 1</a:t>
            </a:r>
            <a:endParaRPr/>
          </a:p>
        </p:txBody>
      </p:sp>
      <p:grpSp>
        <p:nvGrpSpPr>
          <p:cNvPr id="186" name="Google Shape;186;p32"/>
          <p:cNvGrpSpPr/>
          <p:nvPr/>
        </p:nvGrpSpPr>
        <p:grpSpPr>
          <a:xfrm>
            <a:off x="1781961" y="1712704"/>
            <a:ext cx="5580077" cy="3432602"/>
            <a:chOff x="0" y="142350"/>
            <a:chExt cx="5580075" cy="3432600"/>
          </a:xfrm>
        </p:grpSpPr>
        <p:sp>
          <p:nvSpPr>
            <p:cNvPr id="187" name="Google Shape;187;p32"/>
            <p:cNvSpPr/>
            <p:nvPr/>
          </p:nvSpPr>
          <p:spPr>
            <a:xfrm>
              <a:off x="0" y="157912"/>
              <a:ext cx="5580075" cy="3401466"/>
            </a:xfrm>
            <a:prstGeom prst="rect">
              <a:avLst/>
            </a:prstGeom>
            <a:solidFill>
              <a:srgbClr val="FFFFFF"/>
            </a:solidFill>
            <a:ln w="12700" cap="flat" cmpd="sng">
              <a:solidFill>
                <a:srgbClr val="000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l" rtl="0">
                <a:lnSpc>
                  <a:spcPct val="150000"/>
                </a:lnSpc>
                <a:spcBef>
                  <a:spcPts val="0"/>
                </a:spcBef>
                <a:spcAft>
                  <a:spcPts val="0"/>
                </a:spcAft>
                <a:buClr>
                  <a:srgbClr val="000000"/>
                </a:buClr>
                <a:buSzPts val="1600"/>
                <a:buFont typeface="Comic Sans MS"/>
                <a:buNone/>
              </a:pPr>
              <a:endParaRPr sz="1600" b="1" i="0" u="none" strike="noStrike" cap="none">
                <a:solidFill>
                  <a:srgbClr val="000000"/>
                </a:solidFill>
                <a:latin typeface="Comic Sans MS"/>
                <a:ea typeface="Comic Sans MS"/>
                <a:cs typeface="Comic Sans MS"/>
                <a:sym typeface="Comic Sans MS"/>
              </a:endParaRPr>
            </a:p>
          </p:txBody>
        </p:sp>
        <p:sp>
          <p:nvSpPr>
            <p:cNvPr id="188" name="Google Shape;188;p32"/>
            <p:cNvSpPr txBox="1"/>
            <p:nvPr/>
          </p:nvSpPr>
          <p:spPr>
            <a:xfrm>
              <a:off x="52081" y="142350"/>
              <a:ext cx="5475900" cy="3432600"/>
            </a:xfrm>
            <a:prstGeom prst="rect">
              <a:avLst/>
            </a:prstGeom>
            <a:noFill/>
            <a:ln>
              <a:noFill/>
            </a:ln>
          </p:spPr>
          <p:txBody>
            <a:bodyPr spcFirstLastPara="1" wrap="square" lIns="45700" tIns="45700" rIns="45700" bIns="45700" anchor="ctr" anchorCtr="0">
              <a:spAutoFit/>
            </a:bodyPr>
            <a:lstStyle/>
            <a:p>
              <a:pPr marL="0" marR="0" lvl="0" indent="0" algn="l" rtl="0">
                <a:lnSpc>
                  <a:spcPct val="150000"/>
                </a:lnSpc>
                <a:spcBef>
                  <a:spcPts val="0"/>
                </a:spcBef>
                <a:spcAft>
                  <a:spcPts val="0"/>
                </a:spcAft>
                <a:buClr>
                  <a:srgbClr val="000000"/>
                </a:buClr>
                <a:buSzPts val="2000"/>
                <a:buFont typeface="Comic Sans MS"/>
                <a:buNone/>
              </a:pPr>
              <a:r>
                <a:rPr lang="en-US" sz="2000" b="1" i="0" u="none" strike="noStrike" cap="none">
                  <a:solidFill>
                    <a:srgbClr val="000000"/>
                  </a:solidFill>
                  <a:latin typeface="Comic Sans MS"/>
                  <a:ea typeface="Comic Sans MS"/>
                  <a:cs typeface="Comic Sans MS"/>
                  <a:sym typeface="Comic Sans MS"/>
                </a:rPr>
                <a:t>Ένα </a:t>
              </a:r>
              <a:r>
                <a:rPr lang="en-US" sz="2000" b="1">
                  <a:latin typeface="Comic Sans MS"/>
                  <a:ea typeface="Comic Sans MS"/>
                  <a:cs typeface="Comic Sans MS"/>
                  <a:sym typeface="Comic Sans MS"/>
                </a:rPr>
                <a:t>ούτι</a:t>
              </a:r>
              <a:r>
                <a:rPr lang="en-US" sz="2000" b="1" i="0" u="none" strike="noStrike" cap="none">
                  <a:solidFill>
                    <a:srgbClr val="000000"/>
                  </a:solidFill>
                  <a:latin typeface="Comic Sans MS"/>
                  <a:ea typeface="Comic Sans MS"/>
                  <a:cs typeface="Comic Sans MS"/>
                  <a:sym typeface="Comic Sans MS"/>
                </a:rPr>
                <a:t>:</a:t>
              </a:r>
              <a:endParaRPr sz="1800" b="0" i="0" u="none" strike="noStrike" cap="none">
                <a:solidFill>
                  <a:srgbClr val="FFFFFF"/>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1600"/>
                <a:buFont typeface="Comic Sans MS"/>
                <a:buNone/>
              </a:pPr>
              <a:r>
                <a:rPr lang="en-US" sz="1600" b="0" i="0" u="none" strike="noStrike" cap="none">
                  <a:solidFill>
                    <a:srgbClr val="000000"/>
                  </a:solidFill>
                  <a:latin typeface="Comic Sans MS"/>
                  <a:ea typeface="Comic Sans MS"/>
                  <a:cs typeface="Comic Sans MS"/>
                  <a:sym typeface="Comic Sans MS"/>
                </a:rPr>
                <a:t>Ο Βασίλης Καπτάνογλου γεννήθηκε στο Προκόπι της Καππαδοκίας το 1907. Ο Βασίλης και η μητέρα του έφτασαν στον Πειραιά στις αρχές του 1921 και εγκαταστάθηκαν στον πρόχειρο προσφυγικό οικισμό των Ταμπουρίων πριν φτάσει η πλειοψηφία των προσφύγων. Σε όλη του τη ζωή δεν σταμάτησε ποτέ να παίζει ούτι, το ίδιο που έφερε μαζί του από το Προκόπι.</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3"/>
          <p:cNvSpPr txBox="1"/>
          <p:nvPr/>
        </p:nvSpPr>
        <p:spPr>
          <a:xfrm>
            <a:off x="-1" y="0"/>
            <a:ext cx="8877000" cy="246300"/>
          </a:xfrm>
          <a:prstGeom prst="rect">
            <a:avLst/>
          </a:prstGeom>
          <a:solidFill>
            <a:srgbClr val="FFFFFF"/>
          </a:solid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000"/>
              <a:buFont typeface="Comic Sans MS"/>
              <a:buNone/>
            </a:pPr>
            <a:r>
              <a:rPr lang="en-US" sz="1000" b="0" i="0" u="none" strike="noStrike" cap="none">
                <a:solidFill>
                  <a:srgbClr val="000000"/>
                </a:solidFill>
                <a:latin typeface="Comic Sans MS"/>
                <a:ea typeface="Comic Sans MS"/>
                <a:cs typeface="Comic Sans MS"/>
                <a:sym typeface="Comic Sans MS"/>
              </a:rPr>
              <a:t>Φύλλο </a:t>
            </a:r>
            <a:r>
              <a:rPr lang="en-US" sz="1000">
                <a:latin typeface="Comic Sans MS"/>
                <a:ea typeface="Comic Sans MS"/>
                <a:cs typeface="Comic Sans MS"/>
                <a:sym typeface="Comic Sans MS"/>
              </a:rPr>
              <a:t>πηγών</a:t>
            </a:r>
            <a:r>
              <a:rPr lang="en-US" sz="1000" b="0" i="0" u="none" strike="noStrike" cap="none">
                <a:solidFill>
                  <a:srgbClr val="000000"/>
                </a:solidFill>
                <a:latin typeface="Comic Sans MS"/>
                <a:ea typeface="Comic Sans MS"/>
                <a:cs typeface="Comic Sans MS"/>
                <a:sym typeface="Comic Sans MS"/>
              </a:rPr>
              <a:t> 3.2α: Αντικείμενο 2</a:t>
            </a:r>
            <a:endParaRPr/>
          </a:p>
        </p:txBody>
      </p:sp>
      <p:pic>
        <p:nvPicPr>
          <p:cNvPr id="194" name="Google Shape;194;p33" descr="Picture 4"/>
          <p:cNvPicPr preferRelativeResize="0"/>
          <p:nvPr/>
        </p:nvPicPr>
        <p:blipFill rotWithShape="1">
          <a:blip r:embed="rId3">
            <a:alphaModFix/>
          </a:blip>
          <a:srcRect/>
          <a:stretch/>
        </p:blipFill>
        <p:spPr>
          <a:xfrm>
            <a:off x="411904" y="641102"/>
            <a:ext cx="8320191" cy="5575797"/>
          </a:xfrm>
          <a:prstGeom prst="rect">
            <a:avLst/>
          </a:prstGeom>
          <a:noFill/>
          <a:ln>
            <a:noFill/>
          </a:ln>
          <a:effectLst>
            <a:outerShdw blurRad="190500" rotWithShape="0">
              <a:srgbClr val="000000">
                <a:alpha val="69803"/>
              </a:srgbClr>
            </a:outerShdw>
          </a:effectLst>
        </p:spPr>
      </p:pic>
      <p:grpSp>
        <p:nvGrpSpPr>
          <p:cNvPr id="195" name="Google Shape;195;p33"/>
          <p:cNvGrpSpPr/>
          <p:nvPr/>
        </p:nvGrpSpPr>
        <p:grpSpPr>
          <a:xfrm>
            <a:off x="5695948" y="5906928"/>
            <a:ext cx="2590376" cy="794272"/>
            <a:chOff x="-1" y="0"/>
            <a:chExt cx="2590374" cy="794271"/>
          </a:xfrm>
        </p:grpSpPr>
        <p:sp>
          <p:nvSpPr>
            <p:cNvPr id="196" name="Google Shape;196;p33"/>
            <p:cNvSpPr/>
            <p:nvPr/>
          </p:nvSpPr>
          <p:spPr>
            <a:xfrm>
              <a:off x="-1" y="0"/>
              <a:ext cx="2590374" cy="685800"/>
            </a:xfrm>
            <a:prstGeom prst="rect">
              <a:avLst/>
            </a:prstGeom>
            <a:solidFill>
              <a:srgbClr val="F8CBAD"/>
            </a:solidFill>
            <a:ln w="12700" cap="flat" cmpd="sng">
              <a:solidFill>
                <a:srgbClr val="000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7" name="Google Shape;197;p33"/>
            <p:cNvSpPr txBox="1"/>
            <p:nvPr/>
          </p:nvSpPr>
          <p:spPr>
            <a:xfrm>
              <a:off x="52126" y="24771"/>
              <a:ext cx="2486100" cy="76950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800"/>
                <a:buFont typeface="Comic Sans MS"/>
                <a:buNone/>
              </a:pPr>
              <a:r>
                <a:rPr lang="en-US" sz="2200" b="1" i="0" u="none" strike="noStrike" cap="none">
                  <a:solidFill>
                    <a:srgbClr val="000000"/>
                  </a:solidFill>
                  <a:latin typeface="Comic Sans MS"/>
                  <a:ea typeface="Comic Sans MS"/>
                  <a:cs typeface="Comic Sans MS"/>
                  <a:sym typeface="Comic Sans MS"/>
                </a:rPr>
                <a:t>Ένα </a:t>
              </a:r>
              <a:r>
                <a:rPr lang="en-US" sz="2100" b="1" i="0" u="none" strike="noStrike" cap="none">
                  <a:solidFill>
                    <a:srgbClr val="000000"/>
                  </a:solidFill>
                  <a:latin typeface="Comic Sans MS"/>
                  <a:ea typeface="Comic Sans MS"/>
                  <a:cs typeface="Comic Sans MS"/>
                  <a:sym typeface="Comic Sans MS"/>
                </a:rPr>
                <a:t>σερβίτσιο</a:t>
              </a:r>
              <a:r>
                <a:rPr lang="en-US" sz="2200" b="1" i="0" u="none" strike="noStrike" cap="none">
                  <a:solidFill>
                    <a:srgbClr val="000000"/>
                  </a:solidFill>
                  <a:latin typeface="Comic Sans MS"/>
                  <a:ea typeface="Comic Sans MS"/>
                  <a:cs typeface="Comic Sans MS"/>
                  <a:sym typeface="Comic Sans MS"/>
                </a:rPr>
                <a:t> δείπνου</a:t>
              </a:r>
              <a:endParaRPr sz="80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4"/>
          <p:cNvSpPr txBox="1"/>
          <p:nvPr/>
        </p:nvSpPr>
        <p:spPr>
          <a:xfrm>
            <a:off x="-1" y="0"/>
            <a:ext cx="8877000" cy="246300"/>
          </a:xfrm>
          <a:prstGeom prst="rect">
            <a:avLst/>
          </a:prstGeom>
          <a:solidFill>
            <a:srgbClr val="FFFFFF"/>
          </a:solid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000"/>
              <a:buFont typeface="Comic Sans MS"/>
              <a:buNone/>
            </a:pPr>
            <a:r>
              <a:rPr lang="en-US" sz="1000" b="0" i="0" u="none" strike="noStrike" cap="none">
                <a:solidFill>
                  <a:srgbClr val="000000"/>
                </a:solidFill>
                <a:latin typeface="Comic Sans MS"/>
                <a:ea typeface="Comic Sans MS"/>
                <a:cs typeface="Comic Sans MS"/>
                <a:sym typeface="Comic Sans MS"/>
              </a:rPr>
              <a:t>Φύλλο </a:t>
            </a:r>
            <a:r>
              <a:rPr lang="en-US" sz="1000">
                <a:latin typeface="Comic Sans MS"/>
                <a:ea typeface="Comic Sans MS"/>
                <a:cs typeface="Comic Sans MS"/>
                <a:sym typeface="Comic Sans MS"/>
              </a:rPr>
              <a:t>πηγών</a:t>
            </a:r>
            <a:r>
              <a:rPr lang="en-US" sz="1000" b="0" i="0" u="none" strike="noStrike" cap="none">
                <a:solidFill>
                  <a:srgbClr val="000000"/>
                </a:solidFill>
                <a:latin typeface="Comic Sans MS"/>
                <a:ea typeface="Comic Sans MS"/>
                <a:cs typeface="Comic Sans MS"/>
                <a:sym typeface="Comic Sans MS"/>
              </a:rPr>
              <a:t> 3.2b: Αντικείμενο 2</a:t>
            </a:r>
            <a:endParaRPr/>
          </a:p>
        </p:txBody>
      </p:sp>
      <p:grpSp>
        <p:nvGrpSpPr>
          <p:cNvPr id="203" name="Google Shape;203;p34"/>
          <p:cNvGrpSpPr/>
          <p:nvPr/>
        </p:nvGrpSpPr>
        <p:grpSpPr>
          <a:xfrm>
            <a:off x="1781961" y="1231525"/>
            <a:ext cx="5580077" cy="4394950"/>
            <a:chOff x="0" y="318396"/>
            <a:chExt cx="5580075" cy="4394948"/>
          </a:xfrm>
        </p:grpSpPr>
        <p:sp>
          <p:nvSpPr>
            <p:cNvPr id="204" name="Google Shape;204;p34"/>
            <p:cNvSpPr/>
            <p:nvPr/>
          </p:nvSpPr>
          <p:spPr>
            <a:xfrm>
              <a:off x="0" y="318396"/>
              <a:ext cx="5580075" cy="4394948"/>
            </a:xfrm>
            <a:prstGeom prst="rect">
              <a:avLst/>
            </a:prstGeom>
            <a:solidFill>
              <a:srgbClr val="FFFFFF"/>
            </a:solidFill>
            <a:ln w="12700" cap="flat" cmpd="sng">
              <a:solidFill>
                <a:srgbClr val="000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l" rtl="0">
                <a:lnSpc>
                  <a:spcPct val="15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5" name="Google Shape;205;p34"/>
            <p:cNvSpPr txBox="1"/>
            <p:nvPr/>
          </p:nvSpPr>
          <p:spPr>
            <a:xfrm>
              <a:off x="52064" y="385521"/>
              <a:ext cx="5475900" cy="4325100"/>
            </a:xfrm>
            <a:prstGeom prst="rect">
              <a:avLst/>
            </a:prstGeom>
            <a:noFill/>
            <a:ln>
              <a:noFill/>
            </a:ln>
          </p:spPr>
          <p:txBody>
            <a:bodyPr spcFirstLastPara="1" wrap="square" lIns="45700" tIns="45700" rIns="45700" bIns="45700" anchor="ctr" anchorCtr="0">
              <a:spAutoFit/>
            </a:bodyPr>
            <a:lstStyle/>
            <a:p>
              <a:pPr marL="0" marR="0" lvl="0" indent="0" algn="l" rtl="0">
                <a:lnSpc>
                  <a:spcPct val="150000"/>
                </a:lnSpc>
                <a:spcBef>
                  <a:spcPts val="0"/>
                </a:spcBef>
                <a:spcAft>
                  <a:spcPts val="0"/>
                </a:spcAft>
                <a:buClr>
                  <a:srgbClr val="000000"/>
                </a:buClr>
                <a:buSzPts val="2000"/>
                <a:buFont typeface="Comic Sans MS"/>
                <a:buNone/>
              </a:pPr>
              <a:r>
                <a:rPr lang="en-US" sz="1800" b="1" i="0" u="none" strike="noStrike" cap="none">
                  <a:solidFill>
                    <a:srgbClr val="000000"/>
                  </a:solidFill>
                  <a:latin typeface="Comic Sans MS"/>
                  <a:ea typeface="Comic Sans MS"/>
                  <a:cs typeface="Comic Sans MS"/>
                  <a:sym typeface="Comic Sans MS"/>
                </a:rPr>
                <a:t>Ένα σετ φαγητού:</a:t>
              </a:r>
              <a:endParaRPr sz="1600" b="0" i="0" u="none" strike="noStrike" cap="none">
                <a:solidFill>
                  <a:srgbClr val="FFFFFF"/>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1800"/>
                <a:buFont typeface="Comic Sans MS"/>
                <a:buNone/>
              </a:pPr>
              <a:endParaRPr sz="1600" b="0" i="0" u="none" strike="noStrike" cap="none">
                <a:solidFill>
                  <a:srgbClr val="FFFFFF"/>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1600"/>
                <a:buFont typeface="Comic Sans MS"/>
                <a:buNone/>
              </a:pPr>
              <a:r>
                <a:rPr lang="en-US" b="0" i="0" u="none" strike="noStrike" cap="none">
                  <a:solidFill>
                    <a:srgbClr val="000000"/>
                  </a:solidFill>
                  <a:latin typeface="Comic Sans MS"/>
                  <a:ea typeface="Comic Sans MS"/>
                  <a:cs typeface="Comic Sans MS"/>
                  <a:sym typeface="Comic Sans MS"/>
                </a:rPr>
                <a:t>Το σετ κατασκευάστηκε στη Βαυαρία και αγοράστηκε από τον Πανάρετο Καλτσά στην Κωνσταντινούπολη. Ήταν δώρο για τη σύζυγό του Φωτεινή, η οποία ήθελε ένα σερβίτσιο από πορσελάνη για να μπορεί να οργανώνει δείπνα όπως οι φίλες της. Είναι μοναδικά διακοσμημένο με μοτίβο χρυσάνθεμου, ενώ τα περισσότερα σερβίτσια πορσελάνης της εποχής κοσμούνταν με τριαντάφυλλα. Περιλάμβανε 24 πιάτα, 24 πιάτα για το χώρο, 24 πιάτα για φρούτα, μια σουπιέρα, πιατέλες και άλλα κομμάτια. Ήταν ένα από τα ελάχιστα υπάρχοντα που επέλεξε να πάρει μαζί της η Φωτεινή όταν έζησαν τη ζωή τους από τη Σηλυβρία (Silivri) για την Ελλάδα.</a:t>
              </a:r>
              <a:endParaRPr sz="120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p35"/>
          <p:cNvPicPr preferRelativeResize="0"/>
          <p:nvPr/>
        </p:nvPicPr>
        <p:blipFill rotWithShape="1">
          <a:blip r:embed="rId3">
            <a:alphaModFix/>
          </a:blip>
          <a:srcRect/>
          <a:stretch/>
        </p:blipFill>
        <p:spPr>
          <a:xfrm>
            <a:off x="362166" y="577107"/>
            <a:ext cx="8419668" cy="5676640"/>
          </a:xfrm>
          <a:prstGeom prst="rect">
            <a:avLst/>
          </a:prstGeom>
          <a:noFill/>
          <a:ln>
            <a:noFill/>
          </a:ln>
          <a:effectLst>
            <a:outerShdw blurRad="190500" algn="tl" rotWithShape="0">
              <a:srgbClr val="000000">
                <a:alpha val="69803"/>
              </a:srgbClr>
            </a:outerShdw>
          </a:effectLst>
        </p:spPr>
      </p:pic>
      <p:sp>
        <p:nvSpPr>
          <p:cNvPr id="211" name="Google Shape;211;p35"/>
          <p:cNvSpPr txBox="1"/>
          <p:nvPr/>
        </p:nvSpPr>
        <p:spPr>
          <a:xfrm>
            <a:off x="0" y="0"/>
            <a:ext cx="8876872" cy="24622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Comic Sans MS"/>
                <a:ea typeface="Comic Sans MS"/>
                <a:cs typeface="Comic Sans MS"/>
                <a:sym typeface="Comic Sans MS"/>
              </a:rPr>
              <a:t>Φύλλο πηγών 3.3a: Αντικείμενο 3</a:t>
            </a:r>
            <a:endParaRPr/>
          </a:p>
        </p:txBody>
      </p:sp>
      <p:sp>
        <p:nvSpPr>
          <p:cNvPr id="212" name="Google Shape;212;p35"/>
          <p:cNvSpPr/>
          <p:nvPr/>
        </p:nvSpPr>
        <p:spPr>
          <a:xfrm>
            <a:off x="4895850" y="5906929"/>
            <a:ext cx="3390472" cy="685800"/>
          </a:xfrm>
          <a:prstGeom prst="rect">
            <a:avLst/>
          </a:prstGeom>
          <a:solidFill>
            <a:srgbClr val="F7CAAC"/>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dk1"/>
                </a:solidFill>
                <a:latin typeface="Comic Sans MS"/>
                <a:ea typeface="Comic Sans MS"/>
                <a:cs typeface="Comic Sans MS"/>
                <a:sym typeface="Comic Sans MS"/>
              </a:rPr>
              <a:t>ένα σετ βαρών</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6"/>
          <p:cNvSpPr txBox="1"/>
          <p:nvPr/>
        </p:nvSpPr>
        <p:spPr>
          <a:xfrm>
            <a:off x="-1" y="0"/>
            <a:ext cx="8877000" cy="246300"/>
          </a:xfrm>
          <a:prstGeom prst="rect">
            <a:avLst/>
          </a:prstGeom>
          <a:solidFill>
            <a:srgbClr val="FFFFFF"/>
          </a:solid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000"/>
              <a:buFont typeface="Comic Sans MS"/>
              <a:buNone/>
            </a:pPr>
            <a:r>
              <a:rPr lang="en-US" sz="1000" b="0" i="0" u="none" strike="noStrike" cap="none">
                <a:solidFill>
                  <a:srgbClr val="000000"/>
                </a:solidFill>
                <a:latin typeface="Comic Sans MS"/>
                <a:ea typeface="Comic Sans MS"/>
                <a:cs typeface="Comic Sans MS"/>
                <a:sym typeface="Comic Sans MS"/>
              </a:rPr>
              <a:t>Φύλλο </a:t>
            </a:r>
            <a:r>
              <a:rPr lang="en-US" sz="1000">
                <a:latin typeface="Comic Sans MS"/>
                <a:ea typeface="Comic Sans MS"/>
                <a:cs typeface="Comic Sans MS"/>
                <a:sym typeface="Comic Sans MS"/>
              </a:rPr>
              <a:t>πηγών</a:t>
            </a:r>
            <a:r>
              <a:rPr lang="en-US" sz="1000" b="0" i="0" u="none" strike="noStrike" cap="none">
                <a:solidFill>
                  <a:srgbClr val="000000"/>
                </a:solidFill>
                <a:latin typeface="Comic Sans MS"/>
                <a:ea typeface="Comic Sans MS"/>
                <a:cs typeface="Comic Sans MS"/>
                <a:sym typeface="Comic Sans MS"/>
              </a:rPr>
              <a:t> 3.3b: Αντικείμενο 3</a:t>
            </a:r>
            <a:endParaRPr/>
          </a:p>
        </p:txBody>
      </p:sp>
      <p:grpSp>
        <p:nvGrpSpPr>
          <p:cNvPr id="218" name="Google Shape;218;p36"/>
          <p:cNvGrpSpPr/>
          <p:nvPr/>
        </p:nvGrpSpPr>
        <p:grpSpPr>
          <a:xfrm>
            <a:off x="1781961" y="1728266"/>
            <a:ext cx="5580077" cy="3401468"/>
            <a:chOff x="0" y="157912"/>
            <a:chExt cx="5580075" cy="3401466"/>
          </a:xfrm>
        </p:grpSpPr>
        <p:sp>
          <p:nvSpPr>
            <p:cNvPr id="219" name="Google Shape;219;p36"/>
            <p:cNvSpPr/>
            <p:nvPr/>
          </p:nvSpPr>
          <p:spPr>
            <a:xfrm>
              <a:off x="0" y="157912"/>
              <a:ext cx="5580075" cy="3401466"/>
            </a:xfrm>
            <a:prstGeom prst="rect">
              <a:avLst/>
            </a:prstGeom>
            <a:solidFill>
              <a:srgbClr val="FFFFFF"/>
            </a:solidFill>
            <a:ln w="12700" cap="flat" cmpd="sng">
              <a:solidFill>
                <a:srgbClr val="000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l" rtl="0">
                <a:lnSpc>
                  <a:spcPct val="15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0" name="Google Shape;220;p36"/>
            <p:cNvSpPr txBox="1"/>
            <p:nvPr/>
          </p:nvSpPr>
          <p:spPr>
            <a:xfrm>
              <a:off x="52081" y="157925"/>
              <a:ext cx="5475900" cy="3032400"/>
            </a:xfrm>
            <a:prstGeom prst="rect">
              <a:avLst/>
            </a:prstGeom>
            <a:noFill/>
            <a:ln>
              <a:noFill/>
            </a:ln>
          </p:spPr>
          <p:txBody>
            <a:bodyPr spcFirstLastPara="1" wrap="square" lIns="45700" tIns="45700" rIns="45700" bIns="45700" anchor="ctr" anchorCtr="0">
              <a:spAutoFit/>
            </a:bodyPr>
            <a:lstStyle/>
            <a:p>
              <a:pPr marL="0" marR="0" lvl="0" indent="0" algn="l" rtl="0">
                <a:lnSpc>
                  <a:spcPct val="150000"/>
                </a:lnSpc>
                <a:spcBef>
                  <a:spcPts val="0"/>
                </a:spcBef>
                <a:spcAft>
                  <a:spcPts val="0"/>
                </a:spcAft>
                <a:buClr>
                  <a:srgbClr val="000000"/>
                </a:buClr>
                <a:buSzPts val="2000"/>
                <a:buFont typeface="Comic Sans MS"/>
                <a:buNone/>
              </a:pPr>
              <a:r>
                <a:rPr lang="en-US" sz="1800" b="1" i="0" u="none" strike="noStrike" cap="none">
                  <a:solidFill>
                    <a:srgbClr val="000000"/>
                  </a:solidFill>
                  <a:latin typeface="Comic Sans MS"/>
                  <a:ea typeface="Comic Sans MS"/>
                  <a:cs typeface="Comic Sans MS"/>
                  <a:sym typeface="Comic Sans MS"/>
                </a:rPr>
                <a:t>Ένα </a:t>
              </a:r>
              <a:r>
                <a:rPr lang="en-US" sz="1800" b="1">
                  <a:latin typeface="Comic Sans MS"/>
                  <a:ea typeface="Comic Sans MS"/>
                  <a:cs typeface="Comic Sans MS"/>
                  <a:sym typeface="Comic Sans MS"/>
                </a:rPr>
                <a:t>σετ</a:t>
              </a:r>
              <a:r>
                <a:rPr lang="en-US" sz="1800" b="1" i="0" u="none" strike="noStrike" cap="none">
                  <a:solidFill>
                    <a:srgbClr val="000000"/>
                  </a:solidFill>
                  <a:latin typeface="Comic Sans MS"/>
                  <a:ea typeface="Comic Sans MS"/>
                  <a:cs typeface="Comic Sans MS"/>
                  <a:sym typeface="Comic Sans MS"/>
                </a:rPr>
                <a:t> βαρών:</a:t>
              </a:r>
              <a:endParaRPr sz="1600" b="0" i="0" u="none" strike="noStrike" cap="none">
                <a:solidFill>
                  <a:srgbClr val="FFFFFF"/>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1800"/>
                <a:buFont typeface="Comic Sans MS"/>
                <a:buNone/>
              </a:pPr>
              <a:endParaRPr sz="1600" b="0" i="0" u="none" strike="noStrike" cap="none">
                <a:solidFill>
                  <a:srgbClr val="FFFFFF"/>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1600"/>
                <a:buFont typeface="Comic Sans MS"/>
                <a:buNone/>
              </a:pPr>
              <a:r>
                <a:rPr lang="en-US" b="0" i="0" u="none" strike="noStrike" cap="none">
                  <a:solidFill>
                    <a:srgbClr val="000000"/>
                  </a:solidFill>
                  <a:latin typeface="Comic Sans MS"/>
                  <a:ea typeface="Comic Sans MS"/>
                  <a:cs typeface="Comic Sans MS"/>
                  <a:sym typeface="Comic Sans MS"/>
                </a:rPr>
                <a:t>Από ιδιοκτήτης παντοπωλείου στο Βατούμι του Πόντου, σε πλανόδιο μανάβη στον Πειραιά, ο Γεώργιος Τσουχνίκας και η οικογένειά του έγιναν πρόσφυγες δύο φορές, και τις δύο φορές κουβαλώντας μαζί τους τα λίγα υπάρχοντά τους. Μεταξύ αυτών ήταν και οι ζυγαριές του: σημαντικά εργαλεία εργασίας, αλλά και υπενθυμίσεις του καταστήματος που άφησε πίσω του και απόδειξη της ελπίδας του ότι θα τα χρησιμοποιούσε ξανά στη νέα του ζωή. </a:t>
              </a:r>
              <a:endParaRPr sz="120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7"/>
          <p:cNvSpPr txBox="1"/>
          <p:nvPr/>
        </p:nvSpPr>
        <p:spPr>
          <a:xfrm>
            <a:off x="0" y="0"/>
            <a:ext cx="8876872" cy="24622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Comic Sans MS"/>
                <a:ea typeface="Comic Sans MS"/>
                <a:cs typeface="Comic Sans MS"/>
                <a:sym typeface="Comic Sans MS"/>
              </a:rPr>
              <a:t>Φύλλο πηγών 3.4a: Αντικείμενο 4</a:t>
            </a:r>
            <a:endParaRPr/>
          </a:p>
        </p:txBody>
      </p:sp>
      <p:pic>
        <p:nvPicPr>
          <p:cNvPr id="226" name="Google Shape;226;p37"/>
          <p:cNvPicPr preferRelativeResize="0"/>
          <p:nvPr/>
        </p:nvPicPr>
        <p:blipFill rotWithShape="1">
          <a:blip r:embed="rId3">
            <a:alphaModFix/>
          </a:blip>
          <a:srcRect/>
          <a:stretch/>
        </p:blipFill>
        <p:spPr>
          <a:xfrm>
            <a:off x="552450" y="395287"/>
            <a:ext cx="8039100" cy="6029325"/>
          </a:xfrm>
          <a:prstGeom prst="rect">
            <a:avLst/>
          </a:prstGeom>
          <a:noFill/>
          <a:ln>
            <a:noFill/>
          </a:ln>
          <a:effectLst>
            <a:outerShdw blurRad="292100" dist="139700" dir="2700000" algn="tl" rotWithShape="0">
              <a:srgbClr val="333333">
                <a:alpha val="64705"/>
              </a:srgbClr>
            </a:outerShdw>
          </a:effectLst>
        </p:spPr>
      </p:pic>
      <p:sp>
        <p:nvSpPr>
          <p:cNvPr id="227" name="Google Shape;227;p37"/>
          <p:cNvSpPr/>
          <p:nvPr/>
        </p:nvSpPr>
        <p:spPr>
          <a:xfrm>
            <a:off x="4895850" y="5887879"/>
            <a:ext cx="3390472" cy="685800"/>
          </a:xfrm>
          <a:prstGeom prst="rect">
            <a:avLst/>
          </a:prstGeom>
          <a:solidFill>
            <a:srgbClr val="F7CAAC"/>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a:solidFill>
                  <a:schemeClr val="dk1"/>
                </a:solidFill>
                <a:latin typeface="Comic Sans MS"/>
                <a:ea typeface="Comic Sans MS"/>
                <a:cs typeface="Comic Sans MS"/>
                <a:sym typeface="Comic Sans MS"/>
              </a:rPr>
              <a:t>μια ραπτομηχανή</a:t>
            </a:r>
            <a:endParaRPr sz="2800" b="1">
              <a:solidFill>
                <a:schemeClr val="dk1"/>
              </a:solidFill>
              <a:latin typeface="Comic Sans MS"/>
              <a:ea typeface="Comic Sans MS"/>
              <a:cs typeface="Comic Sans MS"/>
              <a:sym typeface="Comic Sans M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8"/>
          <p:cNvSpPr txBox="1"/>
          <p:nvPr/>
        </p:nvSpPr>
        <p:spPr>
          <a:xfrm>
            <a:off x="-1" y="0"/>
            <a:ext cx="8877000" cy="246300"/>
          </a:xfrm>
          <a:prstGeom prst="rect">
            <a:avLst/>
          </a:prstGeom>
          <a:solidFill>
            <a:srgbClr val="FFFFFF"/>
          </a:solid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000"/>
              <a:buFont typeface="Comic Sans MS"/>
              <a:buNone/>
            </a:pPr>
            <a:r>
              <a:rPr lang="en-US" sz="1000" b="0" i="0" u="none" strike="noStrike" cap="none">
                <a:solidFill>
                  <a:srgbClr val="000000"/>
                </a:solidFill>
                <a:latin typeface="Comic Sans MS"/>
                <a:ea typeface="Comic Sans MS"/>
                <a:cs typeface="Comic Sans MS"/>
                <a:sym typeface="Comic Sans MS"/>
              </a:rPr>
              <a:t>Φύλλο </a:t>
            </a:r>
            <a:r>
              <a:rPr lang="en-US" sz="1000">
                <a:latin typeface="Comic Sans MS"/>
                <a:ea typeface="Comic Sans MS"/>
                <a:cs typeface="Comic Sans MS"/>
                <a:sym typeface="Comic Sans MS"/>
              </a:rPr>
              <a:t>πηγών</a:t>
            </a:r>
            <a:r>
              <a:rPr lang="en-US" sz="1000" b="0" i="0" u="none" strike="noStrike" cap="none">
                <a:solidFill>
                  <a:srgbClr val="000000"/>
                </a:solidFill>
                <a:latin typeface="Comic Sans MS"/>
                <a:ea typeface="Comic Sans MS"/>
                <a:cs typeface="Comic Sans MS"/>
                <a:sym typeface="Comic Sans MS"/>
              </a:rPr>
              <a:t> 3.4β: Αντικείμενο 4</a:t>
            </a:r>
            <a:endParaRPr/>
          </a:p>
        </p:txBody>
      </p:sp>
      <p:grpSp>
        <p:nvGrpSpPr>
          <p:cNvPr id="233" name="Google Shape;233;p38"/>
          <p:cNvGrpSpPr/>
          <p:nvPr/>
        </p:nvGrpSpPr>
        <p:grpSpPr>
          <a:xfrm>
            <a:off x="1781961" y="1351278"/>
            <a:ext cx="5580077" cy="4155442"/>
            <a:chOff x="0" y="-1"/>
            <a:chExt cx="5580075" cy="4155441"/>
          </a:xfrm>
        </p:grpSpPr>
        <p:sp>
          <p:nvSpPr>
            <p:cNvPr id="234" name="Google Shape;234;p38"/>
            <p:cNvSpPr/>
            <p:nvPr/>
          </p:nvSpPr>
          <p:spPr>
            <a:xfrm>
              <a:off x="0" y="263968"/>
              <a:ext cx="5580075" cy="3627504"/>
            </a:xfrm>
            <a:prstGeom prst="rect">
              <a:avLst/>
            </a:prstGeom>
            <a:solidFill>
              <a:srgbClr val="FFFFFF"/>
            </a:solidFill>
            <a:ln w="12700" cap="flat" cmpd="sng">
              <a:solidFill>
                <a:srgbClr val="000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l" rtl="0">
                <a:lnSpc>
                  <a:spcPct val="15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5" name="Google Shape;235;p38"/>
            <p:cNvSpPr txBox="1"/>
            <p:nvPr/>
          </p:nvSpPr>
          <p:spPr>
            <a:xfrm>
              <a:off x="52069" y="-1"/>
              <a:ext cx="5475936" cy="4155441"/>
            </a:xfrm>
            <a:prstGeom prst="rect">
              <a:avLst/>
            </a:prstGeom>
            <a:noFill/>
            <a:ln>
              <a:noFill/>
            </a:ln>
          </p:spPr>
          <p:txBody>
            <a:bodyPr spcFirstLastPara="1" wrap="square" lIns="45700" tIns="45700" rIns="45700" bIns="45700" anchor="ctr" anchorCtr="0">
              <a:spAutoFit/>
            </a:bodyPr>
            <a:lstStyle/>
            <a:p>
              <a:pPr marL="0" marR="0" lvl="0" indent="0" algn="l" rtl="0">
                <a:lnSpc>
                  <a:spcPct val="150000"/>
                </a:lnSpc>
                <a:spcBef>
                  <a:spcPts val="0"/>
                </a:spcBef>
                <a:spcAft>
                  <a:spcPts val="0"/>
                </a:spcAft>
                <a:buClr>
                  <a:srgbClr val="000000"/>
                </a:buClr>
                <a:buSzPts val="2000"/>
                <a:buFont typeface="Comic Sans MS"/>
                <a:buNone/>
              </a:pPr>
              <a:r>
                <a:rPr lang="en-US" sz="2000" b="1" i="0" u="none" strike="noStrike" cap="none" dirty="0" err="1">
                  <a:solidFill>
                    <a:srgbClr val="000000"/>
                  </a:solidFill>
                  <a:latin typeface="Comic Sans MS"/>
                  <a:ea typeface="Comic Sans MS"/>
                  <a:cs typeface="Comic Sans MS"/>
                  <a:sym typeface="Comic Sans MS"/>
                </a:rPr>
                <a:t>Μι</a:t>
              </a:r>
              <a:r>
                <a:rPr lang="en-US" sz="2000" b="1" i="0" u="none" strike="noStrike" cap="none" dirty="0">
                  <a:solidFill>
                    <a:srgbClr val="000000"/>
                  </a:solidFill>
                  <a:latin typeface="Comic Sans MS"/>
                  <a:ea typeface="Comic Sans MS"/>
                  <a:cs typeface="Comic Sans MS"/>
                  <a:sym typeface="Comic Sans MS"/>
                </a:rPr>
                <a:t>α ραπτομηχανή:</a:t>
              </a:r>
              <a:endParaRPr sz="1800" b="0" i="0" u="none" strike="noStrike" cap="none" dirty="0">
                <a:solidFill>
                  <a:srgbClr val="FFFFFF"/>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1800"/>
                <a:buFont typeface="Comic Sans MS"/>
                <a:buNone/>
              </a:pPr>
              <a:endParaRPr sz="1800" b="0" i="0" u="none" strike="noStrike" cap="none" dirty="0">
                <a:solidFill>
                  <a:srgbClr val="FFFFFF"/>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1600"/>
                <a:buFont typeface="Comic Sans MS"/>
                <a:buNone/>
              </a:pPr>
              <a:r>
                <a:rPr lang="en-US" sz="1600" b="0" i="0" u="none" strike="noStrike" cap="none" dirty="0">
                  <a:solidFill>
                    <a:srgbClr val="000000"/>
                  </a:solidFill>
                  <a:latin typeface="Comic Sans MS"/>
                  <a:ea typeface="Comic Sans MS"/>
                  <a:cs typeface="Comic Sans MS"/>
                  <a:sym typeface="Comic Sans MS"/>
                </a:rPr>
                <a:t>Η </a:t>
              </a:r>
              <a:r>
                <a:rPr lang="en-US" sz="1600" b="0" i="0" u="none" strike="noStrike" cap="none" dirty="0" err="1">
                  <a:solidFill>
                    <a:srgbClr val="000000"/>
                  </a:solidFill>
                  <a:latin typeface="Comic Sans MS"/>
                  <a:ea typeface="Comic Sans MS"/>
                  <a:cs typeface="Comic Sans MS"/>
                  <a:sym typeface="Comic Sans MS"/>
                </a:rPr>
                <a:t>Αν</a:t>
              </a:r>
              <a:r>
                <a:rPr lang="en-US" sz="1600" b="0" i="0" u="none" strike="noStrike" cap="none" dirty="0">
                  <a:solidFill>
                    <a:srgbClr val="000000"/>
                  </a:solidFill>
                  <a:latin typeface="Comic Sans MS"/>
                  <a:ea typeface="Comic Sans MS"/>
                  <a:cs typeface="Comic Sans MS"/>
                  <a:sym typeface="Comic Sans MS"/>
                </a:rPr>
                <a:t>αστασία Μιχαηλίδου πέρασε όλη της τη ζωή φεύγοντας: από τον Πόντο στη Ρωσία και από εκεί στην Ελλάδα, στο Άργος, στην Κατερίνη, στη Θεσσαλονίκη και στη συνέχεια στη Νίκαια, στον Πειραιά. </a:t>
              </a:r>
              <a:r>
                <a:rPr lang="en-US" sz="1600" b="0" i="0" u="none" strike="noStrike" cap="none" dirty="0" err="1">
                  <a:solidFill>
                    <a:srgbClr val="000000"/>
                  </a:solidFill>
                  <a:latin typeface="Comic Sans MS"/>
                  <a:ea typeface="Comic Sans MS"/>
                  <a:cs typeface="Comic Sans MS"/>
                  <a:sym typeface="Comic Sans MS"/>
                </a:rPr>
                <a:t>Δύο</a:t>
              </a:r>
              <a:r>
                <a:rPr lang="en-US" sz="1600" b="0" i="0" u="none" strike="noStrike" cap="none" dirty="0">
                  <a:solidFill>
                    <a:srgbClr val="000000"/>
                  </a:solidFill>
                  <a:latin typeface="Comic Sans MS"/>
                  <a:ea typeface="Comic Sans MS"/>
                  <a:cs typeface="Comic Sans MS"/>
                  <a:sym typeface="Comic Sans MS"/>
                </a:rPr>
                <a:t> Πα</a:t>
              </a:r>
              <a:r>
                <a:rPr lang="en-US" sz="1600" b="0" i="0" u="none" strike="noStrike" cap="none" dirty="0" err="1">
                  <a:solidFill>
                    <a:srgbClr val="000000"/>
                  </a:solidFill>
                  <a:latin typeface="Comic Sans MS"/>
                  <a:ea typeface="Comic Sans MS"/>
                  <a:cs typeface="Comic Sans MS"/>
                  <a:sym typeface="Comic Sans MS"/>
                </a:rPr>
                <a:t>γκόσμιοι</a:t>
              </a:r>
              <a:r>
                <a:rPr lang="en-US" sz="1600" b="0" i="0" u="none" strike="noStrike" cap="none" dirty="0">
                  <a:solidFill>
                    <a:srgbClr val="000000"/>
                  </a:solidFill>
                  <a:latin typeface="Comic Sans MS"/>
                  <a:ea typeface="Comic Sans MS"/>
                  <a:cs typeface="Comic Sans MS"/>
                  <a:sym typeface="Comic Sans MS"/>
                </a:rPr>
                <a:t> </a:t>
              </a:r>
              <a:r>
                <a:rPr lang="en-US" sz="1600" b="0" i="0" u="none" strike="noStrike" cap="none" dirty="0" err="1">
                  <a:solidFill>
                    <a:srgbClr val="000000"/>
                  </a:solidFill>
                  <a:latin typeface="Comic Sans MS"/>
                  <a:ea typeface="Comic Sans MS"/>
                  <a:cs typeface="Comic Sans MS"/>
                  <a:sym typeface="Comic Sans MS"/>
                </a:rPr>
                <a:t>Πόλεμοι</a:t>
              </a:r>
              <a:r>
                <a:rPr lang="en-US" sz="1600" b="0" i="0" u="none" strike="noStrike" cap="none" dirty="0">
                  <a:solidFill>
                    <a:srgbClr val="000000"/>
                  </a:solidFill>
                  <a:latin typeface="Comic Sans MS"/>
                  <a:ea typeface="Comic Sans MS"/>
                  <a:cs typeface="Comic Sans MS"/>
                  <a:sym typeface="Comic Sans MS"/>
                </a:rPr>
                <a:t>, </a:t>
              </a:r>
              <a:r>
                <a:rPr lang="en-US" sz="1600" b="0" i="0" u="none" strike="noStrike" cap="none" dirty="0" err="1">
                  <a:solidFill>
                    <a:srgbClr val="000000"/>
                  </a:solidFill>
                  <a:latin typeface="Comic Sans MS"/>
                  <a:ea typeface="Comic Sans MS"/>
                  <a:cs typeface="Comic Sans MS"/>
                  <a:sym typeface="Comic Sans MS"/>
                </a:rPr>
                <a:t>μι</a:t>
              </a:r>
              <a:r>
                <a:rPr lang="en-US" sz="1600" b="0" i="0" u="none" strike="noStrike" cap="none" dirty="0">
                  <a:solidFill>
                    <a:srgbClr val="000000"/>
                  </a:solidFill>
                  <a:latin typeface="Comic Sans MS"/>
                  <a:ea typeface="Comic Sans MS"/>
                  <a:cs typeface="Comic Sans MS"/>
                  <a:sym typeface="Comic Sans MS"/>
                </a:rPr>
                <a:t>α επανάσταση και χρόνια συνεχών μετακινήσεων σε αναζήτηση ασφάλειας και σταθερότητας για την ίδια και την οικογένειά της. </a:t>
              </a:r>
              <a:r>
                <a:rPr lang="en-US" sz="1600" b="0" i="0" u="none" strike="noStrike" cap="none" dirty="0" err="1">
                  <a:solidFill>
                    <a:srgbClr val="000000"/>
                  </a:solidFill>
                  <a:latin typeface="Comic Sans MS"/>
                  <a:ea typeface="Comic Sans MS"/>
                  <a:cs typeface="Comic Sans MS"/>
                  <a:sym typeface="Comic Sans MS"/>
                </a:rPr>
                <a:t>Μι</a:t>
              </a:r>
              <a:r>
                <a:rPr lang="en-US" sz="1600" b="0" i="0" u="none" strike="noStrike" cap="none" dirty="0">
                  <a:solidFill>
                    <a:srgbClr val="000000"/>
                  </a:solidFill>
                  <a:latin typeface="Comic Sans MS"/>
                  <a:ea typeface="Comic Sans MS"/>
                  <a:cs typeface="Comic Sans MS"/>
                  <a:sym typeface="Comic Sans MS"/>
                </a:rPr>
                <a:t>α ραπτομηχανή Singer, ένα σαμοβάρι και λίγο μαύρο χαβιάρι ήταν τα πράγματα που έφερε μαζί της. </a:t>
              </a:r>
              <a:endParaRPr dirty="0"/>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9"/>
          <p:cNvSpPr txBox="1"/>
          <p:nvPr/>
        </p:nvSpPr>
        <p:spPr>
          <a:xfrm>
            <a:off x="0" y="0"/>
            <a:ext cx="8877000" cy="400200"/>
          </a:xfrm>
          <a:prstGeom prst="rect">
            <a:avLst/>
          </a:prstGeom>
          <a:solidFill>
            <a:schemeClr val="lt1"/>
          </a:solid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000"/>
              <a:buFont typeface="Comic Sans MS"/>
              <a:buNone/>
            </a:pPr>
            <a:r>
              <a:rPr lang="en-US" sz="1000">
                <a:solidFill>
                  <a:schemeClr val="dk1"/>
                </a:solidFill>
                <a:latin typeface="Comic Sans MS"/>
                <a:ea typeface="Comic Sans MS"/>
                <a:cs typeface="Comic Sans MS"/>
                <a:sym typeface="Comic Sans MS"/>
              </a:rPr>
              <a:t>Φύλλο πηγών 3.5b: Αντικείμενο 5</a:t>
            </a:r>
            <a:endParaRPr>
              <a:solidFill>
                <a:schemeClr val="dk1"/>
              </a:solidFill>
            </a:endParaRPr>
          </a:p>
          <a:p>
            <a:pPr marL="0" marR="0" lvl="0" indent="0" algn="l" rtl="0">
              <a:spcBef>
                <a:spcPts val="0"/>
              </a:spcBef>
              <a:spcAft>
                <a:spcPts val="0"/>
              </a:spcAft>
              <a:buNone/>
            </a:pPr>
            <a:endParaRPr sz="1000">
              <a:solidFill>
                <a:schemeClr val="dk1"/>
              </a:solidFill>
              <a:latin typeface="Comic Sans MS"/>
              <a:ea typeface="Comic Sans MS"/>
              <a:cs typeface="Comic Sans MS"/>
              <a:sym typeface="Comic Sans MS"/>
            </a:endParaRPr>
          </a:p>
        </p:txBody>
      </p:sp>
      <p:pic>
        <p:nvPicPr>
          <p:cNvPr id="241" name="Google Shape;241;p39"/>
          <p:cNvPicPr preferRelativeResize="0"/>
          <p:nvPr/>
        </p:nvPicPr>
        <p:blipFill rotWithShape="1">
          <a:blip r:embed="rId3">
            <a:alphaModFix/>
          </a:blip>
          <a:srcRect/>
          <a:stretch/>
        </p:blipFill>
        <p:spPr>
          <a:xfrm>
            <a:off x="257389" y="742950"/>
            <a:ext cx="8514922" cy="5219700"/>
          </a:xfrm>
          <a:prstGeom prst="rect">
            <a:avLst/>
          </a:prstGeom>
          <a:noFill/>
          <a:ln>
            <a:noFill/>
          </a:ln>
          <a:effectLst>
            <a:outerShdw blurRad="292100" dist="139700" dir="2700000" algn="tl" rotWithShape="0">
              <a:srgbClr val="333333">
                <a:alpha val="64705"/>
              </a:srgbClr>
            </a:outerShdw>
          </a:effectLst>
        </p:spPr>
      </p:pic>
      <p:sp>
        <p:nvSpPr>
          <p:cNvPr id="242" name="Google Shape;242;p39"/>
          <p:cNvSpPr/>
          <p:nvPr/>
        </p:nvSpPr>
        <p:spPr>
          <a:xfrm>
            <a:off x="4895850" y="5657850"/>
            <a:ext cx="3390472" cy="685800"/>
          </a:xfrm>
          <a:prstGeom prst="rect">
            <a:avLst/>
          </a:prstGeom>
          <a:solidFill>
            <a:srgbClr val="F7CAAC"/>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l" rtl="0">
              <a:lnSpc>
                <a:spcPct val="150000"/>
              </a:lnSpc>
              <a:spcBef>
                <a:spcPts val="0"/>
              </a:spcBef>
              <a:spcAft>
                <a:spcPts val="0"/>
              </a:spcAft>
              <a:buSzPts val="2000"/>
              <a:buNone/>
            </a:pPr>
            <a:r>
              <a:rPr lang="en-US" sz="2000" b="1">
                <a:solidFill>
                  <a:schemeClr val="dk1"/>
                </a:solidFill>
                <a:latin typeface="Comic Sans MS"/>
                <a:ea typeface="Comic Sans MS"/>
                <a:cs typeface="Comic Sans MS"/>
                <a:sym typeface="Comic Sans MS"/>
              </a:rPr>
              <a:t>Κουτάλια για επιδόρπιο:</a:t>
            </a:r>
            <a:endParaRPr sz="2800" b="1">
              <a:solidFill>
                <a:schemeClr val="dk1"/>
              </a:solidFill>
              <a:latin typeface="Comic Sans MS"/>
              <a:ea typeface="Comic Sans MS"/>
              <a:cs typeface="Comic Sans MS"/>
              <a:sym typeface="Comic Sans M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40"/>
          <p:cNvSpPr txBox="1"/>
          <p:nvPr/>
        </p:nvSpPr>
        <p:spPr>
          <a:xfrm>
            <a:off x="-1" y="0"/>
            <a:ext cx="8877000" cy="246300"/>
          </a:xfrm>
          <a:prstGeom prst="rect">
            <a:avLst/>
          </a:prstGeom>
          <a:solidFill>
            <a:srgbClr val="FFFFFF"/>
          </a:solid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000"/>
              <a:buFont typeface="Comic Sans MS"/>
              <a:buNone/>
            </a:pPr>
            <a:r>
              <a:rPr lang="en-US" sz="1000" b="0" i="0" u="none" strike="noStrike" cap="none">
                <a:solidFill>
                  <a:srgbClr val="000000"/>
                </a:solidFill>
                <a:latin typeface="Comic Sans MS"/>
                <a:ea typeface="Comic Sans MS"/>
                <a:cs typeface="Comic Sans MS"/>
                <a:sym typeface="Comic Sans MS"/>
              </a:rPr>
              <a:t>Φύλλο </a:t>
            </a:r>
            <a:r>
              <a:rPr lang="en-US" sz="1000">
                <a:latin typeface="Comic Sans MS"/>
                <a:ea typeface="Comic Sans MS"/>
                <a:cs typeface="Comic Sans MS"/>
                <a:sym typeface="Comic Sans MS"/>
              </a:rPr>
              <a:t>πηγών</a:t>
            </a:r>
            <a:r>
              <a:rPr lang="en-US" sz="1000" b="0" i="0" u="none" strike="noStrike" cap="none">
                <a:solidFill>
                  <a:srgbClr val="000000"/>
                </a:solidFill>
                <a:latin typeface="Comic Sans MS"/>
                <a:ea typeface="Comic Sans MS"/>
                <a:cs typeface="Comic Sans MS"/>
                <a:sym typeface="Comic Sans MS"/>
              </a:rPr>
              <a:t> 3.5b: Αντικείμενο 5</a:t>
            </a:r>
            <a:endParaRPr/>
          </a:p>
        </p:txBody>
      </p:sp>
      <p:grpSp>
        <p:nvGrpSpPr>
          <p:cNvPr id="248" name="Google Shape;248;p40"/>
          <p:cNvGrpSpPr/>
          <p:nvPr/>
        </p:nvGrpSpPr>
        <p:grpSpPr>
          <a:xfrm>
            <a:off x="1534885" y="694050"/>
            <a:ext cx="6074231" cy="5069936"/>
            <a:chOff x="0" y="-4"/>
            <a:chExt cx="6074229" cy="5069935"/>
          </a:xfrm>
        </p:grpSpPr>
        <p:sp>
          <p:nvSpPr>
            <p:cNvPr id="249" name="Google Shape;249;p40"/>
            <p:cNvSpPr/>
            <p:nvPr/>
          </p:nvSpPr>
          <p:spPr>
            <a:xfrm>
              <a:off x="0" y="399959"/>
              <a:ext cx="6074229" cy="4669972"/>
            </a:xfrm>
            <a:prstGeom prst="rect">
              <a:avLst/>
            </a:prstGeom>
            <a:solidFill>
              <a:srgbClr val="FFFFFF"/>
            </a:solidFill>
            <a:ln w="12700" cap="flat" cmpd="sng">
              <a:solidFill>
                <a:srgbClr val="000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l" rtl="0">
                <a:lnSpc>
                  <a:spcPct val="15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50" name="Google Shape;250;p40"/>
            <p:cNvSpPr txBox="1"/>
            <p:nvPr/>
          </p:nvSpPr>
          <p:spPr>
            <a:xfrm>
              <a:off x="52065" y="-4"/>
              <a:ext cx="5970000" cy="4964100"/>
            </a:xfrm>
            <a:prstGeom prst="rect">
              <a:avLst/>
            </a:prstGeom>
            <a:noFill/>
            <a:ln>
              <a:noFill/>
            </a:ln>
          </p:spPr>
          <p:txBody>
            <a:bodyPr spcFirstLastPara="1" wrap="square" lIns="45700" tIns="45700" rIns="45700" bIns="45700" anchor="ctr" anchorCtr="0">
              <a:spAutoFit/>
            </a:bodyPr>
            <a:lstStyle/>
            <a:p>
              <a:pPr marL="0" marR="0" lvl="0" indent="0" algn="l" rtl="0">
                <a:lnSpc>
                  <a:spcPct val="150000"/>
                </a:lnSpc>
                <a:spcBef>
                  <a:spcPts val="0"/>
                </a:spcBef>
                <a:spcAft>
                  <a:spcPts val="0"/>
                </a:spcAft>
                <a:buClr>
                  <a:srgbClr val="000000"/>
                </a:buClr>
                <a:buSzPts val="2000"/>
                <a:buFont typeface="Comic Sans MS"/>
                <a:buNone/>
              </a:pPr>
              <a:r>
                <a:rPr lang="en-US" sz="1900" b="1" i="0" u="none" strike="noStrike" cap="none">
                  <a:solidFill>
                    <a:srgbClr val="000000"/>
                  </a:solidFill>
                  <a:latin typeface="Comic Sans MS"/>
                  <a:ea typeface="Comic Sans MS"/>
                  <a:cs typeface="Comic Sans MS"/>
                  <a:sym typeface="Comic Sans MS"/>
                </a:rPr>
                <a:t>Κουτάλια για επιδόρπιο:</a:t>
              </a:r>
              <a:endParaRPr sz="1700" b="0" i="0" u="none" strike="noStrike" cap="none">
                <a:solidFill>
                  <a:srgbClr val="FFFFFF"/>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1800"/>
                <a:buFont typeface="Comic Sans MS"/>
                <a:buNone/>
              </a:pPr>
              <a:endParaRPr sz="1700" b="0" i="0" u="none" strike="noStrike" cap="none">
                <a:solidFill>
                  <a:srgbClr val="FFFFFF"/>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1600"/>
                <a:buFont typeface="Comic Sans MS"/>
                <a:buNone/>
              </a:pPr>
              <a:r>
                <a:rPr lang="en-US" sz="1500" b="0" i="0" u="none" strike="noStrike" cap="none">
                  <a:solidFill>
                    <a:srgbClr val="000000"/>
                  </a:solidFill>
                  <a:latin typeface="Comic Sans MS"/>
                  <a:ea typeface="Comic Sans MS"/>
                  <a:cs typeface="Comic Sans MS"/>
                  <a:sym typeface="Comic Sans MS"/>
                </a:rPr>
                <a:t>Η Χαρούλα Παναγιωτίδου έχει κρατήσει μερικά από τα αντικείμενα που έφερε στην Ελλάδα η οικογένεια της μητέρας της: ένα σετ από έξι, βαριά, επάργυρα κουτάλια και πιρούνια που χρησιμοποιούνταν για χρόνια στο νοικοκυριό της και τρία περίτεχνα ασημένια κουτάλια για επιδόρπιο με χαραγμένα τα αρχικά "Π.Θ.", που σημαίνουν "Πηνελόπη" και "Θεόφιλος", τα οποία πιθανώς δόθηκαν στους παππούδες και τις γιαγιάδες της Χαρούλας ως γαμήλια δώρα. Χρησιμοποιεί ακόμη όλα αυτά τα αντικείμενα στην καθημερινότητά της και μοιράζεται τις ιστορίες τους με τα παιδιά και τα εγγόνια της σε μια προσπάθεια να κρατήσει ζωντανή την ιστορία της οικογένειας και να διατηρήσει τη μνήμη του σπιτιού, του χωριού και της ζωής που άφησαν πίσω τους. </a:t>
              </a:r>
              <a:endParaRPr sz="1300"/>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1"/>
          <p:cNvSpPr txBox="1"/>
          <p:nvPr/>
        </p:nvSpPr>
        <p:spPr>
          <a:xfrm>
            <a:off x="190713" y="143837"/>
            <a:ext cx="8705638" cy="3075941"/>
          </a:xfrm>
          <a:prstGeom prst="rect">
            <a:avLst/>
          </a:prstGeom>
          <a:solidFill>
            <a:srgbClr val="FFFFFF"/>
          </a:solidFill>
          <a:ln w="12700" cap="flat" cmpd="sng">
            <a:solidFill>
              <a:srgbClr val="7030A0"/>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800"/>
              <a:buFont typeface="Comic Sans MS"/>
              <a:buNone/>
            </a:pPr>
            <a:r>
              <a:rPr lang="en-US" sz="2800" b="0" i="0" u="none" strike="noStrike" cap="none" dirty="0" err="1">
                <a:solidFill>
                  <a:srgbClr val="000000"/>
                </a:solidFill>
                <a:latin typeface="Comic Sans MS"/>
                <a:ea typeface="Comic Sans MS"/>
                <a:cs typeface="Comic Sans MS"/>
                <a:sym typeface="Comic Sans MS"/>
              </a:rPr>
              <a:t>Τώρ</a:t>
            </a:r>
            <a:r>
              <a:rPr lang="en-US" sz="2800" b="0" i="0" u="none" strike="noStrike" cap="none" dirty="0">
                <a:solidFill>
                  <a:srgbClr val="000000"/>
                </a:solidFill>
                <a:latin typeface="Comic Sans MS"/>
                <a:ea typeface="Comic Sans MS"/>
                <a:cs typeface="Comic Sans MS"/>
                <a:sym typeface="Comic Sans MS"/>
              </a:rPr>
              <a:t>α, θα προβληματιστούμε σχετικά με την </a:t>
            </a:r>
            <a:r>
              <a:rPr lang="en-US" sz="2800" b="1" i="0" u="none" strike="noStrike" cap="none" dirty="0">
                <a:solidFill>
                  <a:srgbClr val="000000"/>
                </a:solidFill>
                <a:latin typeface="Comic Sans MS"/>
                <a:ea typeface="Comic Sans MS"/>
                <a:cs typeface="Comic Sans MS"/>
                <a:sym typeface="Comic Sans MS"/>
              </a:rPr>
              <a:t>αξία </a:t>
            </a:r>
            <a:r>
              <a:rPr lang="en-US" sz="2800" b="0" i="0" u="none" strike="noStrike" cap="none" dirty="0">
                <a:solidFill>
                  <a:srgbClr val="000000"/>
                </a:solidFill>
                <a:latin typeface="Comic Sans MS"/>
                <a:ea typeface="Comic Sans MS"/>
                <a:cs typeface="Comic Sans MS"/>
                <a:sym typeface="Comic Sans MS"/>
              </a:rPr>
              <a:t>των αντικειμένων ως ιστορικές πηγές. </a:t>
            </a:r>
            <a:endParaRPr dirty="0"/>
          </a:p>
          <a:p>
            <a:pPr marL="0" marR="0" lvl="0" indent="0" algn="l" rtl="0">
              <a:lnSpc>
                <a:spcPct val="100000"/>
              </a:lnSpc>
              <a:spcBef>
                <a:spcPts val="0"/>
              </a:spcBef>
              <a:spcAft>
                <a:spcPts val="0"/>
              </a:spcAft>
              <a:buClr>
                <a:srgbClr val="000000"/>
              </a:buClr>
              <a:buSzPts val="2800"/>
              <a:buFont typeface="Comic Sans MS"/>
              <a:buNone/>
            </a:pPr>
            <a:endParaRPr sz="2800" b="0" i="0" u="none" strike="noStrike" cap="none" dirty="0">
              <a:solidFill>
                <a:srgbClr val="000000"/>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2800"/>
              <a:buFont typeface="Comic Sans MS"/>
              <a:buNone/>
            </a:pPr>
            <a:r>
              <a:rPr lang="en-US" sz="2800" b="1" i="0" u="sng" strike="noStrike" cap="none" dirty="0" err="1">
                <a:solidFill>
                  <a:srgbClr val="000000"/>
                </a:solidFill>
                <a:latin typeface="Comic Sans MS"/>
                <a:ea typeface="Comic Sans MS"/>
                <a:cs typeface="Comic Sans MS"/>
                <a:sym typeface="Comic Sans MS"/>
              </a:rPr>
              <a:t>Όλες</a:t>
            </a:r>
            <a:r>
              <a:rPr lang="en-US" sz="2800" b="1" i="0" u="sng" strike="noStrike" cap="none" dirty="0">
                <a:solidFill>
                  <a:srgbClr val="000000"/>
                </a:solidFill>
                <a:latin typeface="Comic Sans MS"/>
                <a:ea typeface="Comic Sans MS"/>
                <a:cs typeface="Comic Sans MS"/>
                <a:sym typeface="Comic Sans MS"/>
              </a:rPr>
              <a:t> </a:t>
            </a:r>
            <a:r>
              <a:rPr lang="en-US" sz="2800" b="1" i="0" u="sng" strike="noStrike" cap="none" dirty="0" err="1">
                <a:solidFill>
                  <a:srgbClr val="000000"/>
                </a:solidFill>
                <a:latin typeface="Comic Sans MS"/>
                <a:ea typeface="Comic Sans MS"/>
                <a:cs typeface="Comic Sans MS"/>
                <a:sym typeface="Comic Sans MS"/>
              </a:rPr>
              <a:t>οι</a:t>
            </a:r>
            <a:r>
              <a:rPr lang="en-US" sz="2800" b="1" i="0" u="sng" strike="noStrike" cap="none" dirty="0">
                <a:solidFill>
                  <a:srgbClr val="000000"/>
                </a:solidFill>
                <a:latin typeface="Comic Sans MS"/>
                <a:ea typeface="Comic Sans MS"/>
                <a:cs typeface="Comic Sans MS"/>
                <a:sym typeface="Comic Sans MS"/>
              </a:rPr>
              <a:t> </a:t>
            </a:r>
            <a:r>
              <a:rPr lang="en-US" sz="2800" b="0" i="0" u="none" strike="noStrike" cap="none" dirty="0">
                <a:solidFill>
                  <a:srgbClr val="000000"/>
                </a:solidFill>
                <a:latin typeface="Comic Sans MS"/>
                <a:ea typeface="Comic Sans MS"/>
                <a:cs typeface="Comic Sans MS"/>
                <a:sym typeface="Comic Sans MS"/>
              </a:rPr>
              <a:t>π</a:t>
            </a:r>
            <a:r>
              <a:rPr lang="en-US" sz="2800" b="0" i="0" u="none" strike="noStrike" cap="none" dirty="0" err="1">
                <a:solidFill>
                  <a:srgbClr val="000000"/>
                </a:solidFill>
                <a:latin typeface="Comic Sans MS"/>
                <a:ea typeface="Comic Sans MS"/>
                <a:cs typeface="Comic Sans MS"/>
                <a:sym typeface="Comic Sans MS"/>
              </a:rPr>
              <a:t>ηγές</a:t>
            </a:r>
            <a:r>
              <a:rPr lang="en-US" sz="2800" b="0" i="0" u="none" strike="noStrike" cap="none" dirty="0">
                <a:solidFill>
                  <a:srgbClr val="000000"/>
                </a:solidFill>
                <a:latin typeface="Comic Sans MS"/>
                <a:ea typeface="Comic Sans MS"/>
                <a:cs typeface="Comic Sans MS"/>
                <a:sym typeface="Comic Sans MS"/>
              </a:rPr>
              <a:t> </a:t>
            </a:r>
            <a:r>
              <a:rPr lang="en-US" sz="2800" b="0" i="0" u="none" strike="noStrike" cap="none" dirty="0" err="1">
                <a:solidFill>
                  <a:srgbClr val="000000"/>
                </a:solidFill>
                <a:latin typeface="Comic Sans MS"/>
                <a:ea typeface="Comic Sans MS"/>
                <a:cs typeface="Comic Sans MS"/>
                <a:sym typeface="Comic Sans MS"/>
              </a:rPr>
              <a:t>είν</a:t>
            </a:r>
            <a:r>
              <a:rPr lang="en-US" sz="2800" b="0" i="0" u="none" strike="noStrike" cap="none" dirty="0">
                <a:solidFill>
                  <a:srgbClr val="000000"/>
                </a:solidFill>
                <a:latin typeface="Comic Sans MS"/>
                <a:ea typeface="Comic Sans MS"/>
                <a:cs typeface="Comic Sans MS"/>
                <a:sym typeface="Comic Sans MS"/>
              </a:rPr>
              <a:t>αι πολύτιμες/χρήσιμες για τον ένα ή τον άλλο λόγο. </a:t>
            </a:r>
            <a:r>
              <a:rPr lang="en-US" sz="2800" b="0" i="0" u="none" strike="noStrike" cap="none" dirty="0" err="1">
                <a:solidFill>
                  <a:srgbClr val="000000"/>
                </a:solidFill>
                <a:latin typeface="Comic Sans MS"/>
                <a:ea typeface="Comic Sans MS"/>
                <a:cs typeface="Comic Sans MS"/>
                <a:sym typeface="Comic Sans MS"/>
              </a:rPr>
              <a:t>Ωστόσο</a:t>
            </a:r>
            <a:r>
              <a:rPr lang="en-US" sz="2800" b="0" i="0" u="none" strike="noStrike" cap="none" dirty="0">
                <a:solidFill>
                  <a:srgbClr val="000000"/>
                </a:solidFill>
                <a:latin typeface="Comic Sans MS"/>
                <a:ea typeface="Comic Sans MS"/>
                <a:cs typeface="Comic Sans MS"/>
                <a:sym typeface="Comic Sans MS"/>
              </a:rPr>
              <a:t>, </a:t>
            </a:r>
            <a:r>
              <a:rPr lang="en-US" sz="2800" b="0" i="0" u="none" strike="noStrike" cap="none" dirty="0" err="1">
                <a:solidFill>
                  <a:srgbClr val="000000"/>
                </a:solidFill>
                <a:latin typeface="Comic Sans MS"/>
                <a:ea typeface="Comic Sans MS"/>
                <a:cs typeface="Comic Sans MS"/>
                <a:sym typeface="Comic Sans MS"/>
              </a:rPr>
              <a:t>έν</a:t>
            </a:r>
            <a:r>
              <a:rPr lang="en-US" sz="2800" b="0" i="0" u="none" strike="noStrike" cap="none" dirty="0">
                <a:solidFill>
                  <a:srgbClr val="000000"/>
                </a:solidFill>
                <a:latin typeface="Comic Sans MS"/>
                <a:ea typeface="Comic Sans MS"/>
                <a:cs typeface="Comic Sans MS"/>
                <a:sym typeface="Comic Sans MS"/>
              </a:rPr>
              <a:t>ας από τους τρόπους με τους οποίους μπορούμε να ποσοτικοποιήσουμε αυτή την αξία είναι να εξετάσουμε δύο </a:t>
            </a:r>
            <a:r>
              <a:rPr lang="en-US" sz="2800" b="1" i="0" u="none" strike="noStrike" cap="none" dirty="0">
                <a:solidFill>
                  <a:srgbClr val="000000"/>
                </a:solidFill>
                <a:latin typeface="Comic Sans MS"/>
                <a:ea typeface="Comic Sans MS"/>
                <a:cs typeface="Comic Sans MS"/>
                <a:sym typeface="Comic Sans MS"/>
              </a:rPr>
              <a:t>κριτήρια</a:t>
            </a:r>
            <a:r>
              <a:rPr lang="en-US" sz="2800" b="0" i="0" u="none" strike="noStrike" cap="none" dirty="0">
                <a:solidFill>
                  <a:srgbClr val="000000"/>
                </a:solidFill>
                <a:latin typeface="Comic Sans MS"/>
                <a:ea typeface="Comic Sans MS"/>
                <a:cs typeface="Comic Sans MS"/>
                <a:sym typeface="Comic Sans MS"/>
              </a:rPr>
              <a:t>...</a:t>
            </a:r>
            <a:endParaRPr dirty="0"/>
          </a:p>
        </p:txBody>
      </p:sp>
      <p:grpSp>
        <p:nvGrpSpPr>
          <p:cNvPr id="256" name="Google Shape;256;p41"/>
          <p:cNvGrpSpPr/>
          <p:nvPr/>
        </p:nvGrpSpPr>
        <p:grpSpPr>
          <a:xfrm>
            <a:off x="190714" y="3295650"/>
            <a:ext cx="4209838" cy="2990850"/>
            <a:chOff x="0" y="0"/>
            <a:chExt cx="4209837" cy="2990850"/>
          </a:xfrm>
        </p:grpSpPr>
        <p:sp>
          <p:nvSpPr>
            <p:cNvPr id="257" name="Google Shape;257;p41"/>
            <p:cNvSpPr/>
            <p:nvPr/>
          </p:nvSpPr>
          <p:spPr>
            <a:xfrm>
              <a:off x="0" y="0"/>
              <a:ext cx="4209837" cy="2990850"/>
            </a:xfrm>
            <a:prstGeom prst="roundRect">
              <a:avLst>
                <a:gd name="adj" fmla="val 16667"/>
              </a:avLst>
            </a:prstGeom>
            <a:solidFill>
              <a:srgbClr val="FFE699"/>
            </a:solidFill>
            <a:ln w="12700" cap="flat" cmpd="sng">
              <a:solidFill>
                <a:srgbClr val="BF9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600"/>
                <a:buFont typeface="Comic Sans MS"/>
                <a:buNone/>
              </a:pPr>
              <a:endParaRPr sz="2600" b="0" i="0" u="none" strike="noStrike" cap="none">
                <a:solidFill>
                  <a:srgbClr val="000000"/>
                </a:solidFill>
                <a:latin typeface="Comic Sans MS"/>
                <a:ea typeface="Comic Sans MS"/>
                <a:cs typeface="Comic Sans MS"/>
                <a:sym typeface="Comic Sans MS"/>
              </a:endParaRPr>
            </a:p>
          </p:txBody>
        </p:sp>
        <p:sp>
          <p:nvSpPr>
            <p:cNvPr id="258" name="Google Shape;258;p41"/>
            <p:cNvSpPr txBox="1"/>
            <p:nvPr/>
          </p:nvSpPr>
          <p:spPr>
            <a:xfrm>
              <a:off x="198070" y="449005"/>
              <a:ext cx="3813695" cy="209284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600"/>
                <a:buFont typeface="Comic Sans MS"/>
                <a:buNone/>
              </a:pPr>
              <a:r>
                <a:rPr lang="en-US" sz="2600" b="0" i="0" u="none" strike="noStrike" cap="none" dirty="0">
                  <a:solidFill>
                    <a:srgbClr val="000000"/>
                  </a:solidFill>
                  <a:latin typeface="Comic Sans MS"/>
                  <a:ea typeface="Comic Sans MS"/>
                  <a:cs typeface="Comic Sans MS"/>
                  <a:sym typeface="Comic Sans MS"/>
                </a:rPr>
                <a:t>...</a:t>
              </a:r>
              <a:r>
                <a:rPr lang="en-US" sz="2600" b="0" i="0" u="none" strike="noStrike" cap="none" dirty="0" err="1">
                  <a:solidFill>
                    <a:srgbClr val="000000"/>
                  </a:solidFill>
                  <a:latin typeface="Comic Sans MS"/>
                  <a:ea typeface="Comic Sans MS"/>
                  <a:cs typeface="Comic Sans MS"/>
                  <a:sym typeface="Comic Sans MS"/>
                </a:rPr>
                <a:t>Πώς</a:t>
              </a:r>
              <a:r>
                <a:rPr lang="en-US" sz="2600" b="0" i="0" u="none" strike="noStrike" cap="none" dirty="0">
                  <a:solidFill>
                    <a:srgbClr val="000000"/>
                  </a:solidFill>
                  <a:latin typeface="Comic Sans MS"/>
                  <a:ea typeface="Comic Sans MS"/>
                  <a:cs typeface="Comic Sans MS"/>
                  <a:sym typeface="Comic Sans MS"/>
                </a:rPr>
                <a:t> </a:t>
              </a:r>
              <a:r>
                <a:rPr lang="en-US" sz="2600" b="0" i="0" u="none" strike="noStrike" cap="none" dirty="0" err="1">
                  <a:solidFill>
                    <a:srgbClr val="000000"/>
                  </a:solidFill>
                  <a:latin typeface="Comic Sans MS"/>
                  <a:ea typeface="Comic Sans MS"/>
                  <a:cs typeface="Comic Sans MS"/>
                  <a:sym typeface="Comic Sans MS"/>
                </a:rPr>
                <a:t>οι</a:t>
              </a:r>
              <a:r>
                <a:rPr lang="en-US" sz="2600" b="0" i="0" u="none" strike="noStrike" cap="none" dirty="0">
                  <a:solidFill>
                    <a:srgbClr val="000000"/>
                  </a:solidFill>
                  <a:latin typeface="Comic Sans MS"/>
                  <a:ea typeface="Comic Sans MS"/>
                  <a:cs typeface="Comic Sans MS"/>
                  <a:sym typeface="Comic Sans MS"/>
                </a:rPr>
                <a:t> </a:t>
              </a:r>
              <a:r>
                <a:rPr lang="en-US" sz="2600" b="0" i="0" u="none" strike="noStrike" cap="none" dirty="0" smtClean="0">
                  <a:solidFill>
                    <a:srgbClr val="000000"/>
                  </a:solidFill>
                  <a:latin typeface="Comic Sans MS"/>
                  <a:ea typeface="Comic Sans MS"/>
                  <a:cs typeface="Comic Sans MS"/>
                  <a:sym typeface="Comic Sans MS"/>
                </a:rPr>
                <a:t>π</a:t>
              </a:r>
              <a:r>
                <a:rPr lang="en-US" sz="2600" b="0" i="0" u="none" strike="noStrike" cap="none" dirty="0" err="1" smtClean="0">
                  <a:solidFill>
                    <a:srgbClr val="000000"/>
                  </a:solidFill>
                  <a:latin typeface="Comic Sans MS"/>
                  <a:ea typeface="Comic Sans MS"/>
                  <a:cs typeface="Comic Sans MS"/>
                  <a:sym typeface="Comic Sans MS"/>
                </a:rPr>
                <a:t>ληροφορίες</a:t>
              </a:r>
              <a:r>
                <a:rPr lang="en-US" sz="2600" b="0" i="0" u="none" strike="noStrike" cap="none" dirty="0" smtClean="0">
                  <a:solidFill>
                    <a:srgbClr val="000000"/>
                  </a:solidFill>
                  <a:latin typeface="Comic Sans MS"/>
                  <a:ea typeface="Comic Sans MS"/>
                  <a:cs typeface="Comic Sans MS"/>
                  <a:sym typeface="Comic Sans MS"/>
                </a:rPr>
                <a:t> </a:t>
              </a:r>
              <a:r>
                <a:rPr lang="en-US" sz="2600" b="0" i="0" u="none" strike="noStrike" cap="none" dirty="0">
                  <a:solidFill>
                    <a:srgbClr val="000000"/>
                  </a:solidFill>
                  <a:latin typeface="Comic Sans MS"/>
                  <a:ea typeface="Comic Sans MS"/>
                  <a:cs typeface="Comic Sans MS"/>
                  <a:sym typeface="Comic Sans MS"/>
                </a:rPr>
                <a:t>π</a:t>
              </a:r>
              <a:r>
                <a:rPr lang="en-US" sz="2600" b="0" i="0" u="none" strike="noStrike" cap="none" dirty="0" err="1">
                  <a:solidFill>
                    <a:srgbClr val="000000"/>
                  </a:solidFill>
                  <a:latin typeface="Comic Sans MS"/>
                  <a:ea typeface="Comic Sans MS"/>
                  <a:cs typeface="Comic Sans MS"/>
                  <a:sym typeface="Comic Sans MS"/>
                </a:rPr>
                <a:t>ου</a:t>
              </a:r>
              <a:r>
                <a:rPr lang="en-US" sz="2600" b="0" i="0" u="none" strike="noStrike" cap="none" dirty="0">
                  <a:solidFill>
                    <a:srgbClr val="000000"/>
                  </a:solidFill>
                  <a:latin typeface="Comic Sans MS"/>
                  <a:ea typeface="Comic Sans MS"/>
                  <a:cs typeface="Comic Sans MS"/>
                  <a:sym typeface="Comic Sans MS"/>
                </a:rPr>
                <a:t> πα</a:t>
              </a:r>
              <a:r>
                <a:rPr lang="en-US" sz="2600" b="0" i="0" u="none" strike="noStrike" cap="none" dirty="0" err="1">
                  <a:solidFill>
                    <a:srgbClr val="000000"/>
                  </a:solidFill>
                  <a:latin typeface="Comic Sans MS"/>
                  <a:ea typeface="Comic Sans MS"/>
                  <a:cs typeface="Comic Sans MS"/>
                  <a:sym typeface="Comic Sans MS"/>
                </a:rPr>
                <a:t>ρέχοντ</a:t>
              </a:r>
              <a:r>
                <a:rPr lang="en-US" sz="2600" b="0" i="0" u="none" strike="noStrike" cap="none" dirty="0">
                  <a:solidFill>
                    <a:srgbClr val="000000"/>
                  </a:solidFill>
                  <a:latin typeface="Comic Sans MS"/>
                  <a:ea typeface="Comic Sans MS"/>
                  <a:cs typeface="Comic Sans MS"/>
                  <a:sym typeface="Comic Sans MS"/>
                </a:rPr>
                <a:t>αι από την πηγή </a:t>
              </a:r>
              <a:r>
                <a:rPr lang="en-US" sz="2600" b="1" i="0" u="none" strike="noStrike" cap="none" dirty="0">
                  <a:solidFill>
                    <a:srgbClr val="0070C0"/>
                  </a:solidFill>
                  <a:latin typeface="Comic Sans MS"/>
                  <a:ea typeface="Comic Sans MS"/>
                  <a:cs typeface="Comic Sans MS"/>
                  <a:sym typeface="Comic Sans MS"/>
                </a:rPr>
                <a:t>επιβεβαιώνουν </a:t>
              </a:r>
              <a:r>
                <a:rPr lang="en-US" sz="2600" b="0" i="0" u="none" strike="noStrike" cap="none" dirty="0" smtClean="0">
                  <a:solidFill>
                    <a:srgbClr val="000000"/>
                  </a:solidFill>
                  <a:latin typeface="Comic Sans MS"/>
                  <a:ea typeface="Comic Sans MS"/>
                  <a:cs typeface="Comic Sans MS"/>
                  <a:sym typeface="Comic Sans MS"/>
                </a:rPr>
                <a:t>άλλες </a:t>
              </a:r>
              <a:r>
                <a:rPr lang="en-US" sz="2600" b="0" i="0" u="none" strike="noStrike" cap="none" dirty="0">
                  <a:solidFill>
                    <a:srgbClr val="000000"/>
                  </a:solidFill>
                  <a:latin typeface="Comic Sans MS"/>
                  <a:ea typeface="Comic Sans MS"/>
                  <a:cs typeface="Comic Sans MS"/>
                  <a:sym typeface="Comic Sans MS"/>
                </a:rPr>
                <a:t>πηγές ή αυτά που ήδη γνωρίζω;</a:t>
              </a:r>
              <a:endParaRPr dirty="0"/>
            </a:p>
          </p:txBody>
        </p:sp>
      </p:grpSp>
      <p:grpSp>
        <p:nvGrpSpPr>
          <p:cNvPr id="259" name="Google Shape;259;p41"/>
          <p:cNvGrpSpPr/>
          <p:nvPr/>
        </p:nvGrpSpPr>
        <p:grpSpPr>
          <a:xfrm>
            <a:off x="4767722" y="3295649"/>
            <a:ext cx="4128629" cy="2990853"/>
            <a:chOff x="0" y="106045"/>
            <a:chExt cx="4128628" cy="2990851"/>
          </a:xfrm>
        </p:grpSpPr>
        <p:sp>
          <p:nvSpPr>
            <p:cNvPr id="260" name="Google Shape;260;p41"/>
            <p:cNvSpPr/>
            <p:nvPr/>
          </p:nvSpPr>
          <p:spPr>
            <a:xfrm>
              <a:off x="0" y="106045"/>
              <a:ext cx="4128628" cy="2990851"/>
            </a:xfrm>
            <a:prstGeom prst="roundRect">
              <a:avLst>
                <a:gd name="adj" fmla="val 16667"/>
              </a:avLst>
            </a:prstGeom>
            <a:solidFill>
              <a:srgbClr val="FFE699"/>
            </a:solidFill>
            <a:ln w="12700" cap="flat" cmpd="sng">
              <a:solidFill>
                <a:srgbClr val="BF9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500"/>
                <a:buFont typeface="Comic Sans MS"/>
                <a:buNone/>
              </a:pPr>
              <a:endParaRPr sz="2500" b="0" i="0" u="none" strike="noStrike" cap="none">
                <a:solidFill>
                  <a:srgbClr val="000000"/>
                </a:solidFill>
                <a:latin typeface="Comic Sans MS"/>
                <a:ea typeface="Comic Sans MS"/>
                <a:cs typeface="Comic Sans MS"/>
                <a:sym typeface="Comic Sans MS"/>
              </a:endParaRPr>
            </a:p>
          </p:txBody>
        </p:sp>
        <p:sp>
          <p:nvSpPr>
            <p:cNvPr id="261" name="Google Shape;261;p41"/>
            <p:cNvSpPr txBox="1"/>
            <p:nvPr/>
          </p:nvSpPr>
          <p:spPr>
            <a:xfrm>
              <a:off x="198070" y="208803"/>
              <a:ext cx="3732486" cy="2785336"/>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500"/>
                <a:buFont typeface="Comic Sans MS"/>
                <a:buNone/>
              </a:pPr>
              <a:r>
                <a:rPr lang="en-US" sz="2500" b="0" i="0" u="none" strike="noStrike" cap="none" dirty="0">
                  <a:solidFill>
                    <a:srgbClr val="000000"/>
                  </a:solidFill>
                  <a:latin typeface="Comic Sans MS"/>
                  <a:ea typeface="Comic Sans MS"/>
                  <a:cs typeface="Comic Sans MS"/>
                  <a:sym typeface="Comic Sans MS"/>
                </a:rPr>
                <a:t>...</a:t>
              </a:r>
              <a:r>
                <a:rPr lang="en-US" sz="2500" b="0" i="0" u="none" strike="noStrike" cap="none" dirty="0" err="1">
                  <a:solidFill>
                    <a:srgbClr val="000000"/>
                  </a:solidFill>
                  <a:latin typeface="Comic Sans MS"/>
                  <a:ea typeface="Comic Sans MS"/>
                  <a:cs typeface="Comic Sans MS"/>
                  <a:sym typeface="Comic Sans MS"/>
                </a:rPr>
                <a:t>Πώς</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οι</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smtClean="0">
                  <a:solidFill>
                    <a:srgbClr val="000000"/>
                  </a:solidFill>
                  <a:latin typeface="Comic Sans MS"/>
                  <a:ea typeface="Comic Sans MS"/>
                  <a:cs typeface="Comic Sans MS"/>
                  <a:sym typeface="Comic Sans MS"/>
                </a:rPr>
                <a:t>π</a:t>
              </a:r>
              <a:r>
                <a:rPr lang="en-US" sz="2500" b="0" i="0" u="none" strike="noStrike" cap="none" dirty="0" err="1" smtClean="0">
                  <a:solidFill>
                    <a:srgbClr val="000000"/>
                  </a:solidFill>
                  <a:latin typeface="Comic Sans MS"/>
                  <a:ea typeface="Comic Sans MS"/>
                  <a:cs typeface="Comic Sans MS"/>
                  <a:sym typeface="Comic Sans MS"/>
                </a:rPr>
                <a:t>ληροφορίες</a:t>
              </a:r>
              <a:r>
                <a:rPr lang="en-US" sz="2500" b="0" i="0" u="none" strike="noStrike" cap="none" dirty="0" smtClean="0">
                  <a:solidFill>
                    <a:srgbClr val="000000"/>
                  </a:solidFill>
                  <a:latin typeface="Comic Sans MS"/>
                  <a:ea typeface="Comic Sans MS"/>
                  <a:cs typeface="Comic Sans MS"/>
                  <a:sym typeface="Comic Sans MS"/>
                </a:rPr>
                <a:t> </a:t>
              </a:r>
              <a:r>
                <a:rPr lang="en-US" sz="2500" b="0" i="0" u="none" strike="noStrike" cap="none" dirty="0">
                  <a:solidFill>
                    <a:srgbClr val="000000"/>
                  </a:solidFill>
                  <a:latin typeface="Comic Sans MS"/>
                  <a:ea typeface="Comic Sans MS"/>
                  <a:cs typeface="Comic Sans MS"/>
                  <a:sym typeface="Comic Sans MS"/>
                </a:rPr>
                <a:t>π</a:t>
              </a:r>
              <a:r>
                <a:rPr lang="en-US" sz="2500" b="0" i="0" u="none" strike="noStrike" cap="none" dirty="0" err="1">
                  <a:solidFill>
                    <a:srgbClr val="000000"/>
                  </a:solidFill>
                  <a:latin typeface="Comic Sans MS"/>
                  <a:ea typeface="Comic Sans MS"/>
                  <a:cs typeface="Comic Sans MS"/>
                  <a:sym typeface="Comic Sans MS"/>
                </a:rPr>
                <a:t>ου</a:t>
              </a:r>
              <a:r>
                <a:rPr lang="en-US" sz="2500" b="0" i="0" u="none" strike="noStrike" cap="none" dirty="0">
                  <a:solidFill>
                    <a:srgbClr val="000000"/>
                  </a:solidFill>
                  <a:latin typeface="Comic Sans MS"/>
                  <a:ea typeface="Comic Sans MS"/>
                  <a:cs typeface="Comic Sans MS"/>
                  <a:sym typeface="Comic Sans MS"/>
                </a:rPr>
                <a:t> πα</a:t>
              </a:r>
              <a:r>
                <a:rPr lang="en-US" sz="2500" b="0" i="0" u="none" strike="noStrike" cap="none" dirty="0" err="1">
                  <a:solidFill>
                    <a:srgbClr val="000000"/>
                  </a:solidFill>
                  <a:latin typeface="Comic Sans MS"/>
                  <a:ea typeface="Comic Sans MS"/>
                  <a:cs typeface="Comic Sans MS"/>
                  <a:sym typeface="Comic Sans MS"/>
                </a:rPr>
                <a:t>ρέχοντ</a:t>
              </a:r>
              <a:r>
                <a:rPr lang="en-US" sz="2500" b="0" i="0" u="none" strike="noStrike" cap="none" dirty="0">
                  <a:solidFill>
                    <a:srgbClr val="000000"/>
                  </a:solidFill>
                  <a:latin typeface="Comic Sans MS"/>
                  <a:ea typeface="Comic Sans MS"/>
                  <a:cs typeface="Comic Sans MS"/>
                  <a:sym typeface="Comic Sans MS"/>
                </a:rPr>
                <a:t>αι από την πηγή </a:t>
              </a:r>
              <a:r>
                <a:rPr lang="en-US" sz="2500" b="1" i="0" u="none" strike="noStrike" cap="none" dirty="0">
                  <a:solidFill>
                    <a:srgbClr val="FF33CC"/>
                  </a:solidFill>
                  <a:latin typeface="Comic Sans MS"/>
                  <a:ea typeface="Comic Sans MS"/>
                  <a:cs typeface="Comic Sans MS"/>
                  <a:sym typeface="Comic Sans MS"/>
                </a:rPr>
                <a:t>αμφισβητούν </a:t>
              </a:r>
              <a:r>
                <a:rPr lang="en-US" sz="2500" b="0" i="0" u="none" strike="noStrike" cap="none" dirty="0">
                  <a:solidFill>
                    <a:srgbClr val="000000"/>
                  </a:solidFill>
                  <a:latin typeface="Comic Sans MS"/>
                  <a:ea typeface="Comic Sans MS"/>
                  <a:cs typeface="Comic Sans MS"/>
                  <a:sym typeface="Comic Sans MS"/>
                </a:rPr>
                <a:t>(ή προσφέρουν εναλλακτικές απόψεις σχετικά με) άλλες πηγές ή αυτά που ήδη γνωρίζω;</a:t>
              </a:r>
              <a:endParaRPr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2"/>
          <p:cNvSpPr txBox="1"/>
          <p:nvPr/>
        </p:nvSpPr>
        <p:spPr>
          <a:xfrm>
            <a:off x="133563" y="143837"/>
            <a:ext cx="8876874" cy="4066541"/>
          </a:xfrm>
          <a:prstGeom prst="rect">
            <a:avLst/>
          </a:prstGeom>
          <a:solidFill>
            <a:srgbClr val="FFFFFF"/>
          </a:solidFill>
          <a:ln w="12700" cap="flat" cmpd="sng">
            <a:solidFill>
              <a:srgbClr val="7030A0"/>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800"/>
              <a:buFont typeface="Comic Sans MS"/>
              <a:buNone/>
            </a:pPr>
            <a:r>
              <a:rPr lang="en-US" sz="2800" b="0" i="0" u="none" strike="noStrike" cap="none" dirty="0" err="1">
                <a:solidFill>
                  <a:srgbClr val="000000"/>
                </a:solidFill>
                <a:latin typeface="Comic Sans MS"/>
                <a:ea typeface="Comic Sans MS"/>
                <a:cs typeface="Comic Sans MS"/>
                <a:sym typeface="Comic Sans MS"/>
              </a:rPr>
              <a:t>Ας</a:t>
            </a:r>
            <a:r>
              <a:rPr lang="en-US" sz="2800" b="0" i="0" u="none" strike="noStrike" cap="none" dirty="0">
                <a:solidFill>
                  <a:srgbClr val="000000"/>
                </a:solidFill>
                <a:latin typeface="Comic Sans MS"/>
                <a:ea typeface="Comic Sans MS"/>
                <a:cs typeface="Comic Sans MS"/>
                <a:sym typeface="Comic Sans MS"/>
              </a:rPr>
              <a:t> </a:t>
            </a:r>
            <a:r>
              <a:rPr lang="el-GR" sz="2800" dirty="0" smtClean="0">
                <a:latin typeface="Comic Sans MS"/>
                <a:ea typeface="Comic Sans MS"/>
                <a:cs typeface="Comic Sans MS"/>
                <a:sym typeface="Comic Sans MS"/>
              </a:rPr>
              <a:t>εξασκηθούμε σε </a:t>
            </a:r>
            <a:r>
              <a:rPr lang="en-US" sz="2800" b="0" i="0" u="none" strike="noStrike" cap="none" dirty="0" smtClean="0">
                <a:solidFill>
                  <a:srgbClr val="000000"/>
                </a:solidFill>
                <a:latin typeface="Comic Sans MS"/>
                <a:ea typeface="Comic Sans MS"/>
                <a:cs typeface="Comic Sans MS"/>
                <a:sym typeface="Comic Sans MS"/>
              </a:rPr>
              <a:t>α</a:t>
            </a:r>
            <a:r>
              <a:rPr lang="en-US" sz="2800" b="0" i="0" u="none" strike="noStrike" cap="none" dirty="0" err="1" smtClean="0">
                <a:solidFill>
                  <a:srgbClr val="000000"/>
                </a:solidFill>
                <a:latin typeface="Comic Sans MS"/>
                <a:ea typeface="Comic Sans MS"/>
                <a:cs typeface="Comic Sans MS"/>
                <a:sym typeface="Comic Sans MS"/>
              </a:rPr>
              <a:t>υτό</a:t>
            </a:r>
            <a:r>
              <a:rPr lang="en-US" sz="2800" b="0" i="0" u="none" strike="noStrike" cap="none" dirty="0">
                <a:solidFill>
                  <a:srgbClr val="000000"/>
                </a:solidFill>
                <a:latin typeface="Comic Sans MS"/>
                <a:ea typeface="Comic Sans MS"/>
                <a:cs typeface="Comic Sans MS"/>
                <a:sym typeface="Comic Sans MS"/>
              </a:rPr>
              <a:t>, αναλογιζόμενοι τα αντικείμενα που επιλέξατε να πάρετε μαζί σας στα φανταστικά σας ταξίδια στην αρχή του μαθήματος. </a:t>
            </a:r>
            <a:endParaRPr dirty="0"/>
          </a:p>
          <a:p>
            <a:pPr marL="0" marR="0" lvl="0" indent="0" algn="l" rtl="0">
              <a:lnSpc>
                <a:spcPct val="100000"/>
              </a:lnSpc>
              <a:spcBef>
                <a:spcPts val="0"/>
              </a:spcBef>
              <a:spcAft>
                <a:spcPts val="0"/>
              </a:spcAft>
              <a:buClr>
                <a:srgbClr val="000000"/>
              </a:buClr>
              <a:buSzPts val="2800"/>
              <a:buFont typeface="Comic Sans MS"/>
              <a:buNone/>
            </a:pPr>
            <a:endParaRPr sz="2800" b="0" i="0" u="none" strike="noStrike" cap="none" dirty="0">
              <a:solidFill>
                <a:srgbClr val="000000"/>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2800"/>
              <a:buFont typeface="Comic Sans MS"/>
              <a:buNone/>
            </a:pPr>
            <a:r>
              <a:rPr lang="en-US" sz="2800" b="1" i="0" u="none" strike="noStrike" cap="none" dirty="0">
                <a:solidFill>
                  <a:srgbClr val="000000"/>
                </a:solidFill>
                <a:latin typeface="Comic Sans MS"/>
                <a:ea typeface="Comic Sans MS"/>
                <a:cs typeface="Comic Sans MS"/>
                <a:sym typeface="Comic Sans MS"/>
              </a:rPr>
              <a:t>ΕΡΓΑΣΙΑ: </a:t>
            </a:r>
            <a:r>
              <a:rPr lang="en-US" sz="2800" b="0" i="0" u="none" strike="noStrike" cap="none" dirty="0" err="1">
                <a:solidFill>
                  <a:srgbClr val="000000"/>
                </a:solidFill>
                <a:latin typeface="Comic Sans MS"/>
                <a:ea typeface="Comic Sans MS"/>
                <a:cs typeface="Comic Sans MS"/>
                <a:sym typeface="Comic Sans MS"/>
              </a:rPr>
              <a:t>Στο</a:t>
            </a:r>
            <a:r>
              <a:rPr lang="en-US" sz="2800" b="0" i="0" u="none" strike="noStrike" cap="none" dirty="0">
                <a:solidFill>
                  <a:srgbClr val="000000"/>
                </a:solidFill>
                <a:latin typeface="Comic Sans MS"/>
                <a:ea typeface="Comic Sans MS"/>
                <a:cs typeface="Comic Sans MS"/>
                <a:sym typeface="Comic Sans MS"/>
              </a:rPr>
              <a:t> </a:t>
            </a:r>
            <a:r>
              <a:rPr lang="en-US" sz="2800" b="0" i="0" u="none" strike="noStrike" cap="none" dirty="0" err="1">
                <a:solidFill>
                  <a:srgbClr val="000000"/>
                </a:solidFill>
                <a:latin typeface="Comic Sans MS"/>
                <a:ea typeface="Comic Sans MS"/>
                <a:cs typeface="Comic Sans MS"/>
                <a:sym typeface="Comic Sans MS"/>
              </a:rPr>
              <a:t>ζευγάρι</a:t>
            </a:r>
            <a:r>
              <a:rPr lang="en-US" sz="2800" b="0" i="0" u="none" strike="noStrike" cap="none" dirty="0">
                <a:solidFill>
                  <a:srgbClr val="000000"/>
                </a:solidFill>
                <a:latin typeface="Comic Sans MS"/>
                <a:ea typeface="Comic Sans MS"/>
                <a:cs typeface="Comic Sans MS"/>
                <a:sym typeface="Comic Sans MS"/>
              </a:rPr>
              <a:t> σας, π</a:t>
            </a:r>
            <a:r>
              <a:rPr lang="en-US" sz="2800" b="0" i="0" u="none" strike="noStrike" cap="none" dirty="0" err="1">
                <a:solidFill>
                  <a:srgbClr val="000000"/>
                </a:solidFill>
                <a:latin typeface="Comic Sans MS"/>
                <a:ea typeface="Comic Sans MS"/>
                <a:cs typeface="Comic Sans MS"/>
                <a:sym typeface="Comic Sans MS"/>
              </a:rPr>
              <a:t>είτε</a:t>
            </a:r>
            <a:r>
              <a:rPr lang="en-US" sz="2800" b="0" i="0" u="none" strike="noStrike" cap="none" dirty="0">
                <a:solidFill>
                  <a:srgbClr val="000000"/>
                </a:solidFill>
                <a:latin typeface="Comic Sans MS"/>
                <a:ea typeface="Comic Sans MS"/>
                <a:cs typeface="Comic Sans MS"/>
                <a:sym typeface="Comic Sans MS"/>
              </a:rPr>
              <a:t> </a:t>
            </a:r>
            <a:r>
              <a:rPr lang="en-US" sz="2800" b="0" i="0" u="none" strike="noStrike" cap="none" dirty="0" err="1">
                <a:solidFill>
                  <a:srgbClr val="000000"/>
                </a:solidFill>
                <a:latin typeface="Comic Sans MS"/>
                <a:ea typeface="Comic Sans MS"/>
                <a:cs typeface="Comic Sans MS"/>
                <a:sym typeface="Comic Sans MS"/>
              </a:rPr>
              <a:t>με</a:t>
            </a:r>
            <a:r>
              <a:rPr lang="en-US" sz="2800" b="0" i="0" u="none" strike="noStrike" cap="none" dirty="0">
                <a:solidFill>
                  <a:srgbClr val="000000"/>
                </a:solidFill>
                <a:latin typeface="Comic Sans MS"/>
                <a:ea typeface="Comic Sans MS"/>
                <a:cs typeface="Comic Sans MS"/>
                <a:sym typeface="Comic Sans MS"/>
              </a:rPr>
              <a:t> </a:t>
            </a:r>
            <a:r>
              <a:rPr lang="en-US" sz="2800" b="0" i="0" u="none" strike="noStrike" cap="none" dirty="0" err="1">
                <a:solidFill>
                  <a:srgbClr val="000000"/>
                </a:solidFill>
                <a:latin typeface="Comic Sans MS"/>
                <a:ea typeface="Comic Sans MS"/>
                <a:cs typeface="Comic Sans MS"/>
                <a:sym typeface="Comic Sans MS"/>
              </a:rPr>
              <a:t>τη</a:t>
            </a:r>
            <a:r>
              <a:rPr lang="en-US" sz="2800" b="0" i="0" u="none" strike="noStrike" cap="none" dirty="0">
                <a:solidFill>
                  <a:srgbClr val="000000"/>
                </a:solidFill>
                <a:latin typeface="Comic Sans MS"/>
                <a:ea typeface="Comic Sans MS"/>
                <a:cs typeface="Comic Sans MS"/>
                <a:sym typeface="Comic Sans MS"/>
              </a:rPr>
              <a:t> </a:t>
            </a:r>
            <a:r>
              <a:rPr lang="en-US" sz="2800" b="0" i="0" u="none" strike="noStrike" cap="none" dirty="0" err="1">
                <a:solidFill>
                  <a:srgbClr val="000000"/>
                </a:solidFill>
                <a:latin typeface="Comic Sans MS"/>
                <a:ea typeface="Comic Sans MS"/>
                <a:cs typeface="Comic Sans MS"/>
                <a:sym typeface="Comic Sans MS"/>
              </a:rPr>
              <a:t>σειρά</a:t>
            </a:r>
            <a:r>
              <a:rPr lang="en-US" sz="2800" b="0" i="0" u="none" strike="noStrike" cap="none" dirty="0">
                <a:solidFill>
                  <a:srgbClr val="000000"/>
                </a:solidFill>
                <a:latin typeface="Comic Sans MS"/>
                <a:ea typeface="Comic Sans MS"/>
                <a:cs typeface="Comic Sans MS"/>
                <a:sym typeface="Comic Sans MS"/>
              </a:rPr>
              <a:t> ο </a:t>
            </a:r>
            <a:r>
              <a:rPr lang="en-US" sz="2800" b="0" i="0" u="none" strike="noStrike" cap="none" dirty="0" err="1">
                <a:solidFill>
                  <a:srgbClr val="000000"/>
                </a:solidFill>
                <a:latin typeface="Comic Sans MS"/>
                <a:ea typeface="Comic Sans MS"/>
                <a:cs typeface="Comic Sans MS"/>
                <a:sym typeface="Comic Sans MS"/>
              </a:rPr>
              <a:t>έν</a:t>
            </a:r>
            <a:r>
              <a:rPr lang="en-US" sz="2800" b="0" i="0" u="none" strike="noStrike" cap="none" dirty="0">
                <a:solidFill>
                  <a:srgbClr val="000000"/>
                </a:solidFill>
                <a:latin typeface="Comic Sans MS"/>
                <a:ea typeface="Comic Sans MS"/>
                <a:cs typeface="Comic Sans MS"/>
                <a:sym typeface="Comic Sans MS"/>
              </a:rPr>
              <a:t>ας στον άλλον τα τρία αντικείμενα που επιλέξατε. </a:t>
            </a:r>
            <a:r>
              <a:rPr lang="en-US" sz="2800" b="0" i="0" u="none" strike="noStrike" cap="none" dirty="0" err="1">
                <a:solidFill>
                  <a:srgbClr val="000000"/>
                </a:solidFill>
                <a:latin typeface="Comic Sans MS"/>
                <a:ea typeface="Comic Sans MS"/>
                <a:cs typeface="Comic Sans MS"/>
                <a:sym typeface="Comic Sans MS"/>
              </a:rPr>
              <a:t>Στη</a:t>
            </a:r>
            <a:r>
              <a:rPr lang="en-US" sz="2800" b="0" i="0" u="none" strike="noStrike" cap="none" dirty="0">
                <a:solidFill>
                  <a:srgbClr val="000000"/>
                </a:solidFill>
                <a:latin typeface="Comic Sans MS"/>
                <a:ea typeface="Comic Sans MS"/>
                <a:cs typeface="Comic Sans MS"/>
                <a:sym typeface="Comic Sans MS"/>
              </a:rPr>
              <a:t> </a:t>
            </a:r>
            <a:r>
              <a:rPr lang="en-US" sz="2800" b="0" i="0" u="none" strike="noStrike" cap="none" dirty="0" err="1">
                <a:solidFill>
                  <a:srgbClr val="000000"/>
                </a:solidFill>
                <a:latin typeface="Comic Sans MS"/>
                <a:ea typeface="Comic Sans MS"/>
                <a:cs typeface="Comic Sans MS"/>
                <a:sym typeface="Comic Sans MS"/>
              </a:rPr>
              <a:t>συνέχει</a:t>
            </a:r>
            <a:r>
              <a:rPr lang="en-US" sz="2800" b="0" i="0" u="none" strike="noStrike" cap="none" dirty="0">
                <a:solidFill>
                  <a:srgbClr val="000000"/>
                </a:solidFill>
                <a:latin typeface="Comic Sans MS"/>
                <a:ea typeface="Comic Sans MS"/>
                <a:cs typeface="Comic Sans MS"/>
                <a:sym typeface="Comic Sans MS"/>
              </a:rPr>
              <a:t>α, κάντε μια ανάλυση των αντικειμένων (και </a:t>
            </a:r>
            <a:r>
              <a:rPr lang="en-US" sz="2800" b="0" i="0" u="none" strike="noStrike" cap="none" dirty="0" smtClean="0">
                <a:solidFill>
                  <a:srgbClr val="000000"/>
                </a:solidFill>
                <a:latin typeface="Comic Sans MS"/>
                <a:ea typeface="Comic Sans MS"/>
                <a:cs typeface="Comic Sans MS"/>
                <a:sym typeface="Comic Sans MS"/>
              </a:rPr>
              <a:t>του</a:t>
            </a:r>
            <a:r>
              <a:rPr lang="el-GR" sz="2800" b="0" i="0" u="none" strike="noStrike" cap="none" dirty="0" smtClean="0">
                <a:solidFill>
                  <a:srgbClr val="000000"/>
                </a:solidFill>
                <a:latin typeface="Comic Sans MS"/>
                <a:ea typeface="Comic Sans MS"/>
                <a:cs typeface="Comic Sans MS"/>
                <a:sym typeface="Comic Sans MS"/>
              </a:rPr>
              <a:t>/της</a:t>
            </a:r>
            <a:r>
              <a:rPr lang="en-US" sz="2800" b="0" i="0" u="none" strike="noStrike" cap="none" dirty="0" smtClean="0">
                <a:solidFill>
                  <a:srgbClr val="000000"/>
                </a:solidFill>
                <a:latin typeface="Comic Sans MS"/>
                <a:ea typeface="Comic Sans MS"/>
                <a:cs typeface="Comic Sans MS"/>
                <a:sym typeface="Comic Sans MS"/>
              </a:rPr>
              <a:t> </a:t>
            </a:r>
            <a:r>
              <a:rPr lang="el-GR" sz="2800" dirty="0" smtClean="0">
                <a:latin typeface="Comic Sans MS"/>
                <a:ea typeface="Comic Sans MS"/>
                <a:cs typeface="Comic Sans MS"/>
                <a:sym typeface="Comic Sans MS"/>
              </a:rPr>
              <a:t>συμμαθητή/</a:t>
            </a:r>
            <a:r>
              <a:rPr lang="el-GR" sz="2800" dirty="0" err="1" smtClean="0">
                <a:latin typeface="Comic Sans MS"/>
                <a:ea typeface="Comic Sans MS"/>
                <a:cs typeface="Comic Sans MS"/>
                <a:sym typeface="Comic Sans MS"/>
              </a:rPr>
              <a:t>τριάς</a:t>
            </a:r>
            <a:r>
              <a:rPr lang="en-US" sz="2800" b="0" i="0" u="none" strike="noStrike" cap="none" dirty="0" smtClean="0">
                <a:solidFill>
                  <a:srgbClr val="000000"/>
                </a:solidFill>
                <a:latin typeface="Comic Sans MS"/>
                <a:ea typeface="Comic Sans MS"/>
                <a:cs typeface="Comic Sans MS"/>
                <a:sym typeface="Comic Sans MS"/>
              </a:rPr>
              <a:t> </a:t>
            </a:r>
            <a:r>
              <a:rPr lang="en-US" sz="2800" b="0" i="0" u="none" strike="noStrike" cap="none" dirty="0">
                <a:solidFill>
                  <a:srgbClr val="000000"/>
                </a:solidFill>
                <a:latin typeface="Comic Sans MS"/>
                <a:ea typeface="Comic Sans MS"/>
                <a:cs typeface="Comic Sans MS"/>
                <a:sym typeface="Comic Sans MS"/>
              </a:rPr>
              <a:t>σας!) χρησιμοποιώντας τα κριτήρια που περιγράφονται παρακάτω: </a:t>
            </a:r>
            <a:endParaRPr dirty="0"/>
          </a:p>
        </p:txBody>
      </p:sp>
      <p:grpSp>
        <p:nvGrpSpPr>
          <p:cNvPr id="267" name="Google Shape;267;p42"/>
          <p:cNvGrpSpPr/>
          <p:nvPr/>
        </p:nvGrpSpPr>
        <p:grpSpPr>
          <a:xfrm>
            <a:off x="3190587" y="4077285"/>
            <a:ext cx="2739080" cy="2246729"/>
            <a:chOff x="0" y="65356"/>
            <a:chExt cx="2739079" cy="2246727"/>
          </a:xfrm>
        </p:grpSpPr>
        <p:sp>
          <p:nvSpPr>
            <p:cNvPr id="268" name="Google Shape;268;p42"/>
            <p:cNvSpPr/>
            <p:nvPr/>
          </p:nvSpPr>
          <p:spPr>
            <a:xfrm>
              <a:off x="0" y="102870"/>
              <a:ext cx="2739079" cy="2171701"/>
            </a:xfrm>
            <a:prstGeom prst="roundRect">
              <a:avLst>
                <a:gd name="adj" fmla="val 16667"/>
              </a:avLst>
            </a:prstGeom>
            <a:solidFill>
              <a:srgbClr val="FFE699"/>
            </a:solidFill>
            <a:ln w="12700" cap="flat" cmpd="sng">
              <a:solidFill>
                <a:srgbClr val="BF9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Comic Sans MS"/>
                <a:buNone/>
              </a:pPr>
              <a:endParaRPr sz="2200" b="0" i="0" u="none" strike="noStrike" cap="none">
                <a:solidFill>
                  <a:srgbClr val="000000"/>
                </a:solidFill>
                <a:latin typeface="Comic Sans MS"/>
                <a:ea typeface="Comic Sans MS"/>
                <a:cs typeface="Comic Sans MS"/>
                <a:sym typeface="Comic Sans MS"/>
              </a:endParaRPr>
            </a:p>
          </p:txBody>
        </p:sp>
        <p:sp>
          <p:nvSpPr>
            <p:cNvPr id="269" name="Google Shape;269;p42"/>
            <p:cNvSpPr txBox="1"/>
            <p:nvPr/>
          </p:nvSpPr>
          <p:spPr>
            <a:xfrm>
              <a:off x="158084" y="65356"/>
              <a:ext cx="2422912" cy="2246727"/>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200"/>
                <a:buFont typeface="Comic Sans MS"/>
                <a:buNone/>
              </a:pPr>
              <a:r>
                <a:rPr lang="en-US" sz="2000" b="0" i="0" u="none" strike="noStrike" cap="none" dirty="0" err="1">
                  <a:solidFill>
                    <a:srgbClr val="000000"/>
                  </a:solidFill>
                  <a:latin typeface="Comic Sans MS"/>
                  <a:ea typeface="Comic Sans MS"/>
                  <a:cs typeface="Comic Sans MS"/>
                  <a:sym typeface="Comic Sans MS"/>
                </a:rPr>
                <a:t>Πώς</a:t>
              </a:r>
              <a:r>
                <a:rPr lang="en-US" sz="2000" b="0" i="0" u="none" strike="noStrike" cap="none" dirty="0">
                  <a:solidFill>
                    <a:srgbClr val="000000"/>
                  </a:solidFill>
                  <a:latin typeface="Comic Sans MS"/>
                  <a:ea typeface="Comic Sans MS"/>
                  <a:cs typeface="Comic Sans MS"/>
                  <a:sym typeface="Comic Sans MS"/>
                </a:rPr>
                <a:t> </a:t>
              </a:r>
              <a:r>
                <a:rPr lang="en-US" sz="2000" b="1" i="0" u="none" strike="noStrike" cap="none" dirty="0">
                  <a:solidFill>
                    <a:srgbClr val="0070C0"/>
                  </a:solidFill>
                  <a:latin typeface="Comic Sans MS"/>
                  <a:ea typeface="Comic Sans MS"/>
                  <a:cs typeface="Comic Sans MS"/>
                  <a:sym typeface="Comic Sans MS"/>
                </a:rPr>
                <a:t>επιβεβα</a:t>
              </a:r>
              <a:r>
                <a:rPr lang="en-US" sz="2000" b="1" i="0" u="none" strike="noStrike" cap="none" dirty="0" err="1">
                  <a:solidFill>
                    <a:srgbClr val="0070C0"/>
                  </a:solidFill>
                  <a:latin typeface="Comic Sans MS"/>
                  <a:ea typeface="Comic Sans MS"/>
                  <a:cs typeface="Comic Sans MS"/>
                  <a:sym typeface="Comic Sans MS"/>
                </a:rPr>
                <a:t>ιώνουν</a:t>
              </a:r>
              <a:r>
                <a:rPr lang="en-US" sz="2000" b="1" i="0" u="none" strike="noStrike" cap="none" dirty="0">
                  <a:solidFill>
                    <a:srgbClr val="0070C0"/>
                  </a:solidFill>
                  <a:latin typeface="Comic Sans MS"/>
                  <a:ea typeface="Comic Sans MS"/>
                  <a:cs typeface="Comic Sans MS"/>
                  <a:sym typeface="Comic Sans MS"/>
                </a:rPr>
                <a:t> </a:t>
              </a:r>
              <a:r>
                <a:rPr lang="en-US" sz="2000" b="0" i="0" u="none" strike="noStrike" cap="none" dirty="0">
                  <a:solidFill>
                    <a:srgbClr val="000000"/>
                  </a:solidFill>
                  <a:latin typeface="Comic Sans MS"/>
                  <a:ea typeface="Comic Sans MS"/>
                  <a:cs typeface="Comic Sans MS"/>
                  <a:sym typeface="Comic Sans MS"/>
                </a:rPr>
                <a:t>α</a:t>
              </a:r>
              <a:r>
                <a:rPr lang="en-US" sz="2000" b="0" i="0" u="none" strike="noStrike" cap="none" dirty="0" err="1">
                  <a:solidFill>
                    <a:srgbClr val="000000"/>
                  </a:solidFill>
                  <a:latin typeface="Comic Sans MS"/>
                  <a:ea typeface="Comic Sans MS"/>
                  <a:cs typeface="Comic Sans MS"/>
                  <a:sym typeface="Comic Sans MS"/>
                </a:rPr>
                <a:t>υτές</a:t>
              </a:r>
              <a:r>
                <a:rPr lang="en-US" sz="2000" b="0" i="0" u="none" strike="noStrike" cap="none" dirty="0">
                  <a:solidFill>
                    <a:srgbClr val="000000"/>
                  </a:solidFill>
                  <a:latin typeface="Comic Sans MS"/>
                  <a:ea typeface="Comic Sans MS"/>
                  <a:cs typeface="Comic Sans MS"/>
                  <a:sym typeface="Comic Sans MS"/>
                </a:rPr>
                <a:t> </a:t>
              </a:r>
              <a:r>
                <a:rPr lang="en-US" sz="2000" b="0" i="0" u="none" strike="noStrike" cap="none" dirty="0" err="1">
                  <a:solidFill>
                    <a:srgbClr val="000000"/>
                  </a:solidFill>
                  <a:latin typeface="Comic Sans MS"/>
                  <a:ea typeface="Comic Sans MS"/>
                  <a:cs typeface="Comic Sans MS"/>
                  <a:sym typeface="Comic Sans MS"/>
                </a:rPr>
                <a:t>οι</a:t>
              </a:r>
              <a:r>
                <a:rPr lang="en-US" sz="2000" b="0" i="0" u="none" strike="noStrike" cap="none" dirty="0">
                  <a:solidFill>
                    <a:srgbClr val="000000"/>
                  </a:solidFill>
                  <a:latin typeface="Comic Sans MS"/>
                  <a:ea typeface="Comic Sans MS"/>
                  <a:cs typeface="Comic Sans MS"/>
                  <a:sym typeface="Comic Sans MS"/>
                </a:rPr>
                <a:t> επ</a:t>
              </a:r>
              <a:r>
                <a:rPr lang="en-US" sz="2000" b="0" i="0" u="none" strike="noStrike" cap="none" dirty="0" err="1">
                  <a:solidFill>
                    <a:srgbClr val="000000"/>
                  </a:solidFill>
                  <a:latin typeface="Comic Sans MS"/>
                  <a:ea typeface="Comic Sans MS"/>
                  <a:cs typeface="Comic Sans MS"/>
                  <a:sym typeface="Comic Sans MS"/>
                </a:rPr>
                <a:t>ιλογές</a:t>
              </a:r>
              <a:r>
                <a:rPr lang="en-US" sz="2000" b="0" i="0" u="none" strike="noStrike" cap="none" dirty="0">
                  <a:solidFill>
                    <a:srgbClr val="000000"/>
                  </a:solidFill>
                  <a:latin typeface="Comic Sans MS"/>
                  <a:ea typeface="Comic Sans MS"/>
                  <a:cs typeface="Comic Sans MS"/>
                  <a:sym typeface="Comic Sans MS"/>
                </a:rPr>
                <a:t> α</a:t>
              </a:r>
              <a:r>
                <a:rPr lang="en-US" sz="2000" b="0" i="0" u="none" strike="noStrike" cap="none" dirty="0" err="1">
                  <a:solidFill>
                    <a:srgbClr val="000000"/>
                  </a:solidFill>
                  <a:latin typeface="Comic Sans MS"/>
                  <a:ea typeface="Comic Sans MS"/>
                  <a:cs typeface="Comic Sans MS"/>
                  <a:sym typeface="Comic Sans MS"/>
                </a:rPr>
                <a:t>υτά</a:t>
              </a:r>
              <a:r>
                <a:rPr lang="en-US" sz="2000" b="0" i="0" u="none" strike="noStrike" cap="none" dirty="0">
                  <a:solidFill>
                    <a:srgbClr val="000000"/>
                  </a:solidFill>
                  <a:latin typeface="Comic Sans MS"/>
                  <a:ea typeface="Comic Sans MS"/>
                  <a:cs typeface="Comic Sans MS"/>
                  <a:sym typeface="Comic Sans MS"/>
                </a:rPr>
                <a:t> π</a:t>
              </a:r>
              <a:r>
                <a:rPr lang="en-US" sz="2000" b="0" i="0" u="none" strike="noStrike" cap="none" dirty="0" err="1">
                  <a:solidFill>
                    <a:srgbClr val="000000"/>
                  </a:solidFill>
                  <a:latin typeface="Comic Sans MS"/>
                  <a:ea typeface="Comic Sans MS"/>
                  <a:cs typeface="Comic Sans MS"/>
                  <a:sym typeface="Comic Sans MS"/>
                </a:rPr>
                <a:t>ου</a:t>
              </a:r>
              <a:r>
                <a:rPr lang="en-US" sz="2000" b="0" i="0" u="none" strike="noStrike" cap="none" dirty="0">
                  <a:solidFill>
                    <a:srgbClr val="000000"/>
                  </a:solidFill>
                  <a:latin typeface="Comic Sans MS"/>
                  <a:ea typeface="Comic Sans MS"/>
                  <a:cs typeface="Comic Sans MS"/>
                  <a:sym typeface="Comic Sans MS"/>
                </a:rPr>
                <a:t> </a:t>
              </a:r>
              <a:r>
                <a:rPr lang="en-US" sz="2000" b="0" i="0" u="none" strike="noStrike" cap="none" dirty="0" err="1">
                  <a:solidFill>
                    <a:srgbClr val="000000"/>
                  </a:solidFill>
                  <a:latin typeface="Comic Sans MS"/>
                  <a:ea typeface="Comic Sans MS"/>
                  <a:cs typeface="Comic Sans MS"/>
                  <a:sym typeface="Comic Sans MS"/>
                </a:rPr>
                <a:t>ήδη</a:t>
              </a:r>
              <a:r>
                <a:rPr lang="en-US" sz="2000" b="0" i="0" u="none" strike="noStrike" cap="none" dirty="0">
                  <a:solidFill>
                    <a:srgbClr val="000000"/>
                  </a:solidFill>
                  <a:latin typeface="Comic Sans MS"/>
                  <a:ea typeface="Comic Sans MS"/>
                  <a:cs typeface="Comic Sans MS"/>
                  <a:sym typeface="Comic Sans MS"/>
                </a:rPr>
                <a:t> </a:t>
              </a:r>
              <a:r>
                <a:rPr lang="en-US" sz="2000" b="0" i="0" u="none" strike="noStrike" cap="none" dirty="0" err="1">
                  <a:solidFill>
                    <a:srgbClr val="000000"/>
                  </a:solidFill>
                  <a:latin typeface="Comic Sans MS"/>
                  <a:ea typeface="Comic Sans MS"/>
                  <a:cs typeface="Comic Sans MS"/>
                  <a:sym typeface="Comic Sans MS"/>
                </a:rPr>
                <a:t>γνωρίζετε</a:t>
              </a:r>
              <a:r>
                <a:rPr lang="en-US" sz="2000" b="0" i="0" u="none" strike="noStrike" cap="none" dirty="0">
                  <a:solidFill>
                    <a:srgbClr val="000000"/>
                  </a:solidFill>
                  <a:latin typeface="Comic Sans MS"/>
                  <a:ea typeface="Comic Sans MS"/>
                  <a:cs typeface="Comic Sans MS"/>
                  <a:sym typeface="Comic Sans MS"/>
                </a:rPr>
                <a:t> </a:t>
              </a:r>
              <a:r>
                <a:rPr lang="en-US" sz="2000" b="0" i="0" u="none" strike="noStrike" cap="none" dirty="0" err="1">
                  <a:solidFill>
                    <a:srgbClr val="000000"/>
                  </a:solidFill>
                  <a:latin typeface="Comic Sans MS"/>
                  <a:ea typeface="Comic Sans MS"/>
                  <a:cs typeface="Comic Sans MS"/>
                  <a:sym typeface="Comic Sans MS"/>
                </a:rPr>
                <a:t>γι</a:t>
              </a:r>
              <a:r>
                <a:rPr lang="en-US" sz="2000" b="0" i="0" u="none" strike="noStrike" cap="none" dirty="0">
                  <a:solidFill>
                    <a:srgbClr val="000000"/>
                  </a:solidFill>
                  <a:latin typeface="Comic Sans MS"/>
                  <a:ea typeface="Comic Sans MS"/>
                  <a:cs typeface="Comic Sans MS"/>
                  <a:sym typeface="Comic Sans MS"/>
                </a:rPr>
                <a:t>α </a:t>
              </a:r>
              <a:r>
                <a:rPr lang="en-US" sz="2000" b="0" i="0" u="none" strike="noStrike" cap="none" dirty="0" smtClean="0">
                  <a:solidFill>
                    <a:srgbClr val="000000"/>
                  </a:solidFill>
                  <a:latin typeface="Comic Sans MS"/>
                  <a:ea typeface="Comic Sans MS"/>
                  <a:cs typeface="Comic Sans MS"/>
                  <a:sym typeface="Comic Sans MS"/>
                </a:rPr>
                <a:t>το</a:t>
              </a:r>
              <a:r>
                <a:rPr lang="el-GR" sz="2000" b="0" i="0" u="none" strike="noStrike" cap="none" dirty="0" smtClean="0">
                  <a:solidFill>
                    <a:srgbClr val="000000"/>
                  </a:solidFill>
                  <a:latin typeface="Comic Sans MS"/>
                  <a:ea typeface="Comic Sans MS"/>
                  <a:cs typeface="Comic Sans MS"/>
                  <a:sym typeface="Comic Sans MS"/>
                </a:rPr>
                <a:t>ν/την</a:t>
              </a:r>
              <a:r>
                <a:rPr lang="en-US" sz="2000" b="0" i="0" u="none" strike="noStrike" cap="none" dirty="0" smtClean="0">
                  <a:solidFill>
                    <a:srgbClr val="000000"/>
                  </a:solidFill>
                  <a:latin typeface="Comic Sans MS"/>
                  <a:ea typeface="Comic Sans MS"/>
                  <a:cs typeface="Comic Sans MS"/>
                  <a:sym typeface="Comic Sans MS"/>
                </a:rPr>
                <a:t> σ</a:t>
              </a:r>
              <a:r>
                <a:rPr lang="el-GR" sz="2000" b="0" i="0" u="none" strike="noStrike" cap="none" dirty="0" err="1" smtClean="0">
                  <a:solidFill>
                    <a:srgbClr val="000000"/>
                  </a:solidFill>
                  <a:latin typeface="Comic Sans MS"/>
                  <a:ea typeface="Comic Sans MS"/>
                  <a:cs typeface="Comic Sans MS"/>
                  <a:sym typeface="Comic Sans MS"/>
                </a:rPr>
                <a:t>υμμαθητή</a:t>
              </a:r>
              <a:r>
                <a:rPr lang="el-GR" sz="2000" b="0" i="0" u="none" strike="noStrike" cap="none" dirty="0" smtClean="0">
                  <a:solidFill>
                    <a:srgbClr val="000000"/>
                  </a:solidFill>
                  <a:latin typeface="Comic Sans MS"/>
                  <a:ea typeface="Comic Sans MS"/>
                  <a:cs typeface="Comic Sans MS"/>
                  <a:sym typeface="Comic Sans MS"/>
                </a:rPr>
                <a:t>/</a:t>
              </a:r>
              <a:r>
                <a:rPr lang="el-GR" sz="2000" b="0" i="0" u="none" strike="noStrike" cap="none" dirty="0" err="1" smtClean="0">
                  <a:solidFill>
                    <a:srgbClr val="000000"/>
                  </a:solidFill>
                  <a:latin typeface="Comic Sans MS"/>
                  <a:ea typeface="Comic Sans MS"/>
                  <a:cs typeface="Comic Sans MS"/>
                  <a:sym typeface="Comic Sans MS"/>
                </a:rPr>
                <a:t>τρια</a:t>
              </a:r>
              <a:r>
                <a:rPr lang="en-US" sz="2000" b="0" i="0" u="none" strike="noStrike" cap="none" dirty="0" smtClean="0">
                  <a:solidFill>
                    <a:srgbClr val="000000"/>
                  </a:solidFill>
                  <a:latin typeface="Comic Sans MS"/>
                  <a:ea typeface="Comic Sans MS"/>
                  <a:cs typeface="Comic Sans MS"/>
                  <a:sym typeface="Comic Sans MS"/>
                </a:rPr>
                <a:t> </a:t>
              </a:r>
              <a:r>
                <a:rPr lang="en-US" sz="2000" b="0" i="0" u="none" strike="noStrike" cap="none" dirty="0">
                  <a:solidFill>
                    <a:srgbClr val="000000"/>
                  </a:solidFill>
                  <a:latin typeface="Comic Sans MS"/>
                  <a:ea typeface="Comic Sans MS"/>
                  <a:cs typeface="Comic Sans MS"/>
                  <a:sym typeface="Comic Sans MS"/>
                </a:rPr>
                <a:t>σας;</a:t>
              </a:r>
              <a:endParaRPr sz="1200" dirty="0"/>
            </a:p>
          </p:txBody>
        </p:sp>
      </p:grpSp>
      <p:grpSp>
        <p:nvGrpSpPr>
          <p:cNvPr id="270" name="Google Shape;270;p42"/>
          <p:cNvGrpSpPr/>
          <p:nvPr/>
        </p:nvGrpSpPr>
        <p:grpSpPr>
          <a:xfrm>
            <a:off x="6324193" y="4011929"/>
            <a:ext cx="2686244" cy="2377443"/>
            <a:chOff x="0" y="0"/>
            <a:chExt cx="2686243" cy="2377441"/>
          </a:xfrm>
        </p:grpSpPr>
        <p:sp>
          <p:nvSpPr>
            <p:cNvPr id="271" name="Google Shape;271;p42"/>
            <p:cNvSpPr/>
            <p:nvPr/>
          </p:nvSpPr>
          <p:spPr>
            <a:xfrm>
              <a:off x="0" y="102870"/>
              <a:ext cx="2686243" cy="2171701"/>
            </a:xfrm>
            <a:prstGeom prst="roundRect">
              <a:avLst>
                <a:gd name="adj" fmla="val 16667"/>
              </a:avLst>
            </a:prstGeom>
            <a:solidFill>
              <a:srgbClr val="FFE699"/>
            </a:solidFill>
            <a:ln w="12700" cap="flat" cmpd="sng">
              <a:solidFill>
                <a:srgbClr val="BF9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Comic Sans MS"/>
                <a:buNone/>
              </a:pPr>
              <a:endParaRPr sz="2200" b="0" i="0" u="none" strike="noStrike" cap="none">
                <a:solidFill>
                  <a:srgbClr val="000000"/>
                </a:solidFill>
                <a:latin typeface="Comic Sans MS"/>
                <a:ea typeface="Comic Sans MS"/>
                <a:cs typeface="Comic Sans MS"/>
                <a:sym typeface="Comic Sans MS"/>
              </a:endParaRPr>
            </a:p>
          </p:txBody>
        </p:sp>
        <p:sp>
          <p:nvSpPr>
            <p:cNvPr id="272" name="Google Shape;272;p42"/>
            <p:cNvSpPr txBox="1"/>
            <p:nvPr/>
          </p:nvSpPr>
          <p:spPr>
            <a:xfrm>
              <a:off x="158083" y="0"/>
              <a:ext cx="2370076" cy="2377441"/>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200"/>
                <a:buFont typeface="Comic Sans MS"/>
                <a:buNone/>
              </a:pPr>
              <a:r>
                <a:rPr lang="en-US" sz="2200" b="0" i="0" u="none" strike="noStrike" cap="none" dirty="0" err="1">
                  <a:solidFill>
                    <a:srgbClr val="000000"/>
                  </a:solidFill>
                  <a:latin typeface="Comic Sans MS"/>
                  <a:ea typeface="Comic Sans MS"/>
                  <a:cs typeface="Comic Sans MS"/>
                  <a:sym typeface="Comic Sans MS"/>
                </a:rPr>
                <a:t>Πώς</a:t>
              </a:r>
              <a:r>
                <a:rPr lang="en-US" sz="2200" b="0" i="0" u="none" strike="noStrike" cap="none" dirty="0">
                  <a:solidFill>
                    <a:srgbClr val="000000"/>
                  </a:solidFill>
                  <a:latin typeface="Comic Sans MS"/>
                  <a:ea typeface="Comic Sans MS"/>
                  <a:cs typeface="Comic Sans MS"/>
                  <a:sym typeface="Comic Sans MS"/>
                </a:rPr>
                <a:t> α</a:t>
              </a:r>
              <a:r>
                <a:rPr lang="en-US" sz="2200" b="0" i="0" u="none" strike="noStrike" cap="none" dirty="0" err="1">
                  <a:solidFill>
                    <a:srgbClr val="000000"/>
                  </a:solidFill>
                  <a:latin typeface="Comic Sans MS"/>
                  <a:ea typeface="Comic Sans MS"/>
                  <a:cs typeface="Comic Sans MS"/>
                  <a:sym typeface="Comic Sans MS"/>
                </a:rPr>
                <a:t>υτές</a:t>
              </a:r>
              <a:r>
                <a:rPr lang="en-US" sz="2200" b="0" i="0" u="none" strike="noStrike" cap="none" dirty="0">
                  <a:solidFill>
                    <a:srgbClr val="000000"/>
                  </a:solidFill>
                  <a:latin typeface="Comic Sans MS"/>
                  <a:ea typeface="Comic Sans MS"/>
                  <a:cs typeface="Comic Sans MS"/>
                  <a:sym typeface="Comic Sans MS"/>
                </a:rPr>
                <a:t> </a:t>
              </a:r>
              <a:r>
                <a:rPr lang="en-US" sz="2200" b="0" i="0" u="none" strike="noStrike" cap="none" dirty="0" err="1">
                  <a:solidFill>
                    <a:srgbClr val="000000"/>
                  </a:solidFill>
                  <a:latin typeface="Comic Sans MS"/>
                  <a:ea typeface="Comic Sans MS"/>
                  <a:cs typeface="Comic Sans MS"/>
                  <a:sym typeface="Comic Sans MS"/>
                </a:rPr>
                <a:t>οι</a:t>
              </a:r>
              <a:r>
                <a:rPr lang="en-US" sz="2200" b="0" i="0" u="none" strike="noStrike" cap="none" dirty="0">
                  <a:solidFill>
                    <a:srgbClr val="000000"/>
                  </a:solidFill>
                  <a:latin typeface="Comic Sans MS"/>
                  <a:ea typeface="Comic Sans MS"/>
                  <a:cs typeface="Comic Sans MS"/>
                  <a:sym typeface="Comic Sans MS"/>
                </a:rPr>
                <a:t> επ</a:t>
              </a:r>
              <a:r>
                <a:rPr lang="en-US" sz="2200" b="0" i="0" u="none" strike="noStrike" cap="none" dirty="0" err="1">
                  <a:solidFill>
                    <a:srgbClr val="000000"/>
                  </a:solidFill>
                  <a:latin typeface="Comic Sans MS"/>
                  <a:ea typeface="Comic Sans MS"/>
                  <a:cs typeface="Comic Sans MS"/>
                  <a:sym typeface="Comic Sans MS"/>
                </a:rPr>
                <a:t>ιλογές</a:t>
              </a:r>
              <a:r>
                <a:rPr lang="en-US" sz="2200" b="0" i="0" u="none" strike="noStrike" cap="none" dirty="0">
                  <a:solidFill>
                    <a:srgbClr val="000000"/>
                  </a:solidFill>
                  <a:latin typeface="Comic Sans MS"/>
                  <a:ea typeface="Comic Sans MS"/>
                  <a:cs typeface="Comic Sans MS"/>
                  <a:sym typeface="Comic Sans MS"/>
                </a:rPr>
                <a:t> </a:t>
              </a:r>
              <a:r>
                <a:rPr lang="en-US" sz="2200" b="1" i="0" u="none" strike="noStrike" cap="none" dirty="0">
                  <a:solidFill>
                    <a:srgbClr val="FF33CC"/>
                  </a:solidFill>
                  <a:latin typeface="Comic Sans MS"/>
                  <a:ea typeface="Comic Sans MS"/>
                  <a:cs typeface="Comic Sans MS"/>
                  <a:sym typeface="Comic Sans MS"/>
                </a:rPr>
                <a:t>α</a:t>
              </a:r>
              <a:r>
                <a:rPr lang="en-US" sz="2200" b="1" i="0" u="none" strike="noStrike" cap="none" dirty="0" err="1">
                  <a:solidFill>
                    <a:srgbClr val="FF33CC"/>
                  </a:solidFill>
                  <a:latin typeface="Comic Sans MS"/>
                  <a:ea typeface="Comic Sans MS"/>
                  <a:cs typeface="Comic Sans MS"/>
                  <a:sym typeface="Comic Sans MS"/>
                </a:rPr>
                <a:t>μφισ</a:t>
              </a:r>
              <a:r>
                <a:rPr lang="en-US" sz="2200" b="1" i="0" u="none" strike="noStrike" cap="none" dirty="0">
                  <a:solidFill>
                    <a:srgbClr val="FF33CC"/>
                  </a:solidFill>
                  <a:latin typeface="Comic Sans MS"/>
                  <a:ea typeface="Comic Sans MS"/>
                  <a:cs typeface="Comic Sans MS"/>
                  <a:sym typeface="Comic Sans MS"/>
                </a:rPr>
                <a:t>βητούν </a:t>
              </a:r>
              <a:r>
                <a:rPr lang="en-US" sz="2200" b="0" i="0" u="none" strike="noStrike" cap="none" dirty="0">
                  <a:solidFill>
                    <a:srgbClr val="000000"/>
                  </a:solidFill>
                  <a:latin typeface="Comic Sans MS"/>
                  <a:ea typeface="Comic Sans MS"/>
                  <a:cs typeface="Comic Sans MS"/>
                  <a:sym typeface="Comic Sans MS"/>
                </a:rPr>
                <a:t>αυτά που ξέρετε ή σας δίνουν νέα εικόνα του χαρακτήρα τους;</a:t>
              </a:r>
              <a:endParaRPr dirty="0"/>
            </a:p>
          </p:txBody>
        </p:sp>
      </p:grpSp>
      <p:grpSp>
        <p:nvGrpSpPr>
          <p:cNvPr id="273" name="Google Shape;273;p42"/>
          <p:cNvGrpSpPr/>
          <p:nvPr/>
        </p:nvGrpSpPr>
        <p:grpSpPr>
          <a:xfrm>
            <a:off x="133564" y="4114800"/>
            <a:ext cx="2739080" cy="2171700"/>
            <a:chOff x="0" y="0"/>
            <a:chExt cx="2739079" cy="2171700"/>
          </a:xfrm>
        </p:grpSpPr>
        <p:sp>
          <p:nvSpPr>
            <p:cNvPr id="274" name="Google Shape;274;p42"/>
            <p:cNvSpPr/>
            <p:nvPr/>
          </p:nvSpPr>
          <p:spPr>
            <a:xfrm>
              <a:off x="0" y="0"/>
              <a:ext cx="2739079" cy="2171700"/>
            </a:xfrm>
            <a:prstGeom prst="roundRect">
              <a:avLst>
                <a:gd name="adj" fmla="val 16667"/>
              </a:avLst>
            </a:prstGeom>
            <a:solidFill>
              <a:srgbClr val="FFE699"/>
            </a:solidFill>
            <a:ln w="12700" cap="flat" cmpd="sng">
              <a:solidFill>
                <a:srgbClr val="BF9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Comic Sans MS"/>
                <a:buNone/>
              </a:pPr>
              <a:endParaRPr sz="2200" b="0" i="0" u="none" strike="noStrike" cap="none">
                <a:solidFill>
                  <a:srgbClr val="000000"/>
                </a:solidFill>
                <a:latin typeface="Comic Sans MS"/>
                <a:ea typeface="Comic Sans MS"/>
                <a:cs typeface="Comic Sans MS"/>
                <a:sym typeface="Comic Sans MS"/>
              </a:endParaRPr>
            </a:p>
          </p:txBody>
        </p:sp>
        <p:sp>
          <p:nvSpPr>
            <p:cNvPr id="275" name="Google Shape;275;p42"/>
            <p:cNvSpPr txBox="1"/>
            <p:nvPr/>
          </p:nvSpPr>
          <p:spPr>
            <a:xfrm>
              <a:off x="158084" y="362595"/>
              <a:ext cx="2422912" cy="1446509"/>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200"/>
                <a:buFont typeface="Comic Sans MS"/>
                <a:buNone/>
              </a:pPr>
              <a:r>
                <a:rPr lang="en-US" sz="2200" b="0" i="0" u="none" strike="noStrike" cap="none" dirty="0" err="1">
                  <a:solidFill>
                    <a:srgbClr val="000000"/>
                  </a:solidFill>
                  <a:latin typeface="Comic Sans MS"/>
                  <a:ea typeface="Comic Sans MS"/>
                  <a:cs typeface="Comic Sans MS"/>
                  <a:sym typeface="Comic Sans MS"/>
                </a:rPr>
                <a:t>Ποι</a:t>
              </a:r>
              <a:r>
                <a:rPr lang="en-US" sz="2200" b="0" i="0" u="none" strike="noStrike" cap="none" dirty="0">
                  <a:solidFill>
                    <a:srgbClr val="000000"/>
                  </a:solidFill>
                  <a:latin typeface="Comic Sans MS"/>
                  <a:ea typeface="Comic Sans MS"/>
                  <a:cs typeface="Comic Sans MS"/>
                  <a:sym typeface="Comic Sans MS"/>
                </a:rPr>
                <a:t>α ήταν τα τρία αντικείμενα που επέλεξε </a:t>
              </a:r>
              <a:r>
                <a:rPr lang="en-US" sz="2200" b="0" i="0" u="none" strike="noStrike" cap="none" dirty="0" smtClean="0">
                  <a:solidFill>
                    <a:srgbClr val="000000"/>
                  </a:solidFill>
                  <a:latin typeface="Comic Sans MS"/>
                  <a:ea typeface="Comic Sans MS"/>
                  <a:cs typeface="Comic Sans MS"/>
                  <a:sym typeface="Comic Sans MS"/>
                </a:rPr>
                <a:t>ο</a:t>
              </a:r>
              <a:r>
                <a:rPr lang="el-GR" sz="2200" b="0" i="0" u="none" strike="noStrike" cap="none" dirty="0" smtClean="0">
                  <a:solidFill>
                    <a:srgbClr val="000000"/>
                  </a:solidFill>
                  <a:latin typeface="Comic Sans MS"/>
                  <a:ea typeface="Comic Sans MS"/>
                  <a:cs typeface="Comic Sans MS"/>
                  <a:sym typeface="Comic Sans MS"/>
                </a:rPr>
                <a:t>/η</a:t>
              </a:r>
              <a:r>
                <a:rPr lang="en-US" sz="2200" b="0" i="0" u="none" strike="noStrike" cap="none" dirty="0" smtClean="0">
                  <a:solidFill>
                    <a:srgbClr val="000000"/>
                  </a:solidFill>
                  <a:latin typeface="Comic Sans MS"/>
                  <a:ea typeface="Comic Sans MS"/>
                  <a:cs typeface="Comic Sans MS"/>
                  <a:sym typeface="Comic Sans MS"/>
                </a:rPr>
                <a:t> </a:t>
              </a:r>
              <a:r>
                <a:rPr lang="en-US" sz="2200" b="0" i="0" u="none" strike="noStrike" cap="none" dirty="0">
                  <a:solidFill>
                    <a:srgbClr val="000000"/>
                  </a:solidFill>
                  <a:latin typeface="Comic Sans MS"/>
                  <a:ea typeface="Comic Sans MS"/>
                  <a:cs typeface="Comic Sans MS"/>
                  <a:sym typeface="Comic Sans MS"/>
                </a:rPr>
                <a:t>συνεργάτης σας;</a:t>
              </a:r>
              <a:endParaRPr dirty="0"/>
            </a:p>
          </p:txBody>
        </p:sp>
      </p:grpSp>
      <p:sp>
        <p:nvSpPr>
          <p:cNvPr id="276" name="Google Shape;276;p42"/>
          <p:cNvSpPr/>
          <p:nvPr/>
        </p:nvSpPr>
        <p:spPr>
          <a:xfrm>
            <a:off x="2796058" y="4943475"/>
            <a:ext cx="543023" cy="514350"/>
          </a:xfrm>
          <a:prstGeom prst="rightArrow">
            <a:avLst>
              <a:gd name="adj1" fmla="val 50000"/>
              <a:gd name="adj2" fmla="val 50000"/>
            </a:avLst>
          </a:prstGeom>
          <a:solidFill>
            <a:srgbClr val="99FFCC"/>
          </a:solidFill>
          <a:ln w="12700" cap="flat" cmpd="sng">
            <a:solidFill>
              <a:srgbClr val="00B050"/>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77" name="Google Shape;277;p42"/>
          <p:cNvSpPr/>
          <p:nvPr/>
        </p:nvSpPr>
        <p:spPr>
          <a:xfrm>
            <a:off x="5855420" y="4943475"/>
            <a:ext cx="543022" cy="514350"/>
          </a:xfrm>
          <a:prstGeom prst="rightArrow">
            <a:avLst>
              <a:gd name="adj1" fmla="val 50000"/>
              <a:gd name="adj2" fmla="val 50000"/>
            </a:avLst>
          </a:prstGeom>
          <a:solidFill>
            <a:srgbClr val="99FFCC"/>
          </a:solidFill>
          <a:ln w="12700" cap="flat" cmpd="sng">
            <a:solidFill>
              <a:srgbClr val="00B050"/>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grpSp>
        <p:nvGrpSpPr>
          <p:cNvPr id="282" name="Google Shape;282;p43"/>
          <p:cNvGrpSpPr/>
          <p:nvPr/>
        </p:nvGrpSpPr>
        <p:grpSpPr>
          <a:xfrm>
            <a:off x="3190587" y="743844"/>
            <a:ext cx="2739080" cy="2246729"/>
            <a:chOff x="0" y="65356"/>
            <a:chExt cx="2739079" cy="2246727"/>
          </a:xfrm>
        </p:grpSpPr>
        <p:sp>
          <p:nvSpPr>
            <p:cNvPr id="283" name="Google Shape;283;p43"/>
            <p:cNvSpPr/>
            <p:nvPr/>
          </p:nvSpPr>
          <p:spPr>
            <a:xfrm>
              <a:off x="0" y="102870"/>
              <a:ext cx="2739079" cy="2171701"/>
            </a:xfrm>
            <a:prstGeom prst="roundRect">
              <a:avLst>
                <a:gd name="adj" fmla="val 16667"/>
              </a:avLst>
            </a:prstGeom>
            <a:solidFill>
              <a:srgbClr val="FFE699"/>
            </a:solidFill>
            <a:ln w="12700" cap="flat" cmpd="sng">
              <a:solidFill>
                <a:srgbClr val="BF9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Comic Sans MS"/>
                <a:buNone/>
              </a:pPr>
              <a:endParaRPr sz="2200" b="0" i="0" u="none" strike="noStrike" cap="none">
                <a:solidFill>
                  <a:srgbClr val="000000"/>
                </a:solidFill>
                <a:latin typeface="Comic Sans MS"/>
                <a:ea typeface="Comic Sans MS"/>
                <a:cs typeface="Comic Sans MS"/>
                <a:sym typeface="Comic Sans MS"/>
              </a:endParaRPr>
            </a:p>
          </p:txBody>
        </p:sp>
        <p:sp>
          <p:nvSpPr>
            <p:cNvPr id="284" name="Google Shape;284;p43"/>
            <p:cNvSpPr txBox="1"/>
            <p:nvPr/>
          </p:nvSpPr>
          <p:spPr>
            <a:xfrm>
              <a:off x="158084" y="65356"/>
              <a:ext cx="2422912" cy="2246727"/>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200"/>
                <a:buFont typeface="Comic Sans MS"/>
                <a:buNone/>
              </a:pPr>
              <a:r>
                <a:rPr lang="en-US" sz="2000" b="0" i="0" u="none" strike="noStrike" cap="none" dirty="0" err="1">
                  <a:solidFill>
                    <a:srgbClr val="000000"/>
                  </a:solidFill>
                  <a:latin typeface="Comic Sans MS"/>
                  <a:ea typeface="Comic Sans MS"/>
                  <a:cs typeface="Comic Sans MS"/>
                  <a:sym typeface="Comic Sans MS"/>
                </a:rPr>
                <a:t>Πώς</a:t>
              </a:r>
              <a:r>
                <a:rPr lang="en-US" sz="2000" b="0" i="0" u="none" strike="noStrike" cap="none" dirty="0">
                  <a:solidFill>
                    <a:srgbClr val="000000"/>
                  </a:solidFill>
                  <a:latin typeface="Comic Sans MS"/>
                  <a:ea typeface="Comic Sans MS"/>
                  <a:cs typeface="Comic Sans MS"/>
                  <a:sym typeface="Comic Sans MS"/>
                </a:rPr>
                <a:t> </a:t>
              </a:r>
              <a:r>
                <a:rPr lang="en-US" sz="2000" b="1" i="0" u="none" strike="noStrike" cap="none" dirty="0">
                  <a:solidFill>
                    <a:srgbClr val="0070C0"/>
                  </a:solidFill>
                  <a:latin typeface="Comic Sans MS"/>
                  <a:ea typeface="Comic Sans MS"/>
                  <a:cs typeface="Comic Sans MS"/>
                  <a:sym typeface="Comic Sans MS"/>
                </a:rPr>
                <a:t>επιβεβα</a:t>
              </a:r>
              <a:r>
                <a:rPr lang="en-US" sz="2000" b="1" i="0" u="none" strike="noStrike" cap="none" dirty="0" err="1">
                  <a:solidFill>
                    <a:srgbClr val="0070C0"/>
                  </a:solidFill>
                  <a:latin typeface="Comic Sans MS"/>
                  <a:ea typeface="Comic Sans MS"/>
                  <a:cs typeface="Comic Sans MS"/>
                  <a:sym typeface="Comic Sans MS"/>
                </a:rPr>
                <a:t>ιώνουν</a:t>
              </a:r>
              <a:r>
                <a:rPr lang="en-US" sz="2000" b="1" i="0" u="none" strike="noStrike" cap="none" dirty="0">
                  <a:solidFill>
                    <a:srgbClr val="0070C0"/>
                  </a:solidFill>
                  <a:latin typeface="Comic Sans MS"/>
                  <a:ea typeface="Comic Sans MS"/>
                  <a:cs typeface="Comic Sans MS"/>
                  <a:sym typeface="Comic Sans MS"/>
                </a:rPr>
                <a:t> </a:t>
              </a:r>
              <a:r>
                <a:rPr lang="en-US" sz="2000" b="0" i="0" u="none" strike="noStrike" cap="none" dirty="0">
                  <a:solidFill>
                    <a:srgbClr val="000000"/>
                  </a:solidFill>
                  <a:latin typeface="Comic Sans MS"/>
                  <a:ea typeface="Comic Sans MS"/>
                  <a:cs typeface="Comic Sans MS"/>
                  <a:sym typeface="Comic Sans MS"/>
                </a:rPr>
                <a:t>α</a:t>
              </a:r>
              <a:r>
                <a:rPr lang="en-US" sz="2000" b="0" i="0" u="none" strike="noStrike" cap="none" dirty="0" err="1">
                  <a:solidFill>
                    <a:srgbClr val="000000"/>
                  </a:solidFill>
                  <a:latin typeface="Comic Sans MS"/>
                  <a:ea typeface="Comic Sans MS"/>
                  <a:cs typeface="Comic Sans MS"/>
                  <a:sym typeface="Comic Sans MS"/>
                </a:rPr>
                <a:t>υτές</a:t>
              </a:r>
              <a:r>
                <a:rPr lang="en-US" sz="2000" b="0" i="0" u="none" strike="noStrike" cap="none" dirty="0">
                  <a:solidFill>
                    <a:srgbClr val="000000"/>
                  </a:solidFill>
                  <a:latin typeface="Comic Sans MS"/>
                  <a:ea typeface="Comic Sans MS"/>
                  <a:cs typeface="Comic Sans MS"/>
                  <a:sym typeface="Comic Sans MS"/>
                </a:rPr>
                <a:t> </a:t>
              </a:r>
              <a:r>
                <a:rPr lang="en-US" sz="2000" b="0" i="0" u="none" strike="noStrike" cap="none" dirty="0" err="1">
                  <a:solidFill>
                    <a:srgbClr val="000000"/>
                  </a:solidFill>
                  <a:latin typeface="Comic Sans MS"/>
                  <a:ea typeface="Comic Sans MS"/>
                  <a:cs typeface="Comic Sans MS"/>
                  <a:sym typeface="Comic Sans MS"/>
                </a:rPr>
                <a:t>οι</a:t>
              </a:r>
              <a:r>
                <a:rPr lang="en-US" sz="2000" b="0" i="0" u="none" strike="noStrike" cap="none" dirty="0">
                  <a:solidFill>
                    <a:srgbClr val="000000"/>
                  </a:solidFill>
                  <a:latin typeface="Comic Sans MS"/>
                  <a:ea typeface="Comic Sans MS"/>
                  <a:cs typeface="Comic Sans MS"/>
                  <a:sym typeface="Comic Sans MS"/>
                </a:rPr>
                <a:t> επ</a:t>
              </a:r>
              <a:r>
                <a:rPr lang="en-US" sz="2000" b="0" i="0" u="none" strike="noStrike" cap="none" dirty="0" err="1">
                  <a:solidFill>
                    <a:srgbClr val="000000"/>
                  </a:solidFill>
                  <a:latin typeface="Comic Sans MS"/>
                  <a:ea typeface="Comic Sans MS"/>
                  <a:cs typeface="Comic Sans MS"/>
                  <a:sym typeface="Comic Sans MS"/>
                </a:rPr>
                <a:t>ιλογές</a:t>
              </a:r>
              <a:r>
                <a:rPr lang="en-US" sz="2000" b="0" i="0" u="none" strike="noStrike" cap="none" dirty="0">
                  <a:solidFill>
                    <a:srgbClr val="000000"/>
                  </a:solidFill>
                  <a:latin typeface="Comic Sans MS"/>
                  <a:ea typeface="Comic Sans MS"/>
                  <a:cs typeface="Comic Sans MS"/>
                  <a:sym typeface="Comic Sans MS"/>
                </a:rPr>
                <a:t> α</a:t>
              </a:r>
              <a:r>
                <a:rPr lang="en-US" sz="2000" b="0" i="0" u="none" strike="noStrike" cap="none" dirty="0" err="1">
                  <a:solidFill>
                    <a:srgbClr val="000000"/>
                  </a:solidFill>
                  <a:latin typeface="Comic Sans MS"/>
                  <a:ea typeface="Comic Sans MS"/>
                  <a:cs typeface="Comic Sans MS"/>
                  <a:sym typeface="Comic Sans MS"/>
                </a:rPr>
                <a:t>υτά</a:t>
              </a:r>
              <a:r>
                <a:rPr lang="en-US" sz="2000" b="0" i="0" u="none" strike="noStrike" cap="none" dirty="0">
                  <a:solidFill>
                    <a:srgbClr val="000000"/>
                  </a:solidFill>
                  <a:latin typeface="Comic Sans MS"/>
                  <a:ea typeface="Comic Sans MS"/>
                  <a:cs typeface="Comic Sans MS"/>
                  <a:sym typeface="Comic Sans MS"/>
                </a:rPr>
                <a:t> π</a:t>
              </a:r>
              <a:r>
                <a:rPr lang="en-US" sz="2000" b="0" i="0" u="none" strike="noStrike" cap="none" dirty="0" err="1">
                  <a:solidFill>
                    <a:srgbClr val="000000"/>
                  </a:solidFill>
                  <a:latin typeface="Comic Sans MS"/>
                  <a:ea typeface="Comic Sans MS"/>
                  <a:cs typeface="Comic Sans MS"/>
                  <a:sym typeface="Comic Sans MS"/>
                </a:rPr>
                <a:t>ου</a:t>
              </a:r>
              <a:r>
                <a:rPr lang="en-US" sz="2000" b="0" i="0" u="none" strike="noStrike" cap="none" dirty="0">
                  <a:solidFill>
                    <a:srgbClr val="000000"/>
                  </a:solidFill>
                  <a:latin typeface="Comic Sans MS"/>
                  <a:ea typeface="Comic Sans MS"/>
                  <a:cs typeface="Comic Sans MS"/>
                  <a:sym typeface="Comic Sans MS"/>
                </a:rPr>
                <a:t> </a:t>
              </a:r>
              <a:r>
                <a:rPr lang="en-US" sz="2000" b="0" i="0" u="none" strike="noStrike" cap="none" dirty="0" err="1">
                  <a:solidFill>
                    <a:srgbClr val="000000"/>
                  </a:solidFill>
                  <a:latin typeface="Comic Sans MS"/>
                  <a:ea typeface="Comic Sans MS"/>
                  <a:cs typeface="Comic Sans MS"/>
                  <a:sym typeface="Comic Sans MS"/>
                </a:rPr>
                <a:t>ήδη</a:t>
              </a:r>
              <a:r>
                <a:rPr lang="en-US" sz="2000" b="0" i="0" u="none" strike="noStrike" cap="none" dirty="0">
                  <a:solidFill>
                    <a:srgbClr val="000000"/>
                  </a:solidFill>
                  <a:latin typeface="Comic Sans MS"/>
                  <a:ea typeface="Comic Sans MS"/>
                  <a:cs typeface="Comic Sans MS"/>
                  <a:sym typeface="Comic Sans MS"/>
                </a:rPr>
                <a:t> </a:t>
              </a:r>
              <a:r>
                <a:rPr lang="en-US" sz="2000" b="0" i="0" u="none" strike="noStrike" cap="none" dirty="0" err="1">
                  <a:solidFill>
                    <a:srgbClr val="000000"/>
                  </a:solidFill>
                  <a:latin typeface="Comic Sans MS"/>
                  <a:ea typeface="Comic Sans MS"/>
                  <a:cs typeface="Comic Sans MS"/>
                  <a:sym typeface="Comic Sans MS"/>
                </a:rPr>
                <a:t>γνωρίζετε</a:t>
              </a:r>
              <a:r>
                <a:rPr lang="en-US" sz="2000" b="0" i="0" u="none" strike="noStrike" cap="none" dirty="0">
                  <a:solidFill>
                    <a:srgbClr val="000000"/>
                  </a:solidFill>
                  <a:latin typeface="Comic Sans MS"/>
                  <a:ea typeface="Comic Sans MS"/>
                  <a:cs typeface="Comic Sans MS"/>
                  <a:sym typeface="Comic Sans MS"/>
                </a:rPr>
                <a:t> </a:t>
              </a:r>
              <a:r>
                <a:rPr lang="en-US" sz="2000" b="0" i="0" u="none" strike="noStrike" cap="none" dirty="0" err="1">
                  <a:solidFill>
                    <a:srgbClr val="000000"/>
                  </a:solidFill>
                  <a:latin typeface="Comic Sans MS"/>
                  <a:ea typeface="Comic Sans MS"/>
                  <a:cs typeface="Comic Sans MS"/>
                  <a:sym typeface="Comic Sans MS"/>
                </a:rPr>
                <a:t>γι</a:t>
              </a:r>
              <a:r>
                <a:rPr lang="en-US" sz="2000" b="0" i="0" u="none" strike="noStrike" cap="none" dirty="0">
                  <a:solidFill>
                    <a:srgbClr val="000000"/>
                  </a:solidFill>
                  <a:latin typeface="Comic Sans MS"/>
                  <a:ea typeface="Comic Sans MS"/>
                  <a:cs typeface="Comic Sans MS"/>
                  <a:sym typeface="Comic Sans MS"/>
                </a:rPr>
                <a:t>α </a:t>
              </a:r>
              <a:r>
                <a:rPr lang="en-US" sz="2000" b="0" i="0" u="none" strike="noStrike" cap="none" dirty="0" smtClean="0">
                  <a:solidFill>
                    <a:srgbClr val="000000"/>
                  </a:solidFill>
                  <a:latin typeface="Comic Sans MS"/>
                  <a:ea typeface="Comic Sans MS"/>
                  <a:cs typeface="Comic Sans MS"/>
                  <a:sym typeface="Comic Sans MS"/>
                </a:rPr>
                <a:t>τον</a:t>
              </a:r>
              <a:r>
                <a:rPr lang="el-GR" sz="2000" b="0" i="0" u="none" strike="noStrike" cap="none" dirty="0" smtClean="0">
                  <a:solidFill>
                    <a:srgbClr val="000000"/>
                  </a:solidFill>
                  <a:latin typeface="Comic Sans MS"/>
                  <a:ea typeface="Comic Sans MS"/>
                  <a:cs typeface="Comic Sans MS"/>
                  <a:sym typeface="Comic Sans MS"/>
                </a:rPr>
                <a:t>/την</a:t>
              </a:r>
              <a:r>
                <a:rPr lang="en-US" sz="2000" b="0" i="0" u="none" strike="noStrike" cap="none" dirty="0" smtClean="0">
                  <a:solidFill>
                    <a:srgbClr val="000000"/>
                  </a:solidFill>
                  <a:latin typeface="Comic Sans MS"/>
                  <a:ea typeface="Comic Sans MS"/>
                  <a:cs typeface="Comic Sans MS"/>
                  <a:sym typeface="Comic Sans MS"/>
                </a:rPr>
                <a:t> σ</a:t>
              </a:r>
              <a:r>
                <a:rPr lang="el-GR" sz="2000" b="0" i="0" u="none" strike="noStrike" cap="none" dirty="0" err="1" smtClean="0">
                  <a:solidFill>
                    <a:srgbClr val="000000"/>
                  </a:solidFill>
                  <a:latin typeface="Comic Sans MS"/>
                  <a:ea typeface="Comic Sans MS"/>
                  <a:cs typeface="Comic Sans MS"/>
                  <a:sym typeface="Comic Sans MS"/>
                </a:rPr>
                <a:t>υμμαθητή</a:t>
              </a:r>
              <a:r>
                <a:rPr lang="el-GR" sz="2000" b="0" i="0" u="none" strike="noStrike" cap="none" dirty="0" smtClean="0">
                  <a:solidFill>
                    <a:srgbClr val="000000"/>
                  </a:solidFill>
                  <a:latin typeface="Comic Sans MS"/>
                  <a:ea typeface="Comic Sans MS"/>
                  <a:cs typeface="Comic Sans MS"/>
                  <a:sym typeface="Comic Sans MS"/>
                </a:rPr>
                <a:t>/</a:t>
              </a:r>
              <a:r>
                <a:rPr lang="el-GR" sz="2000" b="0" i="0" u="none" strike="noStrike" cap="none" dirty="0" err="1" smtClean="0">
                  <a:solidFill>
                    <a:srgbClr val="000000"/>
                  </a:solidFill>
                  <a:latin typeface="Comic Sans MS"/>
                  <a:ea typeface="Comic Sans MS"/>
                  <a:cs typeface="Comic Sans MS"/>
                  <a:sym typeface="Comic Sans MS"/>
                </a:rPr>
                <a:t>τριά</a:t>
              </a:r>
              <a:r>
                <a:rPr lang="en-US" sz="2000" b="0" i="0" u="none" strike="noStrike" cap="none" dirty="0" smtClean="0">
                  <a:solidFill>
                    <a:srgbClr val="000000"/>
                  </a:solidFill>
                  <a:latin typeface="Comic Sans MS"/>
                  <a:ea typeface="Comic Sans MS"/>
                  <a:cs typeface="Comic Sans MS"/>
                  <a:sym typeface="Comic Sans MS"/>
                </a:rPr>
                <a:t> </a:t>
              </a:r>
              <a:r>
                <a:rPr lang="en-US" sz="2000" b="0" i="0" u="none" strike="noStrike" cap="none" dirty="0">
                  <a:solidFill>
                    <a:srgbClr val="000000"/>
                  </a:solidFill>
                  <a:latin typeface="Comic Sans MS"/>
                  <a:ea typeface="Comic Sans MS"/>
                  <a:cs typeface="Comic Sans MS"/>
                  <a:sym typeface="Comic Sans MS"/>
                </a:rPr>
                <a:t>σας;</a:t>
              </a:r>
              <a:endParaRPr sz="1200" dirty="0"/>
            </a:p>
          </p:txBody>
        </p:sp>
      </p:grpSp>
      <p:grpSp>
        <p:nvGrpSpPr>
          <p:cNvPr id="285" name="Google Shape;285;p43"/>
          <p:cNvGrpSpPr/>
          <p:nvPr/>
        </p:nvGrpSpPr>
        <p:grpSpPr>
          <a:xfrm>
            <a:off x="6324193" y="678488"/>
            <a:ext cx="2686244" cy="2377443"/>
            <a:chOff x="0" y="0"/>
            <a:chExt cx="2686243" cy="2377441"/>
          </a:xfrm>
        </p:grpSpPr>
        <p:sp>
          <p:nvSpPr>
            <p:cNvPr id="286" name="Google Shape;286;p43"/>
            <p:cNvSpPr/>
            <p:nvPr/>
          </p:nvSpPr>
          <p:spPr>
            <a:xfrm>
              <a:off x="0" y="102870"/>
              <a:ext cx="2686243" cy="2171701"/>
            </a:xfrm>
            <a:prstGeom prst="roundRect">
              <a:avLst>
                <a:gd name="adj" fmla="val 16667"/>
              </a:avLst>
            </a:prstGeom>
            <a:solidFill>
              <a:srgbClr val="FFE699"/>
            </a:solidFill>
            <a:ln w="12700" cap="flat" cmpd="sng">
              <a:solidFill>
                <a:srgbClr val="BF9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Comic Sans MS"/>
                <a:buNone/>
              </a:pPr>
              <a:endParaRPr sz="2200" b="0" i="0" u="none" strike="noStrike" cap="none">
                <a:solidFill>
                  <a:srgbClr val="000000"/>
                </a:solidFill>
                <a:latin typeface="Comic Sans MS"/>
                <a:ea typeface="Comic Sans MS"/>
                <a:cs typeface="Comic Sans MS"/>
                <a:sym typeface="Comic Sans MS"/>
              </a:endParaRPr>
            </a:p>
          </p:txBody>
        </p:sp>
        <p:sp>
          <p:nvSpPr>
            <p:cNvPr id="287" name="Google Shape;287;p43"/>
            <p:cNvSpPr txBox="1"/>
            <p:nvPr/>
          </p:nvSpPr>
          <p:spPr>
            <a:xfrm>
              <a:off x="158083" y="0"/>
              <a:ext cx="2370076" cy="2377441"/>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200"/>
                <a:buFont typeface="Comic Sans MS"/>
                <a:buNone/>
              </a:pPr>
              <a:r>
                <a:rPr lang="en-US" sz="2200" b="0" i="0" u="none" strike="noStrike" cap="none" dirty="0" err="1">
                  <a:solidFill>
                    <a:srgbClr val="000000"/>
                  </a:solidFill>
                  <a:latin typeface="Comic Sans MS"/>
                  <a:ea typeface="Comic Sans MS"/>
                  <a:cs typeface="Comic Sans MS"/>
                  <a:sym typeface="Comic Sans MS"/>
                </a:rPr>
                <a:t>Πώς</a:t>
              </a:r>
              <a:r>
                <a:rPr lang="en-US" sz="2200" b="0" i="0" u="none" strike="noStrike" cap="none" dirty="0">
                  <a:solidFill>
                    <a:srgbClr val="000000"/>
                  </a:solidFill>
                  <a:latin typeface="Comic Sans MS"/>
                  <a:ea typeface="Comic Sans MS"/>
                  <a:cs typeface="Comic Sans MS"/>
                  <a:sym typeface="Comic Sans MS"/>
                </a:rPr>
                <a:t> α</a:t>
              </a:r>
              <a:r>
                <a:rPr lang="en-US" sz="2200" b="0" i="0" u="none" strike="noStrike" cap="none" dirty="0" err="1">
                  <a:solidFill>
                    <a:srgbClr val="000000"/>
                  </a:solidFill>
                  <a:latin typeface="Comic Sans MS"/>
                  <a:ea typeface="Comic Sans MS"/>
                  <a:cs typeface="Comic Sans MS"/>
                  <a:sym typeface="Comic Sans MS"/>
                </a:rPr>
                <a:t>υτές</a:t>
              </a:r>
              <a:r>
                <a:rPr lang="en-US" sz="2200" b="0" i="0" u="none" strike="noStrike" cap="none" dirty="0">
                  <a:solidFill>
                    <a:srgbClr val="000000"/>
                  </a:solidFill>
                  <a:latin typeface="Comic Sans MS"/>
                  <a:ea typeface="Comic Sans MS"/>
                  <a:cs typeface="Comic Sans MS"/>
                  <a:sym typeface="Comic Sans MS"/>
                </a:rPr>
                <a:t> </a:t>
              </a:r>
              <a:r>
                <a:rPr lang="en-US" sz="2200" b="0" i="0" u="none" strike="noStrike" cap="none" dirty="0" err="1">
                  <a:solidFill>
                    <a:srgbClr val="000000"/>
                  </a:solidFill>
                  <a:latin typeface="Comic Sans MS"/>
                  <a:ea typeface="Comic Sans MS"/>
                  <a:cs typeface="Comic Sans MS"/>
                  <a:sym typeface="Comic Sans MS"/>
                </a:rPr>
                <a:t>οι</a:t>
              </a:r>
              <a:r>
                <a:rPr lang="en-US" sz="2200" b="0" i="0" u="none" strike="noStrike" cap="none" dirty="0">
                  <a:solidFill>
                    <a:srgbClr val="000000"/>
                  </a:solidFill>
                  <a:latin typeface="Comic Sans MS"/>
                  <a:ea typeface="Comic Sans MS"/>
                  <a:cs typeface="Comic Sans MS"/>
                  <a:sym typeface="Comic Sans MS"/>
                </a:rPr>
                <a:t> επ</a:t>
              </a:r>
              <a:r>
                <a:rPr lang="en-US" sz="2200" b="0" i="0" u="none" strike="noStrike" cap="none" dirty="0" err="1">
                  <a:solidFill>
                    <a:srgbClr val="000000"/>
                  </a:solidFill>
                  <a:latin typeface="Comic Sans MS"/>
                  <a:ea typeface="Comic Sans MS"/>
                  <a:cs typeface="Comic Sans MS"/>
                  <a:sym typeface="Comic Sans MS"/>
                </a:rPr>
                <a:t>ιλογές</a:t>
              </a:r>
              <a:r>
                <a:rPr lang="en-US" sz="2200" b="0" i="0" u="none" strike="noStrike" cap="none" dirty="0">
                  <a:solidFill>
                    <a:srgbClr val="000000"/>
                  </a:solidFill>
                  <a:latin typeface="Comic Sans MS"/>
                  <a:ea typeface="Comic Sans MS"/>
                  <a:cs typeface="Comic Sans MS"/>
                  <a:sym typeface="Comic Sans MS"/>
                </a:rPr>
                <a:t> </a:t>
              </a:r>
              <a:r>
                <a:rPr lang="en-US" sz="2200" b="1" i="0" u="none" strike="noStrike" cap="none" dirty="0">
                  <a:solidFill>
                    <a:srgbClr val="FF33CC"/>
                  </a:solidFill>
                  <a:latin typeface="Comic Sans MS"/>
                  <a:ea typeface="Comic Sans MS"/>
                  <a:cs typeface="Comic Sans MS"/>
                  <a:sym typeface="Comic Sans MS"/>
                </a:rPr>
                <a:t>α</a:t>
              </a:r>
              <a:r>
                <a:rPr lang="en-US" sz="2200" b="1" i="0" u="none" strike="noStrike" cap="none" dirty="0" err="1">
                  <a:solidFill>
                    <a:srgbClr val="FF33CC"/>
                  </a:solidFill>
                  <a:latin typeface="Comic Sans MS"/>
                  <a:ea typeface="Comic Sans MS"/>
                  <a:cs typeface="Comic Sans MS"/>
                  <a:sym typeface="Comic Sans MS"/>
                </a:rPr>
                <a:t>μφισ</a:t>
              </a:r>
              <a:r>
                <a:rPr lang="en-US" sz="2200" b="1" i="0" u="none" strike="noStrike" cap="none" dirty="0">
                  <a:solidFill>
                    <a:srgbClr val="FF33CC"/>
                  </a:solidFill>
                  <a:latin typeface="Comic Sans MS"/>
                  <a:ea typeface="Comic Sans MS"/>
                  <a:cs typeface="Comic Sans MS"/>
                  <a:sym typeface="Comic Sans MS"/>
                </a:rPr>
                <a:t>βητούν </a:t>
              </a:r>
              <a:r>
                <a:rPr lang="en-US" sz="2200" b="0" i="0" u="none" strike="noStrike" cap="none" dirty="0">
                  <a:solidFill>
                    <a:srgbClr val="000000"/>
                  </a:solidFill>
                  <a:latin typeface="Comic Sans MS"/>
                  <a:ea typeface="Comic Sans MS"/>
                  <a:cs typeface="Comic Sans MS"/>
                  <a:sym typeface="Comic Sans MS"/>
                </a:rPr>
                <a:t>αυτά που ξέρετε ή σας δίνουν νέα εικόνα του χαρακτήρα τους;</a:t>
              </a:r>
              <a:endParaRPr dirty="0"/>
            </a:p>
          </p:txBody>
        </p:sp>
      </p:grpSp>
      <p:grpSp>
        <p:nvGrpSpPr>
          <p:cNvPr id="288" name="Google Shape;288;p43"/>
          <p:cNvGrpSpPr/>
          <p:nvPr/>
        </p:nvGrpSpPr>
        <p:grpSpPr>
          <a:xfrm>
            <a:off x="133564" y="800408"/>
            <a:ext cx="2739080" cy="2171701"/>
            <a:chOff x="0" y="0"/>
            <a:chExt cx="2739079" cy="2171700"/>
          </a:xfrm>
        </p:grpSpPr>
        <p:sp>
          <p:nvSpPr>
            <p:cNvPr id="289" name="Google Shape;289;p43"/>
            <p:cNvSpPr/>
            <p:nvPr/>
          </p:nvSpPr>
          <p:spPr>
            <a:xfrm>
              <a:off x="0" y="0"/>
              <a:ext cx="2739079" cy="2171700"/>
            </a:xfrm>
            <a:prstGeom prst="roundRect">
              <a:avLst>
                <a:gd name="adj" fmla="val 16667"/>
              </a:avLst>
            </a:prstGeom>
            <a:solidFill>
              <a:srgbClr val="FFE699"/>
            </a:solidFill>
            <a:ln w="12700" cap="flat" cmpd="sng">
              <a:solidFill>
                <a:srgbClr val="BF9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Comic Sans MS"/>
                <a:buNone/>
              </a:pPr>
              <a:endParaRPr sz="2200" b="0" i="0" u="none" strike="noStrike" cap="none">
                <a:solidFill>
                  <a:srgbClr val="000000"/>
                </a:solidFill>
                <a:latin typeface="Comic Sans MS"/>
                <a:ea typeface="Comic Sans MS"/>
                <a:cs typeface="Comic Sans MS"/>
                <a:sym typeface="Comic Sans MS"/>
              </a:endParaRPr>
            </a:p>
          </p:txBody>
        </p:sp>
        <p:sp>
          <p:nvSpPr>
            <p:cNvPr id="290" name="Google Shape;290;p43"/>
            <p:cNvSpPr txBox="1"/>
            <p:nvPr/>
          </p:nvSpPr>
          <p:spPr>
            <a:xfrm>
              <a:off x="158084" y="362596"/>
              <a:ext cx="2422912" cy="1446508"/>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200"/>
                <a:buFont typeface="Comic Sans MS"/>
                <a:buNone/>
              </a:pPr>
              <a:r>
                <a:rPr lang="en-US" sz="2200" b="0" i="0" u="none" strike="noStrike" cap="none" dirty="0" err="1">
                  <a:solidFill>
                    <a:srgbClr val="000000"/>
                  </a:solidFill>
                  <a:latin typeface="Comic Sans MS"/>
                  <a:ea typeface="Comic Sans MS"/>
                  <a:cs typeface="Comic Sans MS"/>
                  <a:sym typeface="Comic Sans MS"/>
                </a:rPr>
                <a:t>Ποι</a:t>
              </a:r>
              <a:r>
                <a:rPr lang="en-US" sz="2200" b="0" i="0" u="none" strike="noStrike" cap="none" dirty="0">
                  <a:solidFill>
                    <a:srgbClr val="000000"/>
                  </a:solidFill>
                  <a:latin typeface="Comic Sans MS"/>
                  <a:ea typeface="Comic Sans MS"/>
                  <a:cs typeface="Comic Sans MS"/>
                  <a:sym typeface="Comic Sans MS"/>
                </a:rPr>
                <a:t>α ήταν τα τρία αντικείμενα που επέλεξε </a:t>
              </a:r>
              <a:r>
                <a:rPr lang="en-US" sz="2200" b="0" i="0" u="none" strike="noStrike" cap="none" dirty="0" smtClean="0">
                  <a:solidFill>
                    <a:srgbClr val="000000"/>
                  </a:solidFill>
                  <a:latin typeface="Comic Sans MS"/>
                  <a:ea typeface="Comic Sans MS"/>
                  <a:cs typeface="Comic Sans MS"/>
                  <a:sym typeface="Comic Sans MS"/>
                </a:rPr>
                <a:t>ο</a:t>
              </a:r>
              <a:r>
                <a:rPr lang="el-GR" sz="2200" b="0" i="0" u="none" strike="noStrike" cap="none" dirty="0" smtClean="0">
                  <a:solidFill>
                    <a:srgbClr val="000000"/>
                  </a:solidFill>
                  <a:latin typeface="Comic Sans MS"/>
                  <a:ea typeface="Comic Sans MS"/>
                  <a:cs typeface="Comic Sans MS"/>
                  <a:sym typeface="Comic Sans MS"/>
                </a:rPr>
                <a:t>/η</a:t>
              </a:r>
              <a:r>
                <a:rPr lang="en-US" sz="2200" b="0" i="0" u="none" strike="noStrike" cap="none" dirty="0" smtClean="0">
                  <a:solidFill>
                    <a:srgbClr val="000000"/>
                  </a:solidFill>
                  <a:latin typeface="Comic Sans MS"/>
                  <a:ea typeface="Comic Sans MS"/>
                  <a:cs typeface="Comic Sans MS"/>
                  <a:sym typeface="Comic Sans MS"/>
                </a:rPr>
                <a:t> </a:t>
              </a:r>
              <a:r>
                <a:rPr lang="en-US" sz="2200" b="0" i="0" u="none" strike="noStrike" cap="none" dirty="0" err="1">
                  <a:solidFill>
                    <a:srgbClr val="000000"/>
                  </a:solidFill>
                  <a:latin typeface="Comic Sans MS"/>
                  <a:ea typeface="Comic Sans MS"/>
                  <a:cs typeface="Comic Sans MS"/>
                  <a:sym typeface="Comic Sans MS"/>
                </a:rPr>
                <a:t>συνεργάτης</a:t>
              </a:r>
              <a:r>
                <a:rPr lang="en-US" sz="2200" b="0" i="0" u="none" strike="noStrike" cap="none" dirty="0">
                  <a:solidFill>
                    <a:srgbClr val="000000"/>
                  </a:solidFill>
                  <a:latin typeface="Comic Sans MS"/>
                  <a:ea typeface="Comic Sans MS"/>
                  <a:cs typeface="Comic Sans MS"/>
                  <a:sym typeface="Comic Sans MS"/>
                </a:rPr>
                <a:t> σας;</a:t>
              </a:r>
              <a:endParaRPr dirty="0"/>
            </a:p>
          </p:txBody>
        </p:sp>
      </p:grpSp>
      <p:sp>
        <p:nvSpPr>
          <p:cNvPr id="291" name="Google Shape;291;p43"/>
          <p:cNvSpPr/>
          <p:nvPr/>
        </p:nvSpPr>
        <p:spPr>
          <a:xfrm>
            <a:off x="2796058" y="1610033"/>
            <a:ext cx="543023" cy="514351"/>
          </a:xfrm>
          <a:prstGeom prst="rightArrow">
            <a:avLst>
              <a:gd name="adj1" fmla="val 50000"/>
              <a:gd name="adj2" fmla="val 50000"/>
            </a:avLst>
          </a:prstGeom>
          <a:solidFill>
            <a:srgbClr val="99FFCC"/>
          </a:solidFill>
          <a:ln w="12700" cap="flat" cmpd="sng">
            <a:solidFill>
              <a:srgbClr val="00B050"/>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92" name="Google Shape;292;p43"/>
          <p:cNvSpPr/>
          <p:nvPr/>
        </p:nvSpPr>
        <p:spPr>
          <a:xfrm>
            <a:off x="5855420" y="1610033"/>
            <a:ext cx="543022" cy="514351"/>
          </a:xfrm>
          <a:prstGeom prst="rightArrow">
            <a:avLst>
              <a:gd name="adj1" fmla="val 50000"/>
              <a:gd name="adj2" fmla="val 50000"/>
            </a:avLst>
          </a:prstGeom>
          <a:solidFill>
            <a:srgbClr val="99FFCC"/>
          </a:solidFill>
          <a:ln w="12700" cap="flat" cmpd="sng">
            <a:solidFill>
              <a:srgbClr val="00B050"/>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93" name="Google Shape;293;p43"/>
          <p:cNvSpPr txBox="1"/>
          <p:nvPr/>
        </p:nvSpPr>
        <p:spPr>
          <a:xfrm>
            <a:off x="283951" y="3216025"/>
            <a:ext cx="2542971" cy="3308558"/>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030A0"/>
              </a:buClr>
              <a:buSzPts val="1900"/>
              <a:buFont typeface="Comic Sans MS"/>
              <a:buNone/>
            </a:pPr>
            <a:r>
              <a:rPr lang="en-US" sz="1900" b="0" i="0" u="none" strike="noStrike" cap="none" dirty="0">
                <a:solidFill>
                  <a:srgbClr val="7030A0"/>
                </a:solidFill>
                <a:latin typeface="Comic Sans MS"/>
                <a:ea typeface="Comic Sans MS"/>
                <a:cs typeface="Comic Sans MS"/>
                <a:sym typeface="Comic Sans MS"/>
              </a:rPr>
              <a:t>"</a:t>
            </a:r>
            <a:r>
              <a:rPr lang="en-US" sz="1900" b="0" i="0" u="none" strike="noStrike" cap="none" dirty="0" smtClean="0">
                <a:solidFill>
                  <a:srgbClr val="7030A0"/>
                </a:solidFill>
                <a:latin typeface="Comic Sans MS"/>
                <a:ea typeface="Comic Sans MS"/>
                <a:cs typeface="Comic Sans MS"/>
                <a:sym typeface="Comic Sans MS"/>
              </a:rPr>
              <a:t>Ο</a:t>
            </a:r>
            <a:r>
              <a:rPr lang="el-GR" sz="1900" b="0" i="0" u="none" strike="noStrike" cap="none" dirty="0" smtClean="0">
                <a:solidFill>
                  <a:srgbClr val="7030A0"/>
                </a:solidFill>
                <a:latin typeface="Comic Sans MS"/>
                <a:ea typeface="Comic Sans MS"/>
                <a:cs typeface="Comic Sans MS"/>
                <a:sym typeface="Comic Sans MS"/>
              </a:rPr>
              <a:t>/η</a:t>
            </a:r>
            <a:r>
              <a:rPr lang="en-US" sz="1900" b="0" i="0" u="none" strike="noStrike" cap="none" dirty="0" smtClean="0">
                <a:solidFill>
                  <a:srgbClr val="7030A0"/>
                </a:solidFill>
                <a:latin typeface="Comic Sans MS"/>
                <a:ea typeface="Comic Sans MS"/>
                <a:cs typeface="Comic Sans MS"/>
                <a:sym typeface="Comic Sans MS"/>
              </a:rPr>
              <a:t> σ</a:t>
            </a:r>
            <a:r>
              <a:rPr lang="el-GR" sz="1900" b="0" i="0" u="none" strike="noStrike" cap="none" dirty="0" err="1" smtClean="0">
                <a:solidFill>
                  <a:srgbClr val="7030A0"/>
                </a:solidFill>
                <a:latin typeface="Comic Sans MS"/>
                <a:ea typeface="Comic Sans MS"/>
                <a:cs typeface="Comic Sans MS"/>
                <a:sym typeface="Comic Sans MS"/>
              </a:rPr>
              <a:t>υμμαθητής</a:t>
            </a:r>
            <a:r>
              <a:rPr lang="el-GR" sz="1900" b="0" i="0" u="none" strike="noStrike" cap="none" dirty="0" smtClean="0">
                <a:solidFill>
                  <a:srgbClr val="7030A0"/>
                </a:solidFill>
                <a:latin typeface="Comic Sans MS"/>
                <a:ea typeface="Comic Sans MS"/>
                <a:cs typeface="Comic Sans MS"/>
                <a:sym typeface="Comic Sans MS"/>
              </a:rPr>
              <a:t>/</a:t>
            </a:r>
            <a:r>
              <a:rPr lang="el-GR" sz="1900" b="0" i="0" u="none" strike="noStrike" cap="none" dirty="0" err="1" smtClean="0">
                <a:solidFill>
                  <a:srgbClr val="7030A0"/>
                </a:solidFill>
                <a:latin typeface="Comic Sans MS"/>
                <a:ea typeface="Comic Sans MS"/>
                <a:cs typeface="Comic Sans MS"/>
                <a:sym typeface="Comic Sans MS"/>
              </a:rPr>
              <a:t>τρια</a:t>
            </a:r>
            <a:r>
              <a:rPr lang="en-US" sz="1900" b="0" i="0" u="none" strike="noStrike" cap="none" dirty="0" smtClean="0">
                <a:solidFill>
                  <a:srgbClr val="7030A0"/>
                </a:solidFill>
                <a:latin typeface="Comic Sans MS"/>
                <a:ea typeface="Comic Sans MS"/>
                <a:cs typeface="Comic Sans MS"/>
                <a:sym typeface="Comic Sans MS"/>
              </a:rPr>
              <a:t> </a:t>
            </a:r>
            <a:r>
              <a:rPr lang="en-US" sz="1900" b="0" i="0" u="none" strike="noStrike" cap="none" dirty="0" err="1">
                <a:solidFill>
                  <a:srgbClr val="7030A0"/>
                </a:solidFill>
                <a:latin typeface="Comic Sans MS"/>
                <a:ea typeface="Comic Sans MS"/>
                <a:cs typeface="Comic Sans MS"/>
                <a:sym typeface="Comic Sans MS"/>
              </a:rPr>
              <a:t>μου</a:t>
            </a:r>
            <a:r>
              <a:rPr lang="en-US" sz="1900" b="0" i="0" u="none" strike="noStrike" cap="none" dirty="0">
                <a:solidFill>
                  <a:srgbClr val="7030A0"/>
                </a:solidFill>
                <a:latin typeface="Comic Sans MS"/>
                <a:ea typeface="Comic Sans MS"/>
                <a:cs typeface="Comic Sans MS"/>
                <a:sym typeface="Comic Sans MS"/>
              </a:rPr>
              <a:t> επ</a:t>
            </a:r>
            <a:r>
              <a:rPr lang="en-US" sz="1900" b="0" i="0" u="none" strike="noStrike" cap="none" dirty="0" err="1">
                <a:solidFill>
                  <a:srgbClr val="7030A0"/>
                </a:solidFill>
                <a:latin typeface="Comic Sans MS"/>
                <a:ea typeface="Comic Sans MS"/>
                <a:cs typeface="Comic Sans MS"/>
                <a:sym typeface="Comic Sans MS"/>
              </a:rPr>
              <a:t>έλεξε</a:t>
            </a:r>
            <a:r>
              <a:rPr lang="en-US" sz="1900" b="0" i="0" u="none" strike="noStrike" cap="none" dirty="0">
                <a:solidFill>
                  <a:srgbClr val="7030A0"/>
                </a:solidFill>
                <a:latin typeface="Comic Sans MS"/>
                <a:ea typeface="Comic Sans MS"/>
                <a:cs typeface="Comic Sans MS"/>
                <a:sym typeface="Comic Sans MS"/>
              </a:rPr>
              <a:t> να π</a:t>
            </a:r>
            <a:r>
              <a:rPr lang="en-US" sz="1900" b="0" i="0" u="none" strike="noStrike" cap="none" dirty="0" err="1">
                <a:solidFill>
                  <a:srgbClr val="7030A0"/>
                </a:solidFill>
                <a:latin typeface="Comic Sans MS"/>
                <a:ea typeface="Comic Sans MS"/>
                <a:cs typeface="Comic Sans MS"/>
                <a:sym typeface="Comic Sans MS"/>
              </a:rPr>
              <a:t>άρει</a:t>
            </a:r>
            <a:r>
              <a:rPr lang="en-US" sz="1900" b="0" i="0" u="none" strike="noStrike" cap="none" dirty="0">
                <a:solidFill>
                  <a:srgbClr val="7030A0"/>
                </a:solidFill>
                <a:latin typeface="Comic Sans MS"/>
                <a:ea typeface="Comic Sans MS"/>
                <a:cs typeface="Comic Sans MS"/>
                <a:sym typeface="Comic Sans MS"/>
              </a:rPr>
              <a:t> </a:t>
            </a:r>
            <a:r>
              <a:rPr lang="en-US" sz="1900" b="0" i="0" u="none" strike="noStrike" cap="none" dirty="0" err="1">
                <a:solidFill>
                  <a:srgbClr val="7030A0"/>
                </a:solidFill>
                <a:latin typeface="Comic Sans MS"/>
                <a:ea typeface="Comic Sans MS"/>
                <a:cs typeface="Comic Sans MS"/>
                <a:sym typeface="Comic Sans MS"/>
              </a:rPr>
              <a:t>μι</a:t>
            </a:r>
            <a:r>
              <a:rPr lang="en-US" sz="1900" b="0" i="0" u="none" strike="noStrike" cap="none" dirty="0">
                <a:solidFill>
                  <a:srgbClr val="7030A0"/>
                </a:solidFill>
                <a:latin typeface="Comic Sans MS"/>
                <a:ea typeface="Comic Sans MS"/>
                <a:cs typeface="Comic Sans MS"/>
                <a:sym typeface="Comic Sans MS"/>
              </a:rPr>
              <a:t>α μπάλα ποδοσφαίρου, ένα σωληνάριο ιατρικού ψυκτικού τζελ και ένα διακοσμημένο κουτί μπισκότων (το οποίο μου είπε ότι κληρονόμησε από έναν συγγενή που πέθανε)". </a:t>
            </a:r>
            <a:endParaRPr dirty="0"/>
          </a:p>
        </p:txBody>
      </p:sp>
      <p:sp>
        <p:nvSpPr>
          <p:cNvPr id="294" name="Google Shape;294;p43"/>
          <p:cNvSpPr txBox="1"/>
          <p:nvPr/>
        </p:nvSpPr>
        <p:spPr>
          <a:xfrm>
            <a:off x="3365793" y="3216025"/>
            <a:ext cx="2631987" cy="3416279"/>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030A0"/>
              </a:buClr>
              <a:buSzPts val="1900"/>
              <a:buFont typeface="Comic Sans MS"/>
              <a:buNone/>
            </a:pPr>
            <a:r>
              <a:rPr lang="en-US" sz="1800" b="0" i="0" u="none" strike="noStrike" cap="none" dirty="0">
                <a:solidFill>
                  <a:srgbClr val="7030A0"/>
                </a:solidFill>
                <a:latin typeface="Comic Sans MS"/>
                <a:ea typeface="Comic Sans MS"/>
                <a:cs typeface="Comic Sans MS"/>
                <a:sym typeface="Comic Sans MS"/>
              </a:rPr>
              <a:t>"</a:t>
            </a:r>
            <a:r>
              <a:rPr lang="en-US" sz="1800" b="0" i="0" u="none" strike="noStrike" cap="none" dirty="0" err="1">
                <a:solidFill>
                  <a:srgbClr val="7030A0"/>
                </a:solidFill>
                <a:latin typeface="Comic Sans MS"/>
                <a:ea typeface="Comic Sans MS"/>
                <a:cs typeface="Comic Sans MS"/>
                <a:sym typeface="Comic Sans MS"/>
              </a:rPr>
              <a:t>Αυτό</a:t>
            </a:r>
            <a:r>
              <a:rPr lang="en-US" sz="1800" b="0" i="0" u="none" strike="noStrike" cap="none" dirty="0">
                <a:solidFill>
                  <a:srgbClr val="7030A0"/>
                </a:solidFill>
                <a:latin typeface="Comic Sans MS"/>
                <a:ea typeface="Comic Sans MS"/>
                <a:cs typeface="Comic Sans MS"/>
                <a:sym typeface="Comic Sans MS"/>
              </a:rPr>
              <a:t> επιβεβα</a:t>
            </a:r>
            <a:r>
              <a:rPr lang="en-US" sz="1800" b="0" i="0" u="none" strike="noStrike" cap="none" dirty="0" err="1">
                <a:solidFill>
                  <a:srgbClr val="7030A0"/>
                </a:solidFill>
                <a:latin typeface="Comic Sans MS"/>
                <a:ea typeface="Comic Sans MS"/>
                <a:cs typeface="Comic Sans MS"/>
                <a:sym typeface="Comic Sans MS"/>
              </a:rPr>
              <a:t>ιώνει</a:t>
            </a:r>
            <a:r>
              <a:rPr lang="en-US" sz="1800" b="0" i="0" u="none" strike="noStrike" cap="none" dirty="0">
                <a:solidFill>
                  <a:srgbClr val="7030A0"/>
                </a:solidFill>
                <a:latin typeface="Comic Sans MS"/>
                <a:ea typeface="Comic Sans MS"/>
                <a:cs typeface="Comic Sans MS"/>
                <a:sym typeface="Comic Sans MS"/>
              </a:rPr>
              <a:t> α</a:t>
            </a:r>
            <a:r>
              <a:rPr lang="en-US" sz="1800" b="0" i="0" u="none" strike="noStrike" cap="none" dirty="0" err="1">
                <a:solidFill>
                  <a:srgbClr val="7030A0"/>
                </a:solidFill>
                <a:latin typeface="Comic Sans MS"/>
                <a:ea typeface="Comic Sans MS"/>
                <a:cs typeface="Comic Sans MS"/>
                <a:sym typeface="Comic Sans MS"/>
              </a:rPr>
              <a:t>υτό</a:t>
            </a:r>
            <a:r>
              <a:rPr lang="en-US" sz="1800" b="0" i="0" u="none" strike="noStrike" cap="none" dirty="0">
                <a:solidFill>
                  <a:srgbClr val="7030A0"/>
                </a:solidFill>
                <a:latin typeface="Comic Sans MS"/>
                <a:ea typeface="Comic Sans MS"/>
                <a:cs typeface="Comic Sans MS"/>
                <a:sym typeface="Comic Sans MS"/>
              </a:rPr>
              <a:t> π</a:t>
            </a:r>
            <a:r>
              <a:rPr lang="en-US" sz="1800" b="0" i="0" u="none" strike="noStrike" cap="none" dirty="0" err="1">
                <a:solidFill>
                  <a:srgbClr val="7030A0"/>
                </a:solidFill>
                <a:latin typeface="Comic Sans MS"/>
                <a:ea typeface="Comic Sans MS"/>
                <a:cs typeface="Comic Sans MS"/>
                <a:sym typeface="Comic Sans MS"/>
              </a:rPr>
              <a:t>ου</a:t>
            </a:r>
            <a:r>
              <a:rPr lang="en-US" sz="1800" b="0" i="0" u="none" strike="noStrike" cap="none" dirty="0">
                <a:solidFill>
                  <a:srgbClr val="7030A0"/>
                </a:solidFill>
                <a:latin typeface="Comic Sans MS"/>
                <a:ea typeface="Comic Sans MS"/>
                <a:cs typeface="Comic Sans MS"/>
                <a:sym typeface="Comic Sans MS"/>
              </a:rPr>
              <a:t> </a:t>
            </a:r>
            <a:r>
              <a:rPr lang="en-US" sz="1800" b="0" i="0" u="none" strike="noStrike" cap="none" dirty="0" err="1">
                <a:solidFill>
                  <a:srgbClr val="7030A0"/>
                </a:solidFill>
                <a:latin typeface="Comic Sans MS"/>
                <a:ea typeface="Comic Sans MS"/>
                <a:cs typeface="Comic Sans MS"/>
                <a:sym typeface="Comic Sans MS"/>
              </a:rPr>
              <a:t>ξέρω</a:t>
            </a:r>
            <a:r>
              <a:rPr lang="en-US" sz="1800" b="0" i="0" u="none" strike="noStrike" cap="none" dirty="0">
                <a:solidFill>
                  <a:srgbClr val="7030A0"/>
                </a:solidFill>
                <a:latin typeface="Comic Sans MS"/>
                <a:ea typeface="Comic Sans MS"/>
                <a:cs typeface="Comic Sans MS"/>
                <a:sym typeface="Comic Sans MS"/>
              </a:rPr>
              <a:t> </a:t>
            </a:r>
            <a:r>
              <a:rPr lang="en-US" sz="1800" b="0" i="0" u="none" strike="noStrike" cap="none" dirty="0" err="1">
                <a:solidFill>
                  <a:srgbClr val="7030A0"/>
                </a:solidFill>
                <a:latin typeface="Comic Sans MS"/>
                <a:ea typeface="Comic Sans MS"/>
                <a:cs typeface="Comic Sans MS"/>
                <a:sym typeface="Comic Sans MS"/>
              </a:rPr>
              <a:t>γι</a:t>
            </a:r>
            <a:r>
              <a:rPr lang="en-US" sz="1800" b="0" i="0" u="none" strike="noStrike" cap="none" dirty="0">
                <a:solidFill>
                  <a:srgbClr val="7030A0"/>
                </a:solidFill>
                <a:latin typeface="Comic Sans MS"/>
                <a:ea typeface="Comic Sans MS"/>
                <a:cs typeface="Comic Sans MS"/>
                <a:sym typeface="Comic Sans MS"/>
              </a:rPr>
              <a:t>α </a:t>
            </a:r>
            <a:r>
              <a:rPr lang="en-US" sz="1800" b="0" i="0" u="none" strike="noStrike" cap="none" dirty="0" smtClean="0">
                <a:solidFill>
                  <a:srgbClr val="7030A0"/>
                </a:solidFill>
                <a:latin typeface="Comic Sans MS"/>
                <a:ea typeface="Comic Sans MS"/>
                <a:cs typeface="Comic Sans MS"/>
                <a:sym typeface="Comic Sans MS"/>
              </a:rPr>
              <a:t>τον</a:t>
            </a:r>
            <a:r>
              <a:rPr lang="el-GR" sz="1800" b="0" i="0" u="none" strike="noStrike" cap="none" dirty="0" smtClean="0">
                <a:solidFill>
                  <a:srgbClr val="7030A0"/>
                </a:solidFill>
                <a:latin typeface="Comic Sans MS"/>
                <a:ea typeface="Comic Sans MS"/>
                <a:cs typeface="Comic Sans MS"/>
                <a:sym typeface="Comic Sans MS"/>
              </a:rPr>
              <a:t>/την</a:t>
            </a:r>
            <a:r>
              <a:rPr lang="en-US" sz="1800" b="0" i="0" u="none" strike="noStrike" cap="none" dirty="0" smtClean="0">
                <a:solidFill>
                  <a:srgbClr val="7030A0"/>
                </a:solidFill>
                <a:latin typeface="Comic Sans MS"/>
                <a:ea typeface="Comic Sans MS"/>
                <a:cs typeface="Comic Sans MS"/>
                <a:sym typeface="Comic Sans MS"/>
              </a:rPr>
              <a:t> </a:t>
            </a:r>
            <a:r>
              <a:rPr lang="el-GR" sz="1800" b="0" i="0" u="none" strike="noStrike" cap="none" dirty="0" smtClean="0">
                <a:solidFill>
                  <a:srgbClr val="7030A0"/>
                </a:solidFill>
                <a:latin typeface="Comic Sans MS"/>
                <a:ea typeface="Comic Sans MS"/>
                <a:cs typeface="Comic Sans MS"/>
                <a:sym typeface="Comic Sans MS"/>
              </a:rPr>
              <a:t>συμμαθητή/</a:t>
            </a:r>
            <a:r>
              <a:rPr lang="el-GR" sz="1800" b="0" i="0" u="none" strike="noStrike" cap="none" dirty="0" err="1" smtClean="0">
                <a:solidFill>
                  <a:srgbClr val="7030A0"/>
                </a:solidFill>
                <a:latin typeface="Comic Sans MS"/>
                <a:ea typeface="Comic Sans MS"/>
                <a:cs typeface="Comic Sans MS"/>
                <a:sym typeface="Comic Sans MS"/>
              </a:rPr>
              <a:t>τριά</a:t>
            </a:r>
            <a:r>
              <a:rPr lang="en-US" sz="1800" b="0" i="0" u="none" strike="noStrike" cap="none" dirty="0" smtClean="0">
                <a:solidFill>
                  <a:srgbClr val="7030A0"/>
                </a:solidFill>
                <a:latin typeface="Comic Sans MS"/>
                <a:ea typeface="Comic Sans MS"/>
                <a:cs typeface="Comic Sans MS"/>
                <a:sym typeface="Comic Sans MS"/>
              </a:rPr>
              <a:t> </a:t>
            </a:r>
            <a:r>
              <a:rPr lang="en-US" sz="1800" b="0" i="0" u="none" strike="noStrike" cap="none" dirty="0">
                <a:solidFill>
                  <a:srgbClr val="7030A0"/>
                </a:solidFill>
                <a:latin typeface="Comic Sans MS"/>
                <a:ea typeface="Comic Sans MS"/>
                <a:cs typeface="Comic Sans MS"/>
                <a:sym typeface="Comic Sans MS"/>
              </a:rPr>
              <a:t>μου: ότι του αρέσει να παίζει ποδόσφαιρο. </a:t>
            </a:r>
            <a:r>
              <a:rPr lang="el-GR" sz="1800" b="0" i="0" u="none" strike="noStrike" cap="none" dirty="0" smtClean="0">
                <a:solidFill>
                  <a:srgbClr val="7030A0"/>
                </a:solidFill>
                <a:latin typeface="Comic Sans MS"/>
                <a:ea typeface="Comic Sans MS"/>
                <a:cs typeface="Comic Sans MS"/>
                <a:sym typeface="Comic Sans MS"/>
              </a:rPr>
              <a:t>Τον/την </a:t>
            </a:r>
            <a:r>
              <a:rPr lang="en-US" sz="1800" b="0" i="0" u="none" strike="noStrike" cap="none" dirty="0" smtClean="0">
                <a:solidFill>
                  <a:srgbClr val="7030A0"/>
                </a:solidFill>
                <a:latin typeface="Comic Sans MS"/>
                <a:ea typeface="Comic Sans MS"/>
                <a:cs typeface="Comic Sans MS"/>
                <a:sym typeface="Comic Sans MS"/>
              </a:rPr>
              <a:t>β</a:t>
            </a:r>
            <a:r>
              <a:rPr lang="en-US" sz="1800" b="0" i="0" u="none" strike="noStrike" cap="none" dirty="0" err="1" smtClean="0">
                <a:solidFill>
                  <a:srgbClr val="7030A0"/>
                </a:solidFill>
                <a:latin typeface="Comic Sans MS"/>
                <a:ea typeface="Comic Sans MS"/>
                <a:cs typeface="Comic Sans MS"/>
                <a:sym typeface="Comic Sans MS"/>
              </a:rPr>
              <a:t>λέ</a:t>
            </a:r>
            <a:r>
              <a:rPr lang="en-US" sz="1800" b="0" i="0" u="none" strike="noStrike" cap="none" dirty="0" smtClean="0">
                <a:solidFill>
                  <a:srgbClr val="7030A0"/>
                </a:solidFill>
                <a:latin typeface="Comic Sans MS"/>
                <a:ea typeface="Comic Sans MS"/>
                <a:cs typeface="Comic Sans MS"/>
                <a:sym typeface="Comic Sans MS"/>
              </a:rPr>
              <a:t>πω </a:t>
            </a:r>
            <a:r>
              <a:rPr lang="en-US" sz="1800" b="0" i="0" u="none" strike="noStrike" cap="none" dirty="0">
                <a:solidFill>
                  <a:srgbClr val="7030A0"/>
                </a:solidFill>
                <a:latin typeface="Comic Sans MS"/>
                <a:ea typeface="Comic Sans MS"/>
                <a:cs typeface="Comic Sans MS"/>
                <a:sym typeface="Comic Sans MS"/>
              </a:rPr>
              <a:t>να </a:t>
            </a:r>
            <a:r>
              <a:rPr lang="en-US" sz="1800" b="0" i="0" u="none" strike="noStrike" cap="none" dirty="0" smtClean="0">
                <a:solidFill>
                  <a:srgbClr val="7030A0"/>
                </a:solidFill>
                <a:latin typeface="Comic Sans MS"/>
                <a:ea typeface="Comic Sans MS"/>
                <a:cs typeface="Comic Sans MS"/>
                <a:sym typeface="Comic Sans MS"/>
              </a:rPr>
              <a:t>παίζ</a:t>
            </a:r>
            <a:r>
              <a:rPr lang="el-GR" sz="1800" b="0" i="0" u="none" strike="noStrike" cap="none" dirty="0" smtClean="0">
                <a:solidFill>
                  <a:srgbClr val="7030A0"/>
                </a:solidFill>
                <a:latin typeface="Comic Sans MS"/>
                <a:ea typeface="Comic Sans MS"/>
                <a:cs typeface="Comic Sans MS"/>
                <a:sym typeface="Comic Sans MS"/>
              </a:rPr>
              <a:t>ει </a:t>
            </a:r>
            <a:r>
              <a:rPr lang="en-US" sz="1800" b="0" i="0" u="none" strike="noStrike" cap="none" dirty="0" smtClean="0">
                <a:solidFill>
                  <a:srgbClr val="7030A0"/>
                </a:solidFill>
                <a:latin typeface="Comic Sans MS"/>
                <a:ea typeface="Comic Sans MS"/>
                <a:cs typeface="Comic Sans MS"/>
                <a:sym typeface="Comic Sans MS"/>
              </a:rPr>
              <a:t>π</a:t>
            </a:r>
            <a:r>
              <a:rPr lang="en-US" sz="1800" b="0" i="0" u="none" strike="noStrike" cap="none" dirty="0" err="1" smtClean="0">
                <a:solidFill>
                  <a:srgbClr val="7030A0"/>
                </a:solidFill>
                <a:latin typeface="Comic Sans MS"/>
                <a:ea typeface="Comic Sans MS"/>
                <a:cs typeface="Comic Sans MS"/>
                <a:sym typeface="Comic Sans MS"/>
              </a:rPr>
              <a:t>οδόσφ</a:t>
            </a:r>
            <a:r>
              <a:rPr lang="en-US" sz="1800" b="0" i="0" u="none" strike="noStrike" cap="none" dirty="0" smtClean="0">
                <a:solidFill>
                  <a:srgbClr val="7030A0"/>
                </a:solidFill>
                <a:latin typeface="Comic Sans MS"/>
                <a:ea typeface="Comic Sans MS"/>
                <a:cs typeface="Comic Sans MS"/>
                <a:sym typeface="Comic Sans MS"/>
              </a:rPr>
              <a:t>αιρο </a:t>
            </a:r>
            <a:r>
              <a:rPr lang="en-US" sz="1800" b="0" i="0" u="none" strike="noStrike" cap="none" dirty="0">
                <a:solidFill>
                  <a:srgbClr val="7030A0"/>
                </a:solidFill>
                <a:latin typeface="Comic Sans MS"/>
                <a:ea typeface="Comic Sans MS"/>
                <a:cs typeface="Comic Sans MS"/>
                <a:sym typeface="Comic Sans MS"/>
              </a:rPr>
              <a:t>κάθε μέρα. </a:t>
            </a:r>
            <a:r>
              <a:rPr lang="en-US" sz="1800" b="0" i="0" u="none" strike="noStrike" cap="none" dirty="0" err="1">
                <a:solidFill>
                  <a:srgbClr val="7030A0"/>
                </a:solidFill>
                <a:latin typeface="Comic Sans MS"/>
                <a:ea typeface="Comic Sans MS"/>
                <a:cs typeface="Comic Sans MS"/>
                <a:sym typeface="Comic Sans MS"/>
              </a:rPr>
              <a:t>Δεν</a:t>
            </a:r>
            <a:r>
              <a:rPr lang="en-US" sz="1800" b="0" i="0" u="none" strike="noStrike" cap="none" dirty="0">
                <a:solidFill>
                  <a:srgbClr val="7030A0"/>
                </a:solidFill>
                <a:latin typeface="Comic Sans MS"/>
                <a:ea typeface="Comic Sans MS"/>
                <a:cs typeface="Comic Sans MS"/>
                <a:sym typeface="Comic Sans MS"/>
              </a:rPr>
              <a:t> </a:t>
            </a:r>
            <a:r>
              <a:rPr lang="en-US" sz="1800" b="0" i="0" u="none" strike="noStrike" cap="none" dirty="0" err="1">
                <a:solidFill>
                  <a:srgbClr val="7030A0"/>
                </a:solidFill>
                <a:latin typeface="Comic Sans MS"/>
                <a:ea typeface="Comic Sans MS"/>
                <a:cs typeface="Comic Sans MS"/>
                <a:sym typeface="Comic Sans MS"/>
              </a:rPr>
              <a:t>εκ</a:t>
            </a:r>
            <a:r>
              <a:rPr lang="en-US" sz="1800" b="0" i="0" u="none" strike="noStrike" cap="none" dirty="0">
                <a:solidFill>
                  <a:srgbClr val="7030A0"/>
                </a:solidFill>
                <a:latin typeface="Comic Sans MS"/>
                <a:ea typeface="Comic Sans MS"/>
                <a:cs typeface="Comic Sans MS"/>
                <a:sym typeface="Comic Sans MS"/>
              </a:rPr>
              <a:t>πλήσσομαι που χρειάζονται το τζελ ψύξης: πιθανώς </a:t>
            </a:r>
            <a:r>
              <a:rPr lang="en-US" sz="1800" b="0" i="0" u="none" strike="noStrike" cap="none" dirty="0" smtClean="0">
                <a:solidFill>
                  <a:srgbClr val="7030A0"/>
                </a:solidFill>
                <a:latin typeface="Comic Sans MS"/>
                <a:ea typeface="Comic Sans MS"/>
                <a:cs typeface="Comic Sans MS"/>
                <a:sym typeface="Comic Sans MS"/>
              </a:rPr>
              <a:t>έχ</a:t>
            </a:r>
            <a:r>
              <a:rPr lang="el-GR" sz="1800" b="0" i="0" u="none" strike="noStrike" cap="none" dirty="0" smtClean="0">
                <a:solidFill>
                  <a:srgbClr val="7030A0"/>
                </a:solidFill>
                <a:latin typeface="Comic Sans MS"/>
                <a:ea typeface="Comic Sans MS"/>
                <a:cs typeface="Comic Sans MS"/>
                <a:sym typeface="Comic Sans MS"/>
              </a:rPr>
              <a:t>ει</a:t>
            </a:r>
            <a:r>
              <a:rPr lang="en-US" sz="1800" b="0" i="0" u="none" strike="noStrike" cap="none" dirty="0" smtClean="0">
                <a:solidFill>
                  <a:srgbClr val="7030A0"/>
                </a:solidFill>
                <a:latin typeface="Comic Sans MS"/>
                <a:ea typeface="Comic Sans MS"/>
                <a:cs typeface="Comic Sans MS"/>
                <a:sym typeface="Comic Sans MS"/>
              </a:rPr>
              <a:t> </a:t>
            </a:r>
            <a:r>
              <a:rPr lang="en-US" sz="1800" b="0" i="0" u="none" strike="noStrike" cap="none" dirty="0" err="1" smtClean="0">
                <a:solidFill>
                  <a:srgbClr val="7030A0"/>
                </a:solidFill>
                <a:latin typeface="Comic Sans MS"/>
                <a:ea typeface="Comic Sans MS"/>
                <a:cs typeface="Comic Sans MS"/>
                <a:sym typeface="Comic Sans MS"/>
              </a:rPr>
              <a:t>τρ</a:t>
            </a:r>
            <a:r>
              <a:rPr lang="en-US" sz="1800" b="0" i="0" u="none" strike="noStrike" cap="none" dirty="0" smtClean="0">
                <a:solidFill>
                  <a:srgbClr val="7030A0"/>
                </a:solidFill>
                <a:latin typeface="Comic Sans MS"/>
                <a:ea typeface="Comic Sans MS"/>
                <a:cs typeface="Comic Sans MS"/>
                <a:sym typeface="Comic Sans MS"/>
              </a:rPr>
              <a:t>αυματισ</a:t>
            </a:r>
            <a:r>
              <a:rPr lang="el-GR" sz="1800" b="0" i="0" u="none" strike="noStrike" cap="none" dirty="0" err="1" smtClean="0">
                <a:solidFill>
                  <a:srgbClr val="7030A0"/>
                </a:solidFill>
                <a:latin typeface="Comic Sans MS"/>
                <a:ea typeface="Comic Sans MS"/>
                <a:cs typeface="Comic Sans MS"/>
                <a:sym typeface="Comic Sans MS"/>
              </a:rPr>
              <a:t>τεί</a:t>
            </a:r>
            <a:r>
              <a:rPr lang="en-US" sz="1800" b="0" i="0" u="none" strike="noStrike" cap="none" dirty="0" smtClean="0">
                <a:solidFill>
                  <a:srgbClr val="7030A0"/>
                </a:solidFill>
                <a:latin typeface="Comic Sans MS"/>
                <a:ea typeface="Comic Sans MS"/>
                <a:cs typeface="Comic Sans MS"/>
                <a:sym typeface="Comic Sans MS"/>
              </a:rPr>
              <a:t> </a:t>
            </a:r>
            <a:r>
              <a:rPr lang="en-US" sz="1800" b="0" i="0" u="none" strike="noStrike" cap="none" dirty="0">
                <a:solidFill>
                  <a:srgbClr val="7030A0"/>
                </a:solidFill>
                <a:latin typeface="Comic Sans MS"/>
                <a:ea typeface="Comic Sans MS"/>
                <a:cs typeface="Comic Sans MS"/>
                <a:sym typeface="Comic Sans MS"/>
              </a:rPr>
              <a:t>παίζοντας πολύ συχνά". </a:t>
            </a:r>
            <a:endParaRPr sz="1200" dirty="0"/>
          </a:p>
        </p:txBody>
      </p:sp>
      <p:sp>
        <p:nvSpPr>
          <p:cNvPr id="295" name="Google Shape;295;p43"/>
          <p:cNvSpPr txBox="1"/>
          <p:nvPr/>
        </p:nvSpPr>
        <p:spPr>
          <a:xfrm>
            <a:off x="6463753" y="3216025"/>
            <a:ext cx="2542971" cy="3308558"/>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030A0"/>
              </a:buClr>
              <a:buSzPts val="1900"/>
              <a:buFont typeface="Comic Sans MS"/>
              <a:buNone/>
            </a:pPr>
            <a:r>
              <a:rPr lang="en-US" sz="1900" b="0" i="0" u="none" strike="noStrike" cap="none" dirty="0">
                <a:solidFill>
                  <a:srgbClr val="7030A0"/>
                </a:solidFill>
                <a:latin typeface="Comic Sans MS"/>
                <a:ea typeface="Comic Sans MS"/>
                <a:cs typeface="Comic Sans MS"/>
                <a:sym typeface="Comic Sans MS"/>
              </a:rPr>
              <a:t>"</a:t>
            </a:r>
            <a:r>
              <a:rPr lang="en-US" sz="1900" b="0" i="0" u="none" strike="noStrike" cap="none" dirty="0" err="1">
                <a:solidFill>
                  <a:srgbClr val="7030A0"/>
                </a:solidFill>
                <a:latin typeface="Comic Sans MS"/>
                <a:ea typeface="Comic Sans MS"/>
                <a:cs typeface="Comic Sans MS"/>
                <a:sym typeface="Comic Sans MS"/>
              </a:rPr>
              <a:t>Αυτό</a:t>
            </a:r>
            <a:r>
              <a:rPr lang="en-US" sz="1900" b="0" i="0" u="none" strike="noStrike" cap="none" dirty="0">
                <a:solidFill>
                  <a:srgbClr val="7030A0"/>
                </a:solidFill>
                <a:latin typeface="Comic Sans MS"/>
                <a:ea typeface="Comic Sans MS"/>
                <a:cs typeface="Comic Sans MS"/>
                <a:sym typeface="Comic Sans MS"/>
              </a:rPr>
              <a:t> </a:t>
            </a:r>
            <a:r>
              <a:rPr lang="en-US" sz="1900" b="0" i="0" u="none" strike="noStrike" cap="none" dirty="0" err="1">
                <a:solidFill>
                  <a:srgbClr val="7030A0"/>
                </a:solidFill>
                <a:latin typeface="Comic Sans MS"/>
                <a:ea typeface="Comic Sans MS"/>
                <a:cs typeface="Comic Sans MS"/>
                <a:sym typeface="Comic Sans MS"/>
              </a:rPr>
              <a:t>μου</a:t>
            </a:r>
            <a:r>
              <a:rPr lang="en-US" sz="1900" b="0" i="0" u="none" strike="noStrike" cap="none" dirty="0">
                <a:solidFill>
                  <a:srgbClr val="7030A0"/>
                </a:solidFill>
                <a:latin typeface="Comic Sans MS"/>
                <a:ea typeface="Comic Sans MS"/>
                <a:cs typeface="Comic Sans MS"/>
                <a:sym typeface="Comic Sans MS"/>
              </a:rPr>
              <a:t> </a:t>
            </a:r>
            <a:r>
              <a:rPr lang="en-US" sz="1900" b="0" i="0" u="none" strike="noStrike" cap="none" dirty="0" err="1">
                <a:solidFill>
                  <a:srgbClr val="7030A0"/>
                </a:solidFill>
                <a:latin typeface="Comic Sans MS"/>
                <a:ea typeface="Comic Sans MS"/>
                <a:cs typeface="Comic Sans MS"/>
                <a:sym typeface="Comic Sans MS"/>
              </a:rPr>
              <a:t>δίνει</a:t>
            </a:r>
            <a:r>
              <a:rPr lang="en-US" sz="1900" b="0" i="0" u="none" strike="noStrike" cap="none" dirty="0">
                <a:solidFill>
                  <a:srgbClr val="7030A0"/>
                </a:solidFill>
                <a:latin typeface="Comic Sans MS"/>
                <a:ea typeface="Comic Sans MS"/>
                <a:cs typeface="Comic Sans MS"/>
                <a:sym typeface="Comic Sans MS"/>
              </a:rPr>
              <a:t> </a:t>
            </a:r>
            <a:r>
              <a:rPr lang="en-US" sz="1900" b="0" i="0" u="none" strike="noStrike" cap="none" dirty="0" err="1">
                <a:solidFill>
                  <a:srgbClr val="7030A0"/>
                </a:solidFill>
                <a:latin typeface="Comic Sans MS"/>
                <a:ea typeface="Comic Sans MS"/>
                <a:cs typeface="Comic Sans MS"/>
                <a:sym typeface="Comic Sans MS"/>
              </a:rPr>
              <a:t>νέ</a:t>
            </a:r>
            <a:r>
              <a:rPr lang="en-US" sz="1900" b="0" i="0" u="none" strike="noStrike" cap="none" dirty="0">
                <a:solidFill>
                  <a:srgbClr val="7030A0"/>
                </a:solidFill>
                <a:latin typeface="Comic Sans MS"/>
                <a:ea typeface="Comic Sans MS"/>
                <a:cs typeface="Comic Sans MS"/>
                <a:sym typeface="Comic Sans MS"/>
              </a:rPr>
              <a:t>α εικόνα για </a:t>
            </a:r>
            <a:r>
              <a:rPr lang="en-US" sz="1900" b="0" i="0" u="none" strike="noStrike" cap="none" dirty="0" smtClean="0">
                <a:solidFill>
                  <a:srgbClr val="7030A0"/>
                </a:solidFill>
                <a:latin typeface="Comic Sans MS"/>
                <a:ea typeface="Comic Sans MS"/>
                <a:cs typeface="Comic Sans MS"/>
                <a:sym typeface="Comic Sans MS"/>
              </a:rPr>
              <a:t>τον</a:t>
            </a:r>
            <a:r>
              <a:rPr lang="el-GR" sz="1900" b="0" i="0" u="none" strike="noStrike" cap="none" dirty="0" smtClean="0">
                <a:solidFill>
                  <a:srgbClr val="7030A0"/>
                </a:solidFill>
                <a:latin typeface="Comic Sans MS"/>
                <a:ea typeface="Comic Sans MS"/>
                <a:cs typeface="Comic Sans MS"/>
                <a:sym typeface="Comic Sans MS"/>
              </a:rPr>
              <a:t>/την</a:t>
            </a:r>
            <a:r>
              <a:rPr lang="en-US" sz="1900" b="0" i="0" u="none" strike="noStrike" cap="none" dirty="0" smtClean="0">
                <a:solidFill>
                  <a:srgbClr val="7030A0"/>
                </a:solidFill>
                <a:latin typeface="Comic Sans MS"/>
                <a:ea typeface="Comic Sans MS"/>
                <a:cs typeface="Comic Sans MS"/>
                <a:sym typeface="Comic Sans MS"/>
              </a:rPr>
              <a:t> </a:t>
            </a:r>
            <a:r>
              <a:rPr lang="el-GR" sz="1900" b="0" i="0" u="none" strike="noStrike" cap="none" dirty="0" smtClean="0">
                <a:solidFill>
                  <a:srgbClr val="7030A0"/>
                </a:solidFill>
                <a:latin typeface="Comic Sans MS"/>
                <a:ea typeface="Comic Sans MS"/>
                <a:cs typeface="Comic Sans MS"/>
                <a:sym typeface="Comic Sans MS"/>
              </a:rPr>
              <a:t>συμμαθητή/</a:t>
            </a:r>
            <a:r>
              <a:rPr lang="el-GR" sz="1900" b="0" i="0" u="none" strike="noStrike" cap="none" dirty="0" err="1" smtClean="0">
                <a:solidFill>
                  <a:srgbClr val="7030A0"/>
                </a:solidFill>
                <a:latin typeface="Comic Sans MS"/>
                <a:ea typeface="Comic Sans MS"/>
                <a:cs typeface="Comic Sans MS"/>
                <a:sym typeface="Comic Sans MS"/>
              </a:rPr>
              <a:t>τριά</a:t>
            </a:r>
            <a:r>
              <a:rPr lang="en-US" sz="1900" b="0" i="0" u="none" strike="noStrike" cap="none" dirty="0" smtClean="0">
                <a:solidFill>
                  <a:srgbClr val="7030A0"/>
                </a:solidFill>
                <a:latin typeface="Comic Sans MS"/>
                <a:ea typeface="Comic Sans MS"/>
                <a:cs typeface="Comic Sans MS"/>
                <a:sym typeface="Comic Sans MS"/>
              </a:rPr>
              <a:t> </a:t>
            </a:r>
            <a:r>
              <a:rPr lang="en-US" sz="1900" b="0" i="0" u="none" strike="noStrike" cap="none" dirty="0">
                <a:solidFill>
                  <a:srgbClr val="7030A0"/>
                </a:solidFill>
                <a:latin typeface="Comic Sans MS"/>
                <a:ea typeface="Comic Sans MS"/>
                <a:cs typeface="Comic Sans MS"/>
                <a:sym typeface="Comic Sans MS"/>
              </a:rPr>
              <a:t>μου, επειδή δεν ήξερα ότι είχε χάσει έναν συγγενή </a:t>
            </a:r>
            <a:r>
              <a:rPr lang="en-US" sz="1900" b="0" i="0" u="none" strike="noStrike" cap="none" dirty="0" smtClean="0">
                <a:solidFill>
                  <a:srgbClr val="7030A0"/>
                </a:solidFill>
                <a:latin typeface="Comic Sans MS"/>
                <a:ea typeface="Comic Sans MS"/>
                <a:cs typeface="Comic Sans MS"/>
                <a:sym typeface="Comic Sans MS"/>
              </a:rPr>
              <a:t>του</a:t>
            </a:r>
            <a:r>
              <a:rPr lang="el-GR" sz="1900" b="0" i="0" u="none" strike="noStrike" cap="none" dirty="0" smtClean="0">
                <a:solidFill>
                  <a:srgbClr val="7030A0"/>
                </a:solidFill>
                <a:latin typeface="Comic Sans MS"/>
                <a:ea typeface="Comic Sans MS"/>
                <a:cs typeface="Comic Sans MS"/>
                <a:sym typeface="Comic Sans MS"/>
              </a:rPr>
              <a:t>/της</a:t>
            </a:r>
            <a:r>
              <a:rPr lang="en-US" sz="1900" b="0" i="0" u="none" strike="noStrike" cap="none" dirty="0" smtClean="0">
                <a:solidFill>
                  <a:srgbClr val="7030A0"/>
                </a:solidFill>
                <a:latin typeface="Comic Sans MS"/>
                <a:ea typeface="Comic Sans MS"/>
                <a:cs typeface="Comic Sans MS"/>
                <a:sym typeface="Comic Sans MS"/>
              </a:rPr>
              <a:t>. </a:t>
            </a:r>
            <a:r>
              <a:rPr lang="en-US" sz="1900" b="0" i="0" u="none" strike="noStrike" cap="none" dirty="0" err="1">
                <a:solidFill>
                  <a:srgbClr val="7030A0"/>
                </a:solidFill>
                <a:latin typeface="Comic Sans MS"/>
                <a:ea typeface="Comic Sans MS"/>
                <a:cs typeface="Comic Sans MS"/>
                <a:sym typeface="Comic Sans MS"/>
              </a:rPr>
              <a:t>Με</a:t>
            </a:r>
            <a:r>
              <a:rPr lang="en-US" sz="1900" b="0" i="0" u="none" strike="noStrike" cap="none" dirty="0">
                <a:solidFill>
                  <a:srgbClr val="7030A0"/>
                </a:solidFill>
                <a:latin typeface="Comic Sans MS"/>
                <a:ea typeface="Comic Sans MS"/>
                <a:cs typeface="Comic Sans MS"/>
                <a:sym typeface="Comic Sans MS"/>
              </a:rPr>
              <a:t> </a:t>
            </a:r>
            <a:r>
              <a:rPr lang="en-US" sz="1900" b="0" i="0" u="none" strike="noStrike" cap="none" dirty="0" err="1">
                <a:solidFill>
                  <a:srgbClr val="7030A0"/>
                </a:solidFill>
                <a:latin typeface="Comic Sans MS"/>
                <a:ea typeface="Comic Sans MS"/>
                <a:cs typeface="Comic Sans MS"/>
                <a:sym typeface="Comic Sans MS"/>
              </a:rPr>
              <a:t>κάνει</a:t>
            </a:r>
            <a:r>
              <a:rPr lang="en-US" sz="1900" b="0" i="0" u="none" strike="noStrike" cap="none" dirty="0">
                <a:solidFill>
                  <a:srgbClr val="7030A0"/>
                </a:solidFill>
                <a:latin typeface="Comic Sans MS"/>
                <a:ea typeface="Comic Sans MS"/>
                <a:cs typeface="Comic Sans MS"/>
                <a:sym typeface="Comic Sans MS"/>
              </a:rPr>
              <a:t> να </a:t>
            </a:r>
            <a:r>
              <a:rPr lang="en-US" sz="1900" b="0" i="0" u="none" strike="noStrike" cap="none" dirty="0" err="1">
                <a:solidFill>
                  <a:srgbClr val="7030A0"/>
                </a:solidFill>
                <a:latin typeface="Comic Sans MS"/>
                <a:ea typeface="Comic Sans MS"/>
                <a:cs typeface="Comic Sans MS"/>
                <a:sym typeface="Comic Sans MS"/>
              </a:rPr>
              <a:t>σκέφτομ</a:t>
            </a:r>
            <a:r>
              <a:rPr lang="en-US" sz="1900" b="0" i="0" u="none" strike="noStrike" cap="none" dirty="0">
                <a:solidFill>
                  <a:srgbClr val="7030A0"/>
                </a:solidFill>
                <a:latin typeface="Comic Sans MS"/>
                <a:ea typeface="Comic Sans MS"/>
                <a:cs typeface="Comic Sans MS"/>
                <a:sym typeface="Comic Sans MS"/>
              </a:rPr>
              <a:t>αι ότι </a:t>
            </a:r>
            <a:r>
              <a:rPr lang="en-US" sz="1900" b="0" i="0" u="none" strike="noStrike" cap="none" dirty="0" smtClean="0">
                <a:solidFill>
                  <a:srgbClr val="7030A0"/>
                </a:solidFill>
                <a:latin typeface="Comic Sans MS"/>
                <a:ea typeface="Comic Sans MS"/>
                <a:cs typeface="Comic Sans MS"/>
                <a:sym typeface="Comic Sans MS"/>
              </a:rPr>
              <a:t>έχ</a:t>
            </a:r>
            <a:r>
              <a:rPr lang="el-GR" sz="1900" b="0" i="0" u="none" strike="noStrike" cap="none" dirty="0" smtClean="0">
                <a:solidFill>
                  <a:srgbClr val="7030A0"/>
                </a:solidFill>
                <a:latin typeface="Comic Sans MS"/>
                <a:ea typeface="Comic Sans MS"/>
                <a:cs typeface="Comic Sans MS"/>
                <a:sym typeface="Comic Sans MS"/>
              </a:rPr>
              <a:t>ει</a:t>
            </a:r>
            <a:r>
              <a:rPr lang="en-US" sz="1900" b="0" i="0" u="none" strike="noStrike" cap="none" dirty="0" smtClean="0">
                <a:solidFill>
                  <a:srgbClr val="7030A0"/>
                </a:solidFill>
                <a:latin typeface="Comic Sans MS"/>
                <a:ea typeface="Comic Sans MS"/>
                <a:cs typeface="Comic Sans MS"/>
                <a:sym typeface="Comic Sans MS"/>
              </a:rPr>
              <a:t> </a:t>
            </a:r>
            <a:r>
              <a:rPr lang="el-GR" sz="1900" b="0" i="0" u="none" strike="noStrike" cap="none" dirty="0" smtClean="0">
                <a:solidFill>
                  <a:srgbClr val="7030A0"/>
                </a:solidFill>
                <a:latin typeface="Comic Sans MS"/>
                <a:ea typeface="Comic Sans MS"/>
                <a:cs typeface="Comic Sans MS"/>
                <a:sym typeface="Comic Sans MS"/>
              </a:rPr>
              <a:t>μια </a:t>
            </a:r>
            <a:r>
              <a:rPr lang="en-US" sz="1900" b="0" i="0" u="none" strike="noStrike" cap="none" dirty="0" err="1" smtClean="0">
                <a:solidFill>
                  <a:srgbClr val="7030A0"/>
                </a:solidFill>
                <a:latin typeface="Comic Sans MS"/>
                <a:ea typeface="Comic Sans MS"/>
                <a:cs typeface="Comic Sans MS"/>
                <a:sym typeface="Comic Sans MS"/>
              </a:rPr>
              <a:t>συν</a:t>
            </a:r>
            <a:r>
              <a:rPr lang="en-US" sz="1900" b="0" i="0" u="none" strike="noStrike" cap="none" dirty="0" smtClean="0">
                <a:solidFill>
                  <a:srgbClr val="7030A0"/>
                </a:solidFill>
                <a:latin typeface="Comic Sans MS"/>
                <a:ea typeface="Comic Sans MS"/>
                <a:cs typeface="Comic Sans MS"/>
                <a:sym typeface="Comic Sans MS"/>
              </a:rPr>
              <a:t>αισθηματική </a:t>
            </a:r>
            <a:r>
              <a:rPr lang="en-US" sz="1900" b="0" i="0" u="none" strike="noStrike" cap="none" dirty="0">
                <a:solidFill>
                  <a:srgbClr val="7030A0"/>
                </a:solidFill>
                <a:latin typeface="Comic Sans MS"/>
                <a:ea typeface="Comic Sans MS"/>
                <a:cs typeface="Comic Sans MS"/>
                <a:sym typeface="Comic Sans MS"/>
              </a:rPr>
              <a:t>πλευρά </a:t>
            </a:r>
            <a:r>
              <a:rPr lang="el-GR" sz="1900" b="0" i="0" u="none" strike="noStrike" cap="none" dirty="0" smtClean="0">
                <a:solidFill>
                  <a:srgbClr val="7030A0"/>
                </a:solidFill>
                <a:latin typeface="Comic Sans MS"/>
                <a:ea typeface="Comic Sans MS"/>
                <a:cs typeface="Comic Sans MS"/>
                <a:sym typeface="Comic Sans MS"/>
              </a:rPr>
              <a:t>την οποία δεν γνώριζα</a:t>
            </a:r>
            <a:r>
              <a:rPr lang="en-US" sz="1900" b="0" i="0" u="none" strike="noStrike" cap="none" dirty="0" smtClean="0">
                <a:solidFill>
                  <a:srgbClr val="7030A0"/>
                </a:solidFill>
                <a:latin typeface="Comic Sans MS"/>
                <a:ea typeface="Comic Sans MS"/>
                <a:cs typeface="Comic Sans MS"/>
                <a:sym typeface="Comic Sans MS"/>
              </a:rPr>
              <a:t>". </a:t>
            </a:r>
            <a:endParaRPr dirty="0"/>
          </a:p>
        </p:txBody>
      </p:sp>
      <p:sp>
        <p:nvSpPr>
          <p:cNvPr id="296" name="Google Shape;296;p43"/>
          <p:cNvSpPr/>
          <p:nvPr/>
        </p:nvSpPr>
        <p:spPr>
          <a:xfrm>
            <a:off x="2796058" y="4161066"/>
            <a:ext cx="543023" cy="514351"/>
          </a:xfrm>
          <a:prstGeom prst="rightArrow">
            <a:avLst>
              <a:gd name="adj1" fmla="val 50000"/>
              <a:gd name="adj2" fmla="val 50000"/>
            </a:avLst>
          </a:prstGeom>
          <a:solidFill>
            <a:srgbClr val="99FFCC"/>
          </a:solidFill>
          <a:ln w="12700" cap="flat" cmpd="sng">
            <a:solidFill>
              <a:srgbClr val="00B050"/>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97" name="Google Shape;297;p43"/>
          <p:cNvSpPr/>
          <p:nvPr/>
        </p:nvSpPr>
        <p:spPr>
          <a:xfrm>
            <a:off x="5855418" y="4161066"/>
            <a:ext cx="543022" cy="514351"/>
          </a:xfrm>
          <a:prstGeom prst="rightArrow">
            <a:avLst>
              <a:gd name="adj1" fmla="val 50000"/>
              <a:gd name="adj2" fmla="val 50000"/>
            </a:avLst>
          </a:prstGeom>
          <a:solidFill>
            <a:srgbClr val="99FFCC"/>
          </a:solidFill>
          <a:ln w="12700" cap="flat" cmpd="sng">
            <a:solidFill>
              <a:srgbClr val="00B050"/>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98" name="Google Shape;298;p43"/>
          <p:cNvSpPr txBox="1"/>
          <p:nvPr/>
        </p:nvSpPr>
        <p:spPr>
          <a:xfrm>
            <a:off x="118323" y="165384"/>
            <a:ext cx="2184600" cy="384900"/>
          </a:xfrm>
          <a:prstGeom prst="rect">
            <a:avLst/>
          </a:prstGeom>
          <a:solidFill>
            <a:srgbClr val="DAE3F3"/>
          </a:solidFill>
          <a:ln w="12700" cap="flat" cmpd="sng">
            <a:solidFill>
              <a:srgbClr val="7030A0"/>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200"/>
              <a:buFont typeface="Comic Sans MS"/>
              <a:buNone/>
            </a:pPr>
            <a:r>
              <a:rPr lang="en-US" sz="1900" b="1" i="0" u="none" strike="noStrike" cap="none">
                <a:solidFill>
                  <a:srgbClr val="000000"/>
                </a:solidFill>
                <a:latin typeface="Comic Sans MS"/>
                <a:ea typeface="Comic Sans MS"/>
                <a:cs typeface="Comic Sans MS"/>
                <a:sym typeface="Comic Sans MS"/>
              </a:rPr>
              <a:t>Για</a:t>
            </a:r>
            <a:r>
              <a:rPr lang="en-US" sz="1700" b="1" i="0" u="none" strike="noStrike" cap="none">
                <a:solidFill>
                  <a:srgbClr val="000000"/>
                </a:solidFill>
                <a:latin typeface="Comic Sans MS"/>
                <a:ea typeface="Comic Sans MS"/>
                <a:cs typeface="Comic Sans MS"/>
                <a:sym typeface="Comic Sans MS"/>
              </a:rPr>
              <a:t> </a:t>
            </a:r>
            <a:r>
              <a:rPr lang="en-US" sz="1900" b="1" i="0" u="none" strike="noStrike" cap="none">
                <a:solidFill>
                  <a:srgbClr val="000000"/>
                </a:solidFill>
                <a:latin typeface="Comic Sans MS"/>
                <a:ea typeface="Comic Sans MS"/>
                <a:cs typeface="Comic Sans MS"/>
                <a:sym typeface="Comic Sans MS"/>
              </a:rPr>
              <a:t>παράδειγμα...</a:t>
            </a:r>
            <a:endParaRPr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44"/>
          <p:cNvSpPr txBox="1"/>
          <p:nvPr/>
        </p:nvSpPr>
        <p:spPr>
          <a:xfrm>
            <a:off x="190713" y="143837"/>
            <a:ext cx="8705700" cy="2170200"/>
          </a:xfrm>
          <a:prstGeom prst="rect">
            <a:avLst/>
          </a:prstGeom>
          <a:solidFill>
            <a:srgbClr val="FFFFFF"/>
          </a:solidFill>
          <a:ln w="12700" cap="flat" cmpd="sng">
            <a:solidFill>
              <a:srgbClr val="7030A0"/>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800"/>
              <a:buFont typeface="Comic Sans MS"/>
              <a:buNone/>
            </a:pPr>
            <a:r>
              <a:rPr lang="en-US" sz="2700" b="1" i="0" u="none" strike="noStrike" cap="none" dirty="0">
                <a:solidFill>
                  <a:srgbClr val="000000"/>
                </a:solidFill>
                <a:latin typeface="Comic Sans MS"/>
                <a:ea typeface="Comic Sans MS"/>
                <a:cs typeface="Comic Sans MS"/>
                <a:sym typeface="Comic Sans MS"/>
              </a:rPr>
              <a:t>ΕΡΓΑΣΙΑ: </a:t>
            </a:r>
            <a:r>
              <a:rPr lang="en-US" sz="2700" b="0" i="0" u="none" strike="noStrike" cap="none" dirty="0" err="1">
                <a:solidFill>
                  <a:srgbClr val="000000"/>
                </a:solidFill>
                <a:latin typeface="Comic Sans MS"/>
                <a:ea typeface="Comic Sans MS"/>
                <a:cs typeface="Comic Sans MS"/>
                <a:sym typeface="Comic Sans MS"/>
              </a:rPr>
              <a:t>Τώρ</a:t>
            </a:r>
            <a:r>
              <a:rPr lang="en-US" sz="2700" b="0" i="0" u="none" strike="noStrike" cap="none" dirty="0">
                <a:solidFill>
                  <a:srgbClr val="000000"/>
                </a:solidFill>
                <a:latin typeface="Comic Sans MS"/>
                <a:ea typeface="Comic Sans MS"/>
                <a:cs typeface="Comic Sans MS"/>
                <a:sym typeface="Comic Sans MS"/>
              </a:rPr>
              <a:t>α, ακολουθήστε την ίδια διαδικασία για τα πέντε αντικείμενα που πήραν οι εκτοπισμένοι λαοί τη δεκαετία του 1920. </a:t>
            </a:r>
            <a:r>
              <a:rPr lang="en-US" sz="2700" b="0" i="0" u="none" strike="noStrike" cap="none" dirty="0" err="1">
                <a:solidFill>
                  <a:srgbClr val="000000"/>
                </a:solidFill>
                <a:latin typeface="Comic Sans MS"/>
                <a:ea typeface="Comic Sans MS"/>
                <a:cs typeface="Comic Sans MS"/>
                <a:sym typeface="Comic Sans MS"/>
              </a:rPr>
              <a:t>Χρησιμο</a:t>
            </a:r>
            <a:r>
              <a:rPr lang="en-US" sz="2700" b="0" i="0" u="none" strike="noStrike" cap="none" dirty="0">
                <a:solidFill>
                  <a:srgbClr val="000000"/>
                </a:solidFill>
                <a:latin typeface="Comic Sans MS"/>
                <a:ea typeface="Comic Sans MS"/>
                <a:cs typeface="Comic Sans MS"/>
                <a:sym typeface="Comic Sans MS"/>
              </a:rPr>
              <a:t>ποιήστε τα δύο παρακάτω κριτήρια για να σας βοηθήσουν να συμπληρώσετε την τελευταία στήλη του πλέγματός σας.</a:t>
            </a:r>
            <a:endParaRPr sz="1300" dirty="0"/>
          </a:p>
        </p:txBody>
      </p:sp>
      <p:grpSp>
        <p:nvGrpSpPr>
          <p:cNvPr id="304" name="Google Shape;304;p44"/>
          <p:cNvGrpSpPr/>
          <p:nvPr/>
        </p:nvGrpSpPr>
        <p:grpSpPr>
          <a:xfrm>
            <a:off x="190714" y="2552698"/>
            <a:ext cx="4209838" cy="3638553"/>
            <a:chOff x="0" y="106044"/>
            <a:chExt cx="4209837" cy="3638551"/>
          </a:xfrm>
        </p:grpSpPr>
        <p:sp>
          <p:nvSpPr>
            <p:cNvPr id="305" name="Google Shape;305;p44"/>
            <p:cNvSpPr/>
            <p:nvPr/>
          </p:nvSpPr>
          <p:spPr>
            <a:xfrm>
              <a:off x="0" y="106044"/>
              <a:ext cx="4209837" cy="3638551"/>
            </a:xfrm>
            <a:prstGeom prst="roundRect">
              <a:avLst>
                <a:gd name="adj" fmla="val 16667"/>
              </a:avLst>
            </a:prstGeom>
            <a:solidFill>
              <a:srgbClr val="FFE699"/>
            </a:solidFill>
            <a:ln w="12700" cap="flat" cmpd="sng">
              <a:solidFill>
                <a:srgbClr val="BF9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600"/>
                <a:buFont typeface="Comic Sans MS"/>
                <a:buNone/>
              </a:pPr>
              <a:endParaRPr sz="2600" b="0" i="0" u="none" strike="noStrike" cap="none">
                <a:solidFill>
                  <a:srgbClr val="000000"/>
                </a:solidFill>
                <a:latin typeface="Comic Sans MS"/>
                <a:ea typeface="Comic Sans MS"/>
                <a:cs typeface="Comic Sans MS"/>
                <a:sym typeface="Comic Sans MS"/>
              </a:endParaRPr>
            </a:p>
          </p:txBody>
        </p:sp>
        <p:sp>
          <p:nvSpPr>
            <p:cNvPr id="306" name="Google Shape;306;p44"/>
            <p:cNvSpPr txBox="1"/>
            <p:nvPr/>
          </p:nvSpPr>
          <p:spPr>
            <a:xfrm>
              <a:off x="229626" y="106050"/>
              <a:ext cx="3750600" cy="329400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600"/>
                <a:buFont typeface="Comic Sans MS"/>
                <a:buNone/>
              </a:pPr>
              <a:r>
                <a:rPr lang="en-US" sz="2600" b="0" i="0" u="none" strike="noStrike" cap="none" dirty="0">
                  <a:solidFill>
                    <a:srgbClr val="000000"/>
                  </a:solidFill>
                  <a:latin typeface="Comic Sans MS"/>
                  <a:ea typeface="Comic Sans MS"/>
                  <a:cs typeface="Comic Sans MS"/>
                  <a:sym typeface="Comic Sans MS"/>
                </a:rPr>
                <a:t>...</a:t>
              </a:r>
              <a:r>
                <a:rPr lang="en-US" sz="2600" b="0" i="0" u="none" strike="noStrike" cap="none" dirty="0" err="1">
                  <a:solidFill>
                    <a:srgbClr val="000000"/>
                  </a:solidFill>
                  <a:latin typeface="Comic Sans MS"/>
                  <a:ea typeface="Comic Sans MS"/>
                  <a:cs typeface="Comic Sans MS"/>
                  <a:sym typeface="Comic Sans MS"/>
                </a:rPr>
                <a:t>Πώς</a:t>
              </a:r>
              <a:r>
                <a:rPr lang="en-US" sz="2600" b="0" i="0" u="none" strike="noStrike" cap="none" dirty="0">
                  <a:solidFill>
                    <a:srgbClr val="000000"/>
                  </a:solidFill>
                  <a:latin typeface="Comic Sans MS"/>
                  <a:ea typeface="Comic Sans MS"/>
                  <a:cs typeface="Comic Sans MS"/>
                  <a:sym typeface="Comic Sans MS"/>
                </a:rPr>
                <a:t> </a:t>
              </a:r>
              <a:r>
                <a:rPr lang="en-US" sz="2600" b="0" i="0" u="none" strike="noStrike" cap="none" dirty="0" err="1">
                  <a:solidFill>
                    <a:srgbClr val="000000"/>
                  </a:solidFill>
                  <a:latin typeface="Comic Sans MS"/>
                  <a:ea typeface="Comic Sans MS"/>
                  <a:cs typeface="Comic Sans MS"/>
                  <a:sym typeface="Comic Sans MS"/>
                </a:rPr>
                <a:t>οι</a:t>
              </a:r>
              <a:r>
                <a:rPr lang="en-US" sz="2600" b="0" i="0" u="none" strike="noStrike" cap="none" dirty="0">
                  <a:solidFill>
                    <a:srgbClr val="000000"/>
                  </a:solidFill>
                  <a:latin typeface="Comic Sans MS"/>
                  <a:ea typeface="Comic Sans MS"/>
                  <a:cs typeface="Comic Sans MS"/>
                  <a:sym typeface="Comic Sans MS"/>
                </a:rPr>
                <a:t> π</a:t>
              </a:r>
              <a:r>
                <a:rPr lang="en-US" sz="2600" b="0" i="0" u="none" strike="noStrike" cap="none" dirty="0" err="1">
                  <a:solidFill>
                    <a:srgbClr val="000000"/>
                  </a:solidFill>
                  <a:latin typeface="Comic Sans MS"/>
                  <a:ea typeface="Comic Sans MS"/>
                  <a:cs typeface="Comic Sans MS"/>
                  <a:sym typeface="Comic Sans MS"/>
                </a:rPr>
                <a:t>ληροφορίες</a:t>
              </a:r>
              <a:r>
                <a:rPr lang="en-US" sz="2600" b="0" i="0" u="none" strike="noStrike" cap="none" dirty="0">
                  <a:solidFill>
                    <a:srgbClr val="000000"/>
                  </a:solidFill>
                  <a:latin typeface="Comic Sans MS"/>
                  <a:ea typeface="Comic Sans MS"/>
                  <a:cs typeface="Comic Sans MS"/>
                  <a:sym typeface="Comic Sans MS"/>
                </a:rPr>
                <a:t>που παρέχονται από την πηγή </a:t>
              </a:r>
              <a:r>
                <a:rPr lang="en-US" sz="2600" b="1" i="0" u="none" strike="noStrike" cap="none" dirty="0">
                  <a:solidFill>
                    <a:srgbClr val="0070C0"/>
                  </a:solidFill>
                  <a:latin typeface="Comic Sans MS"/>
                  <a:ea typeface="Comic Sans MS"/>
                  <a:cs typeface="Comic Sans MS"/>
                  <a:sym typeface="Comic Sans MS"/>
                </a:rPr>
                <a:t>επιβεβαιώνουν </a:t>
              </a:r>
              <a:r>
                <a:rPr lang="en-US" sz="2600" dirty="0">
                  <a:latin typeface="Comic Sans MS"/>
                  <a:ea typeface="Comic Sans MS"/>
                  <a:cs typeface="Comic Sans MS"/>
                  <a:sym typeface="Comic Sans MS"/>
                </a:rPr>
                <a:t>(</a:t>
              </a:r>
              <a:r>
                <a:rPr lang="en-US" sz="2600" b="0" i="0" u="none" strike="noStrike" cap="none" dirty="0">
                  <a:solidFill>
                    <a:srgbClr val="000000"/>
                  </a:solidFill>
                  <a:latin typeface="Comic Sans MS"/>
                  <a:ea typeface="Comic Sans MS"/>
                  <a:cs typeface="Comic Sans MS"/>
                  <a:sym typeface="Comic Sans MS"/>
                </a:rPr>
                <a:t>υποστηρίζουν) άλλες πηγές ή αυτά που ήδη γνωρίζω για την Ανταλλαγή </a:t>
              </a:r>
              <a:r>
                <a:rPr lang="en-US" sz="2600" b="0" i="0" u="none" strike="noStrike" cap="none" dirty="0" smtClean="0">
                  <a:solidFill>
                    <a:srgbClr val="000000"/>
                  </a:solidFill>
                  <a:latin typeface="Comic Sans MS"/>
                  <a:ea typeface="Comic Sans MS"/>
                  <a:cs typeface="Comic Sans MS"/>
                  <a:sym typeface="Comic Sans MS"/>
                </a:rPr>
                <a:t>Πληθυσμ</a:t>
              </a:r>
              <a:r>
                <a:rPr lang="en-US" sz="2600" dirty="0" smtClean="0">
                  <a:latin typeface="Comic Sans MS"/>
                  <a:ea typeface="Comic Sans MS"/>
                  <a:cs typeface="Comic Sans MS"/>
                  <a:sym typeface="Comic Sans MS"/>
                </a:rPr>
                <a:t>ών</a:t>
              </a:r>
              <a:r>
                <a:rPr lang="el-GR" sz="2600" dirty="0" smtClean="0">
                  <a:latin typeface="Comic Sans MS"/>
                  <a:ea typeface="Comic Sans MS"/>
                  <a:cs typeface="Comic Sans MS"/>
                  <a:sym typeface="Comic Sans MS"/>
                </a:rPr>
                <a:t>;</a:t>
              </a:r>
              <a:endParaRPr dirty="0"/>
            </a:p>
          </p:txBody>
        </p:sp>
      </p:grpSp>
      <p:grpSp>
        <p:nvGrpSpPr>
          <p:cNvPr id="307" name="Google Shape;307;p44"/>
          <p:cNvGrpSpPr/>
          <p:nvPr/>
        </p:nvGrpSpPr>
        <p:grpSpPr>
          <a:xfrm>
            <a:off x="4652609" y="2524879"/>
            <a:ext cx="4243742" cy="3694202"/>
            <a:chOff x="0" y="313175"/>
            <a:chExt cx="4243741" cy="3694200"/>
          </a:xfrm>
        </p:grpSpPr>
        <p:sp>
          <p:nvSpPr>
            <p:cNvPr id="308" name="Google Shape;308;p44"/>
            <p:cNvSpPr/>
            <p:nvPr/>
          </p:nvSpPr>
          <p:spPr>
            <a:xfrm>
              <a:off x="0" y="340994"/>
              <a:ext cx="4243741" cy="3638551"/>
            </a:xfrm>
            <a:prstGeom prst="roundRect">
              <a:avLst>
                <a:gd name="adj" fmla="val 16667"/>
              </a:avLst>
            </a:prstGeom>
            <a:solidFill>
              <a:srgbClr val="FFE699"/>
            </a:solidFill>
            <a:ln w="12700" cap="flat" cmpd="sng">
              <a:solidFill>
                <a:srgbClr val="BF9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600"/>
                <a:buFont typeface="Comic Sans MS"/>
                <a:buNone/>
              </a:pPr>
              <a:endParaRPr sz="2600" b="0" i="0" u="none" strike="noStrike" cap="none">
                <a:solidFill>
                  <a:srgbClr val="000000"/>
                </a:solidFill>
                <a:latin typeface="Comic Sans MS"/>
                <a:ea typeface="Comic Sans MS"/>
                <a:cs typeface="Comic Sans MS"/>
                <a:sym typeface="Comic Sans MS"/>
              </a:endParaRPr>
            </a:p>
          </p:txBody>
        </p:sp>
        <p:sp>
          <p:nvSpPr>
            <p:cNvPr id="309" name="Google Shape;309;p44"/>
            <p:cNvSpPr txBox="1"/>
            <p:nvPr/>
          </p:nvSpPr>
          <p:spPr>
            <a:xfrm>
              <a:off x="156713" y="313175"/>
              <a:ext cx="3784500" cy="369420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600"/>
                <a:buFont typeface="Comic Sans MS"/>
                <a:buNone/>
              </a:pPr>
              <a:r>
                <a:rPr lang="en-US" sz="2600" b="0" i="0" u="none" strike="noStrike" cap="none" dirty="0">
                  <a:solidFill>
                    <a:srgbClr val="000000"/>
                  </a:solidFill>
                  <a:latin typeface="Comic Sans MS"/>
                  <a:ea typeface="Comic Sans MS"/>
                  <a:cs typeface="Comic Sans MS"/>
                  <a:sym typeface="Comic Sans MS"/>
                </a:rPr>
                <a:t>...</a:t>
              </a:r>
              <a:r>
                <a:rPr lang="en-US" sz="2600" b="0" i="0" u="none" strike="noStrike" cap="none" dirty="0" err="1">
                  <a:solidFill>
                    <a:srgbClr val="000000"/>
                  </a:solidFill>
                  <a:latin typeface="Comic Sans MS"/>
                  <a:ea typeface="Comic Sans MS"/>
                  <a:cs typeface="Comic Sans MS"/>
                  <a:sym typeface="Comic Sans MS"/>
                </a:rPr>
                <a:t>Πώς</a:t>
              </a:r>
              <a:r>
                <a:rPr lang="en-US" sz="2600" b="0" i="0" u="none" strike="noStrike" cap="none" dirty="0">
                  <a:solidFill>
                    <a:srgbClr val="000000"/>
                  </a:solidFill>
                  <a:latin typeface="Comic Sans MS"/>
                  <a:ea typeface="Comic Sans MS"/>
                  <a:cs typeface="Comic Sans MS"/>
                  <a:sym typeface="Comic Sans MS"/>
                </a:rPr>
                <a:t> </a:t>
              </a:r>
              <a:r>
                <a:rPr lang="en-US" sz="2600" b="0" i="0" u="none" strike="noStrike" cap="none" dirty="0" err="1">
                  <a:solidFill>
                    <a:srgbClr val="000000"/>
                  </a:solidFill>
                  <a:latin typeface="Comic Sans MS"/>
                  <a:ea typeface="Comic Sans MS"/>
                  <a:cs typeface="Comic Sans MS"/>
                  <a:sym typeface="Comic Sans MS"/>
                </a:rPr>
                <a:t>οι</a:t>
              </a:r>
              <a:r>
                <a:rPr lang="en-US" sz="2600" b="0" i="0" u="none" strike="noStrike" cap="none" dirty="0">
                  <a:solidFill>
                    <a:srgbClr val="000000"/>
                  </a:solidFill>
                  <a:latin typeface="Comic Sans MS"/>
                  <a:ea typeface="Comic Sans MS"/>
                  <a:cs typeface="Comic Sans MS"/>
                  <a:sym typeface="Comic Sans MS"/>
                </a:rPr>
                <a:t> π</a:t>
              </a:r>
              <a:r>
                <a:rPr lang="en-US" sz="2600" b="0" i="0" u="none" strike="noStrike" cap="none" dirty="0" err="1">
                  <a:solidFill>
                    <a:srgbClr val="000000"/>
                  </a:solidFill>
                  <a:latin typeface="Comic Sans MS"/>
                  <a:ea typeface="Comic Sans MS"/>
                  <a:cs typeface="Comic Sans MS"/>
                  <a:sym typeface="Comic Sans MS"/>
                </a:rPr>
                <a:t>ληροφορίες</a:t>
              </a:r>
              <a:r>
                <a:rPr lang="en-US" sz="2600" b="0" i="0" u="none" strike="noStrike" cap="none" dirty="0">
                  <a:solidFill>
                    <a:srgbClr val="000000"/>
                  </a:solidFill>
                  <a:latin typeface="Comic Sans MS"/>
                  <a:ea typeface="Comic Sans MS"/>
                  <a:cs typeface="Comic Sans MS"/>
                  <a:sym typeface="Comic Sans MS"/>
                </a:rPr>
                <a:t> π</a:t>
              </a:r>
              <a:r>
                <a:rPr lang="en-US" sz="2600" b="0" i="0" u="none" strike="noStrike" cap="none" dirty="0" err="1">
                  <a:solidFill>
                    <a:srgbClr val="000000"/>
                  </a:solidFill>
                  <a:latin typeface="Comic Sans MS"/>
                  <a:ea typeface="Comic Sans MS"/>
                  <a:cs typeface="Comic Sans MS"/>
                  <a:sym typeface="Comic Sans MS"/>
                </a:rPr>
                <a:t>ου</a:t>
              </a:r>
              <a:r>
                <a:rPr lang="en-US" sz="2600" b="0" i="0" u="none" strike="noStrike" cap="none" dirty="0">
                  <a:solidFill>
                    <a:srgbClr val="000000"/>
                  </a:solidFill>
                  <a:latin typeface="Comic Sans MS"/>
                  <a:ea typeface="Comic Sans MS"/>
                  <a:cs typeface="Comic Sans MS"/>
                  <a:sym typeface="Comic Sans MS"/>
                </a:rPr>
                <a:t> πα</a:t>
              </a:r>
              <a:r>
                <a:rPr lang="en-US" sz="2600" b="0" i="0" u="none" strike="noStrike" cap="none" dirty="0" err="1">
                  <a:solidFill>
                    <a:srgbClr val="000000"/>
                  </a:solidFill>
                  <a:latin typeface="Comic Sans MS"/>
                  <a:ea typeface="Comic Sans MS"/>
                  <a:cs typeface="Comic Sans MS"/>
                  <a:sym typeface="Comic Sans MS"/>
                </a:rPr>
                <a:t>ρέχοντ</a:t>
              </a:r>
              <a:r>
                <a:rPr lang="en-US" sz="2600" b="0" i="0" u="none" strike="noStrike" cap="none" dirty="0">
                  <a:solidFill>
                    <a:srgbClr val="000000"/>
                  </a:solidFill>
                  <a:latin typeface="Comic Sans MS"/>
                  <a:ea typeface="Comic Sans MS"/>
                  <a:cs typeface="Comic Sans MS"/>
                  <a:sym typeface="Comic Sans MS"/>
                </a:rPr>
                <a:t>αι από την πηγή </a:t>
              </a:r>
              <a:r>
                <a:rPr lang="en-US" sz="2600" b="1" i="0" u="none" strike="noStrike" cap="none" dirty="0">
                  <a:solidFill>
                    <a:srgbClr val="FF33CC"/>
                  </a:solidFill>
                  <a:latin typeface="Comic Sans MS"/>
                  <a:ea typeface="Comic Sans MS"/>
                  <a:cs typeface="Comic Sans MS"/>
                  <a:sym typeface="Comic Sans MS"/>
                </a:rPr>
                <a:t>αμφισβητούν </a:t>
              </a:r>
              <a:r>
                <a:rPr lang="en-US" sz="2600" b="0" i="0" u="none" strike="noStrike" cap="none" dirty="0">
                  <a:solidFill>
                    <a:srgbClr val="000000"/>
                  </a:solidFill>
                  <a:latin typeface="Comic Sans MS"/>
                  <a:ea typeface="Comic Sans MS"/>
                  <a:cs typeface="Comic Sans MS"/>
                  <a:sym typeface="Comic Sans MS"/>
                </a:rPr>
                <a:t>(ή προσφέρουν εναλλακτικές απόψεις σχετικά με) άλλες πηγές, ή αυτά που ήδη γνωρίζω για την Ανταλλαγή Πληθυσμ</a:t>
              </a:r>
              <a:r>
                <a:rPr lang="en-US" sz="2600" dirty="0">
                  <a:latin typeface="Comic Sans MS"/>
                  <a:ea typeface="Comic Sans MS"/>
                  <a:cs typeface="Comic Sans MS"/>
                  <a:sym typeface="Comic Sans MS"/>
                </a:rPr>
                <a:t>ών</a:t>
              </a:r>
              <a:r>
                <a:rPr lang="en-US" sz="2600" b="0" i="0" u="none" strike="noStrike" cap="none" dirty="0">
                  <a:solidFill>
                    <a:srgbClr val="000000"/>
                  </a:solidFill>
                  <a:latin typeface="Comic Sans MS"/>
                  <a:ea typeface="Comic Sans MS"/>
                  <a:cs typeface="Comic Sans MS"/>
                  <a:sym typeface="Comic Sans MS"/>
                </a:rPr>
                <a:t>;</a:t>
              </a:r>
              <a:endParaRPr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5"/>
          <p:cNvSpPr txBox="1"/>
          <p:nvPr/>
        </p:nvSpPr>
        <p:spPr>
          <a:xfrm>
            <a:off x="133563" y="143837"/>
            <a:ext cx="8877000" cy="4402200"/>
          </a:xfrm>
          <a:prstGeom prst="rect">
            <a:avLst/>
          </a:prstGeom>
          <a:solidFill>
            <a:srgbClr val="FFFFFF"/>
          </a:solidFill>
          <a:ln w="12700" cap="flat" cmpd="sng">
            <a:solidFill>
              <a:srgbClr val="7030A0"/>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030A0"/>
              </a:buClr>
              <a:buSzPts val="2800"/>
              <a:buFont typeface="Comic Sans MS"/>
              <a:buNone/>
            </a:pPr>
            <a:r>
              <a:rPr lang="en-US" sz="2800" b="1" i="0" u="none" strike="noStrike" cap="none" dirty="0" err="1">
                <a:solidFill>
                  <a:srgbClr val="7030A0"/>
                </a:solidFill>
                <a:latin typeface="Comic Sans MS"/>
                <a:ea typeface="Comic Sans MS"/>
                <a:cs typeface="Comic Sans MS"/>
                <a:sym typeface="Comic Sans MS"/>
              </a:rPr>
              <a:t>Αν</a:t>
            </a:r>
            <a:r>
              <a:rPr lang="en-US" sz="2800" b="1" i="0" u="none" strike="noStrike" cap="none" dirty="0">
                <a:solidFill>
                  <a:srgbClr val="7030A0"/>
                </a:solidFill>
                <a:latin typeface="Comic Sans MS"/>
                <a:ea typeface="Comic Sans MS"/>
                <a:cs typeface="Comic Sans MS"/>
                <a:sym typeface="Comic Sans MS"/>
              </a:rPr>
              <a:t> τα α</a:t>
            </a:r>
            <a:r>
              <a:rPr lang="en-US" sz="2800" b="1" i="0" u="none" strike="noStrike" cap="none" dirty="0" err="1">
                <a:solidFill>
                  <a:srgbClr val="7030A0"/>
                </a:solidFill>
                <a:latin typeface="Comic Sans MS"/>
                <a:ea typeface="Comic Sans MS"/>
                <a:cs typeface="Comic Sans MS"/>
                <a:sym typeface="Comic Sans MS"/>
              </a:rPr>
              <a:t>ντικείμεν</a:t>
            </a:r>
            <a:r>
              <a:rPr lang="en-US" sz="2800" b="1" i="0" u="none" strike="noStrike" cap="none" dirty="0">
                <a:solidFill>
                  <a:srgbClr val="7030A0"/>
                </a:solidFill>
                <a:latin typeface="Comic Sans MS"/>
                <a:ea typeface="Comic Sans MS"/>
                <a:cs typeface="Comic Sans MS"/>
                <a:sym typeface="Comic Sans MS"/>
              </a:rPr>
              <a:t>α μπορούσαν να μιλήσουν, τι θα έλεγαν;  </a:t>
            </a:r>
            <a:endParaRPr dirty="0"/>
          </a:p>
          <a:p>
            <a:pPr marL="0" marR="0" lvl="0" indent="0" algn="l" rtl="0">
              <a:lnSpc>
                <a:spcPct val="100000"/>
              </a:lnSpc>
              <a:spcBef>
                <a:spcPts val="0"/>
              </a:spcBef>
              <a:spcAft>
                <a:spcPts val="0"/>
              </a:spcAft>
              <a:buClr>
                <a:srgbClr val="000000"/>
              </a:buClr>
              <a:buSzPts val="2800"/>
              <a:buFont typeface="Comic Sans MS"/>
              <a:buNone/>
            </a:pPr>
            <a:endParaRPr sz="2800" b="1" i="0" u="none" strike="noStrike" cap="none" dirty="0">
              <a:solidFill>
                <a:srgbClr val="7030A0"/>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2800"/>
              <a:buFont typeface="Comic Sans MS"/>
              <a:buNone/>
            </a:pPr>
            <a:r>
              <a:rPr lang="en-US" sz="2800" b="1" i="0" u="none" strike="noStrike" cap="none" dirty="0">
                <a:solidFill>
                  <a:srgbClr val="000000"/>
                </a:solidFill>
                <a:latin typeface="Comic Sans MS"/>
                <a:ea typeface="Comic Sans MS"/>
                <a:cs typeface="Comic Sans MS"/>
                <a:sym typeface="Comic Sans MS"/>
              </a:rPr>
              <a:t>ΤΕΛΙΚΗ ΕΡΓΑΣΙΑ: </a:t>
            </a:r>
            <a:r>
              <a:rPr lang="en-US" sz="2800" b="0" i="0" u="none" strike="noStrike" cap="none" dirty="0">
                <a:solidFill>
                  <a:srgbClr val="000000"/>
                </a:solidFill>
                <a:latin typeface="Comic Sans MS"/>
                <a:ea typeface="Comic Sans MS"/>
                <a:cs typeface="Comic Sans MS"/>
                <a:sym typeface="Comic Sans MS"/>
              </a:rPr>
              <a:t>Επ</a:t>
            </a:r>
            <a:r>
              <a:rPr lang="en-US" sz="2800" b="0" i="0" u="none" strike="noStrike" cap="none" dirty="0" err="1">
                <a:solidFill>
                  <a:srgbClr val="000000"/>
                </a:solidFill>
                <a:latin typeface="Comic Sans MS"/>
                <a:ea typeface="Comic Sans MS"/>
                <a:cs typeface="Comic Sans MS"/>
                <a:sym typeface="Comic Sans MS"/>
              </a:rPr>
              <a:t>ιλέξτε</a:t>
            </a:r>
            <a:r>
              <a:rPr lang="en-US" sz="2800" b="0" i="0" u="none" strike="noStrike" cap="none" dirty="0">
                <a:solidFill>
                  <a:srgbClr val="000000"/>
                </a:solidFill>
                <a:latin typeface="Comic Sans MS"/>
                <a:ea typeface="Comic Sans MS"/>
                <a:cs typeface="Comic Sans MS"/>
                <a:sym typeface="Comic Sans MS"/>
              </a:rPr>
              <a:t> </a:t>
            </a:r>
            <a:r>
              <a:rPr lang="en-US" sz="2800" b="0" i="0" u="none" strike="noStrike" cap="none" dirty="0" err="1">
                <a:solidFill>
                  <a:srgbClr val="000000"/>
                </a:solidFill>
                <a:latin typeface="Comic Sans MS"/>
                <a:ea typeface="Comic Sans MS"/>
                <a:cs typeface="Comic Sans MS"/>
                <a:sym typeface="Comic Sans MS"/>
              </a:rPr>
              <a:t>έν</a:t>
            </a:r>
            <a:r>
              <a:rPr lang="en-US" sz="2800" b="0" i="0" u="none" strike="noStrike" cap="none" dirty="0">
                <a:solidFill>
                  <a:srgbClr val="000000"/>
                </a:solidFill>
                <a:latin typeface="Comic Sans MS"/>
                <a:ea typeface="Comic Sans MS"/>
                <a:cs typeface="Comic Sans MS"/>
                <a:sym typeface="Comic Sans MS"/>
              </a:rPr>
              <a:t>α από τα αντικείμενα που μελετήσατε σε αυτό το μάθημα - ή μπορείτε να επισκεφθείτε τη γκαλερί "100 αντικείμενα" στην </a:t>
            </a:r>
            <a:r>
              <a:rPr lang="en-US" sz="2800" b="0" i="0" strike="noStrike" cap="none" dirty="0">
                <a:latin typeface="Comic Sans MS"/>
                <a:ea typeface="Comic Sans MS"/>
                <a:cs typeface="Comic Sans MS"/>
                <a:sym typeface="Comic Sans MS"/>
              </a:rPr>
              <a:t>ιστοσελίδα </a:t>
            </a:r>
            <a:r>
              <a:rPr lang="en-US" sz="2800" b="0" i="0" u="none" strike="noStrike" cap="none" dirty="0">
                <a:solidFill>
                  <a:srgbClr val="000000"/>
                </a:solidFill>
                <a:latin typeface="Comic Sans MS"/>
                <a:ea typeface="Comic Sans MS"/>
                <a:cs typeface="Comic Sans MS"/>
                <a:sym typeface="Comic Sans MS"/>
              </a:rPr>
              <a:t>του Προγράμματος της Λωζάνης και να επιλέξετε ένα από αυτά. Θα </a:t>
            </a:r>
            <a:r>
              <a:rPr lang="en-US" sz="2800" b="0" i="0" u="none" strike="noStrike" cap="none" dirty="0" err="1">
                <a:solidFill>
                  <a:srgbClr val="000000"/>
                </a:solidFill>
                <a:latin typeface="Comic Sans MS"/>
                <a:ea typeface="Comic Sans MS"/>
                <a:cs typeface="Comic Sans MS"/>
                <a:sym typeface="Comic Sans MS"/>
              </a:rPr>
              <a:t>γράψετε</a:t>
            </a:r>
            <a:r>
              <a:rPr lang="en-US" sz="2800" b="0" i="0" u="none" strike="noStrike" cap="none" dirty="0">
                <a:solidFill>
                  <a:srgbClr val="000000"/>
                </a:solidFill>
                <a:latin typeface="Comic Sans MS"/>
                <a:ea typeface="Comic Sans MS"/>
                <a:cs typeface="Comic Sans MS"/>
                <a:sym typeface="Comic Sans MS"/>
              </a:rPr>
              <a:t> </a:t>
            </a:r>
            <a:r>
              <a:rPr lang="en-US" sz="2800" b="0" i="0" u="none" strike="noStrike" cap="none" dirty="0" err="1">
                <a:solidFill>
                  <a:srgbClr val="000000"/>
                </a:solidFill>
                <a:latin typeface="Comic Sans MS"/>
                <a:ea typeface="Comic Sans MS"/>
                <a:cs typeface="Comic Sans MS"/>
                <a:sym typeface="Comic Sans MS"/>
              </a:rPr>
              <a:t>μι</a:t>
            </a:r>
            <a:r>
              <a:rPr lang="en-US" sz="2800" b="0" i="0" u="none" strike="noStrike" cap="none" dirty="0">
                <a:solidFill>
                  <a:srgbClr val="000000"/>
                </a:solidFill>
                <a:latin typeface="Comic Sans MS"/>
                <a:ea typeface="Comic Sans MS"/>
                <a:cs typeface="Comic Sans MS"/>
                <a:sym typeface="Comic Sans MS"/>
              </a:rPr>
              <a:t>α "αυτό-αφήγηση" από την οπτική γωνία του αντικειμένου που επιλέξατε... </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6"/>
          <p:cNvSpPr txBox="1"/>
          <p:nvPr/>
        </p:nvSpPr>
        <p:spPr>
          <a:xfrm>
            <a:off x="209549" y="143837"/>
            <a:ext cx="8724600" cy="6695700"/>
          </a:xfrm>
          <a:prstGeom prst="rect">
            <a:avLst/>
          </a:prstGeom>
          <a:solidFill>
            <a:srgbClr val="FFFFFF"/>
          </a:solidFill>
          <a:ln w="12700" cap="flat" cmpd="sng">
            <a:solidFill>
              <a:srgbClr val="7030A0"/>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800"/>
              <a:buFont typeface="Comic Sans MS"/>
              <a:buNone/>
            </a:pPr>
            <a:r>
              <a:rPr lang="en-US" sz="2700" b="1" i="0" u="none" strike="noStrike" cap="none" dirty="0" err="1">
                <a:solidFill>
                  <a:srgbClr val="000000"/>
                </a:solidFill>
                <a:latin typeface="Comic Sans MS"/>
                <a:ea typeface="Comic Sans MS"/>
                <a:cs typeface="Comic Sans MS"/>
                <a:sym typeface="Comic Sans MS"/>
              </a:rPr>
              <a:t>Γράφοντ</a:t>
            </a:r>
            <a:r>
              <a:rPr lang="en-US" sz="2700" b="1" i="0" u="none" strike="noStrike" cap="none" dirty="0">
                <a:solidFill>
                  <a:srgbClr val="000000"/>
                </a:solidFill>
                <a:latin typeface="Comic Sans MS"/>
                <a:ea typeface="Comic Sans MS"/>
                <a:cs typeface="Comic Sans MS"/>
                <a:sym typeface="Comic Sans MS"/>
              </a:rPr>
              <a:t>ας την ιστορία σας:</a:t>
            </a:r>
            <a:endParaRPr sz="1300" dirty="0"/>
          </a:p>
          <a:p>
            <a:pPr marL="0" marR="0" lvl="0" indent="0" algn="l" rtl="0">
              <a:lnSpc>
                <a:spcPct val="100000"/>
              </a:lnSpc>
              <a:spcBef>
                <a:spcPts val="0"/>
              </a:spcBef>
              <a:spcAft>
                <a:spcPts val="0"/>
              </a:spcAft>
              <a:buClr>
                <a:srgbClr val="000000"/>
              </a:buClr>
              <a:buSzPts val="2800"/>
              <a:buFont typeface="Comic Sans MS"/>
              <a:buNone/>
            </a:pPr>
            <a:endParaRPr sz="2700" b="1" i="0" u="none" strike="noStrike" cap="none" dirty="0">
              <a:solidFill>
                <a:srgbClr val="000000"/>
              </a:solidFill>
              <a:latin typeface="Comic Sans MS"/>
              <a:ea typeface="Comic Sans MS"/>
              <a:cs typeface="Comic Sans MS"/>
              <a:sym typeface="Comic Sans MS"/>
            </a:endParaRPr>
          </a:p>
          <a:p>
            <a:pPr marL="457200" marR="0" lvl="0" indent="-450850" algn="l" rtl="0">
              <a:lnSpc>
                <a:spcPct val="100000"/>
              </a:lnSpc>
              <a:spcBef>
                <a:spcPts val="0"/>
              </a:spcBef>
              <a:spcAft>
                <a:spcPts val="0"/>
              </a:spcAft>
              <a:buClr>
                <a:srgbClr val="000000"/>
              </a:buClr>
              <a:buSzPts val="2500"/>
              <a:buFont typeface="Comic Sans MS"/>
              <a:buChar char="✓"/>
            </a:pPr>
            <a:r>
              <a:rPr lang="en-US" sz="2500" b="0" i="0" u="none" strike="noStrike" cap="none" dirty="0" err="1">
                <a:solidFill>
                  <a:srgbClr val="000000"/>
                </a:solidFill>
                <a:latin typeface="Comic Sans MS"/>
                <a:ea typeface="Comic Sans MS"/>
                <a:cs typeface="Comic Sans MS"/>
                <a:sym typeface="Comic Sans MS"/>
              </a:rPr>
              <a:t>Γράψτε</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σε</a:t>
            </a:r>
            <a:r>
              <a:rPr lang="en-US" sz="2500" b="0" i="0" u="none" strike="noStrike" cap="none" dirty="0">
                <a:solidFill>
                  <a:srgbClr val="000000"/>
                </a:solidFill>
                <a:latin typeface="Comic Sans MS"/>
                <a:ea typeface="Comic Sans MS"/>
                <a:cs typeface="Comic Sans MS"/>
                <a:sym typeface="Comic Sans MS"/>
              </a:rPr>
              <a:t> π</a:t>
            </a:r>
            <a:r>
              <a:rPr lang="en-US" sz="2500" b="0" i="0" u="none" strike="noStrike" cap="none" dirty="0" err="1">
                <a:solidFill>
                  <a:srgbClr val="000000"/>
                </a:solidFill>
                <a:latin typeface="Comic Sans MS"/>
                <a:ea typeface="Comic Sans MS"/>
                <a:cs typeface="Comic Sans MS"/>
                <a:sym typeface="Comic Sans MS"/>
              </a:rPr>
              <a:t>ρώτο</a:t>
            </a:r>
            <a:r>
              <a:rPr lang="en-US" sz="2500" b="0" i="0" u="none" strike="noStrike" cap="none" dirty="0">
                <a:solidFill>
                  <a:srgbClr val="000000"/>
                </a:solidFill>
                <a:latin typeface="Comic Sans MS"/>
                <a:ea typeface="Comic Sans MS"/>
                <a:cs typeface="Comic Sans MS"/>
                <a:sym typeface="Comic Sans MS"/>
              </a:rPr>
              <a:t> π</a:t>
            </a:r>
            <a:r>
              <a:rPr lang="en-US" sz="2500" b="0" i="0" u="none" strike="noStrike" cap="none" dirty="0" err="1">
                <a:solidFill>
                  <a:srgbClr val="000000"/>
                </a:solidFill>
                <a:latin typeface="Comic Sans MS"/>
                <a:ea typeface="Comic Sans MS"/>
                <a:cs typeface="Comic Sans MS"/>
                <a:sym typeface="Comic Sans MS"/>
              </a:rPr>
              <a:t>ρόσω</a:t>
            </a:r>
            <a:r>
              <a:rPr lang="en-US" sz="2500" b="0" i="0" u="none" strike="noStrike" cap="none" dirty="0">
                <a:solidFill>
                  <a:srgbClr val="000000"/>
                </a:solidFill>
                <a:latin typeface="Comic Sans MS"/>
                <a:ea typeface="Comic Sans MS"/>
                <a:cs typeface="Comic Sans MS"/>
                <a:sym typeface="Comic Sans MS"/>
              </a:rPr>
              <a:t>πο ("Είδα..."). </a:t>
            </a:r>
            <a:endParaRPr sz="1300" dirty="0"/>
          </a:p>
          <a:p>
            <a:pPr marL="457200" marR="0" lvl="0" indent="-450850" algn="l" rtl="0">
              <a:lnSpc>
                <a:spcPct val="100000"/>
              </a:lnSpc>
              <a:spcBef>
                <a:spcPts val="0"/>
              </a:spcBef>
              <a:spcAft>
                <a:spcPts val="0"/>
              </a:spcAft>
              <a:buClr>
                <a:srgbClr val="000000"/>
              </a:buClr>
              <a:buSzPts val="2500"/>
              <a:buFont typeface="Comic Sans MS"/>
              <a:buChar char="✓"/>
            </a:pPr>
            <a:r>
              <a:rPr lang="en-US" sz="2500" b="0" i="0" u="none" strike="noStrike" cap="none" dirty="0">
                <a:solidFill>
                  <a:srgbClr val="000000"/>
                </a:solidFill>
                <a:latin typeface="Comic Sans MS"/>
                <a:ea typeface="Comic Sans MS"/>
                <a:cs typeface="Comic Sans MS"/>
                <a:sym typeface="Comic Sans MS"/>
              </a:rPr>
              <a:t>Ο α</a:t>
            </a:r>
            <a:r>
              <a:rPr lang="en-US" sz="2500" b="0" i="0" u="none" strike="noStrike" cap="none" dirty="0" err="1">
                <a:solidFill>
                  <a:srgbClr val="000000"/>
                </a:solidFill>
                <a:latin typeface="Comic Sans MS"/>
                <a:ea typeface="Comic Sans MS"/>
                <a:cs typeface="Comic Sans MS"/>
                <a:sym typeface="Comic Sans MS"/>
              </a:rPr>
              <a:t>φηγητής</a:t>
            </a:r>
            <a:r>
              <a:rPr lang="en-US" sz="2500" b="0" i="0" u="none" strike="noStrike" cap="none" dirty="0">
                <a:solidFill>
                  <a:srgbClr val="000000"/>
                </a:solidFill>
                <a:latin typeface="Comic Sans MS"/>
                <a:ea typeface="Comic Sans MS"/>
                <a:cs typeface="Comic Sans MS"/>
                <a:sym typeface="Comic Sans MS"/>
              </a:rPr>
              <a:t> σας (</a:t>
            </a:r>
            <a:r>
              <a:rPr lang="en-US" sz="2500" b="0" i="0" u="none" strike="noStrike" cap="none" dirty="0" err="1">
                <a:solidFill>
                  <a:srgbClr val="000000"/>
                </a:solidFill>
                <a:latin typeface="Comic Sans MS"/>
                <a:ea typeface="Comic Sans MS"/>
                <a:cs typeface="Comic Sans MS"/>
                <a:sym typeface="Comic Sans MS"/>
              </a:rPr>
              <a:t>το</a:t>
            </a:r>
            <a:r>
              <a:rPr lang="en-US" sz="2500" b="0" i="0" u="none" strike="noStrike" cap="none" dirty="0">
                <a:solidFill>
                  <a:srgbClr val="000000"/>
                </a:solidFill>
                <a:latin typeface="Comic Sans MS"/>
                <a:ea typeface="Comic Sans MS"/>
                <a:cs typeface="Comic Sans MS"/>
                <a:sym typeface="Comic Sans MS"/>
              </a:rPr>
              <a:t> α</a:t>
            </a:r>
            <a:r>
              <a:rPr lang="en-US" sz="2500" b="0" i="0" u="none" strike="noStrike" cap="none" dirty="0" err="1">
                <a:solidFill>
                  <a:srgbClr val="000000"/>
                </a:solidFill>
                <a:latin typeface="Comic Sans MS"/>
                <a:ea typeface="Comic Sans MS"/>
                <a:cs typeface="Comic Sans MS"/>
                <a:sym typeface="Comic Sans MS"/>
              </a:rPr>
              <a:t>ντικείμενο</a:t>
            </a:r>
            <a:r>
              <a:rPr lang="en-US" sz="2500" b="0" i="0" u="none" strike="noStrike" cap="none" dirty="0">
                <a:solidFill>
                  <a:srgbClr val="000000"/>
                </a:solidFill>
                <a:latin typeface="Comic Sans MS"/>
                <a:ea typeface="Comic Sans MS"/>
                <a:cs typeface="Comic Sans MS"/>
                <a:sym typeface="Comic Sans MS"/>
              </a:rPr>
              <a:t>) μπ</a:t>
            </a:r>
            <a:r>
              <a:rPr lang="en-US" sz="2500" b="0" i="0" u="none" strike="noStrike" cap="none" dirty="0" err="1">
                <a:solidFill>
                  <a:srgbClr val="000000"/>
                </a:solidFill>
                <a:latin typeface="Comic Sans MS"/>
                <a:ea typeface="Comic Sans MS"/>
                <a:cs typeface="Comic Sans MS"/>
                <a:sym typeface="Comic Sans MS"/>
              </a:rPr>
              <a:t>ορεί</a:t>
            </a:r>
            <a:r>
              <a:rPr lang="en-US" sz="2500" b="0" i="0" u="none" strike="noStrike" cap="none" dirty="0">
                <a:solidFill>
                  <a:srgbClr val="000000"/>
                </a:solidFill>
                <a:latin typeface="Comic Sans MS"/>
                <a:ea typeface="Comic Sans MS"/>
                <a:cs typeface="Comic Sans MS"/>
                <a:sym typeface="Comic Sans MS"/>
              </a:rPr>
              <a:t> επ</a:t>
            </a:r>
            <a:r>
              <a:rPr lang="en-US" sz="2500" b="0" i="0" u="none" strike="noStrike" cap="none" dirty="0" err="1">
                <a:solidFill>
                  <a:srgbClr val="000000"/>
                </a:solidFill>
                <a:latin typeface="Comic Sans MS"/>
                <a:ea typeface="Comic Sans MS"/>
                <a:cs typeface="Comic Sans MS"/>
                <a:sym typeface="Comic Sans MS"/>
              </a:rPr>
              <a:t>ίσης</a:t>
            </a:r>
            <a:r>
              <a:rPr lang="en-US" sz="2500" b="0" i="0" u="none" strike="noStrike" cap="none" dirty="0">
                <a:solidFill>
                  <a:srgbClr val="000000"/>
                </a:solidFill>
                <a:latin typeface="Comic Sans MS"/>
                <a:ea typeface="Comic Sans MS"/>
                <a:cs typeface="Comic Sans MS"/>
                <a:sym typeface="Comic Sans MS"/>
              </a:rPr>
              <a:t> να </a:t>
            </a:r>
            <a:r>
              <a:rPr lang="en-US" sz="2500" b="0" i="0" u="none" strike="noStrike" cap="none" dirty="0" err="1">
                <a:solidFill>
                  <a:srgbClr val="000000"/>
                </a:solidFill>
                <a:latin typeface="Comic Sans MS"/>
                <a:ea typeface="Comic Sans MS"/>
                <a:cs typeface="Comic Sans MS"/>
                <a:sym typeface="Comic Sans MS"/>
              </a:rPr>
              <a:t>έχει</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σκέψεις</a:t>
            </a:r>
            <a:r>
              <a:rPr lang="en-US" sz="2500" b="0" i="0" u="none" strike="noStrike" cap="none" dirty="0">
                <a:solidFill>
                  <a:srgbClr val="000000"/>
                </a:solidFill>
                <a:latin typeface="Comic Sans MS"/>
                <a:ea typeface="Comic Sans MS"/>
                <a:cs typeface="Comic Sans MS"/>
                <a:sym typeface="Comic Sans MS"/>
              </a:rPr>
              <a:t> και </a:t>
            </a:r>
            <a:r>
              <a:rPr lang="en-US" sz="2500" b="0" i="0" u="none" strike="noStrike" cap="none" dirty="0" err="1">
                <a:solidFill>
                  <a:srgbClr val="000000"/>
                </a:solidFill>
                <a:latin typeface="Comic Sans MS"/>
                <a:ea typeface="Comic Sans MS"/>
                <a:cs typeface="Comic Sans MS"/>
                <a:sym typeface="Comic Sans MS"/>
              </a:rPr>
              <a:t>συν</a:t>
            </a:r>
            <a:r>
              <a:rPr lang="en-US" sz="2500" b="0" i="0" u="none" strike="noStrike" cap="none" dirty="0">
                <a:solidFill>
                  <a:srgbClr val="000000"/>
                </a:solidFill>
                <a:latin typeface="Comic Sans MS"/>
                <a:ea typeface="Comic Sans MS"/>
                <a:cs typeface="Comic Sans MS"/>
                <a:sym typeface="Comic Sans MS"/>
              </a:rPr>
              <a:t>αισθήματα... </a:t>
            </a:r>
            <a:r>
              <a:rPr lang="en-US" sz="2500" b="0" i="0" u="none" strike="noStrike" cap="none" dirty="0" err="1">
                <a:solidFill>
                  <a:srgbClr val="000000"/>
                </a:solidFill>
                <a:latin typeface="Comic Sans MS"/>
                <a:ea typeface="Comic Sans MS"/>
                <a:cs typeface="Comic Sans MS"/>
                <a:sym typeface="Comic Sans MS"/>
              </a:rPr>
              <a:t>όσο</a:t>
            </a:r>
            <a:r>
              <a:rPr lang="en-US" sz="2500" b="0" i="0" u="none" strike="noStrike" cap="none" dirty="0">
                <a:solidFill>
                  <a:srgbClr val="000000"/>
                </a:solidFill>
                <a:latin typeface="Comic Sans MS"/>
                <a:ea typeface="Comic Sans MS"/>
                <a:cs typeface="Comic Sans MS"/>
                <a:sym typeface="Comic Sans MS"/>
              </a:rPr>
              <a:t> πα</a:t>
            </a:r>
            <a:r>
              <a:rPr lang="en-US" sz="2500" b="0" i="0" u="none" strike="noStrike" cap="none" dirty="0" err="1">
                <a:solidFill>
                  <a:srgbClr val="000000"/>
                </a:solidFill>
                <a:latin typeface="Comic Sans MS"/>
                <a:ea typeface="Comic Sans MS"/>
                <a:cs typeface="Comic Sans MS"/>
                <a:sym typeface="Comic Sans MS"/>
              </a:rPr>
              <a:t>ράξενο</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κι</a:t>
            </a:r>
            <a:r>
              <a:rPr lang="en-US" sz="2500" b="0" i="0" u="none" strike="noStrike" cap="none" dirty="0">
                <a:solidFill>
                  <a:srgbClr val="000000"/>
                </a:solidFill>
                <a:latin typeface="Comic Sans MS"/>
                <a:ea typeface="Comic Sans MS"/>
                <a:cs typeface="Comic Sans MS"/>
                <a:sym typeface="Comic Sans MS"/>
              </a:rPr>
              <a:t> αν α</a:t>
            </a:r>
            <a:r>
              <a:rPr lang="en-US" sz="2500" b="0" i="0" u="none" strike="noStrike" cap="none" dirty="0" err="1">
                <a:solidFill>
                  <a:srgbClr val="000000"/>
                </a:solidFill>
                <a:latin typeface="Comic Sans MS"/>
                <a:ea typeface="Comic Sans MS"/>
                <a:cs typeface="Comic Sans MS"/>
                <a:sym typeface="Comic Sans MS"/>
              </a:rPr>
              <a:t>κούγετ</a:t>
            </a:r>
            <a:r>
              <a:rPr lang="en-US" sz="2500" b="0" i="0" u="none" strike="noStrike" cap="none" dirty="0">
                <a:solidFill>
                  <a:srgbClr val="000000"/>
                </a:solidFill>
                <a:latin typeface="Comic Sans MS"/>
                <a:ea typeface="Comic Sans MS"/>
                <a:cs typeface="Comic Sans MS"/>
                <a:sym typeface="Comic Sans MS"/>
              </a:rPr>
              <a:t>αι αυτό! </a:t>
            </a:r>
            <a:r>
              <a:rPr lang="en-US" sz="2500" b="0" i="0" u="none" strike="noStrike" cap="none" dirty="0" err="1">
                <a:solidFill>
                  <a:srgbClr val="000000"/>
                </a:solidFill>
                <a:latin typeface="Comic Sans MS"/>
                <a:ea typeface="Comic Sans MS"/>
                <a:cs typeface="Comic Sans MS"/>
                <a:sym typeface="Comic Sans MS"/>
              </a:rPr>
              <a:t>Πώς</a:t>
            </a:r>
            <a:r>
              <a:rPr lang="en-US" sz="2500" b="0" i="0" u="none" strike="noStrike" cap="none" dirty="0">
                <a:solidFill>
                  <a:srgbClr val="000000"/>
                </a:solidFill>
                <a:latin typeface="Comic Sans MS"/>
                <a:ea typeface="Comic Sans MS"/>
                <a:cs typeface="Comic Sans MS"/>
                <a:sym typeface="Comic Sans MS"/>
              </a:rPr>
              <a:t> μπ</a:t>
            </a:r>
            <a:r>
              <a:rPr lang="en-US" sz="2500" b="0" i="0" u="none" strike="noStrike" cap="none" dirty="0" err="1">
                <a:solidFill>
                  <a:srgbClr val="000000"/>
                </a:solidFill>
                <a:latin typeface="Comic Sans MS"/>
                <a:ea typeface="Comic Sans MS"/>
                <a:cs typeface="Comic Sans MS"/>
                <a:sym typeface="Comic Sans MS"/>
              </a:rPr>
              <a:t>ορεί</a:t>
            </a:r>
            <a:r>
              <a:rPr lang="en-US" sz="2500" b="0" i="0" u="none" strike="noStrike" cap="none" dirty="0">
                <a:solidFill>
                  <a:srgbClr val="000000"/>
                </a:solidFill>
                <a:latin typeface="Comic Sans MS"/>
                <a:ea typeface="Comic Sans MS"/>
                <a:cs typeface="Comic Sans MS"/>
                <a:sym typeface="Comic Sans MS"/>
              </a:rPr>
              <a:t> να "</a:t>
            </a:r>
            <a:r>
              <a:rPr lang="en-US" sz="2500" b="0" i="0" u="none" strike="noStrike" cap="none" dirty="0" err="1">
                <a:solidFill>
                  <a:srgbClr val="000000"/>
                </a:solidFill>
                <a:latin typeface="Comic Sans MS"/>
                <a:ea typeface="Comic Sans MS"/>
                <a:cs typeface="Comic Sans MS"/>
                <a:sym typeface="Comic Sans MS"/>
              </a:rPr>
              <a:t>ένιωθε</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το</a:t>
            </a:r>
            <a:r>
              <a:rPr lang="en-US" sz="2500" b="0" i="0" u="none" strike="noStrike" cap="none" dirty="0">
                <a:solidFill>
                  <a:srgbClr val="000000"/>
                </a:solidFill>
                <a:latin typeface="Comic Sans MS"/>
                <a:ea typeface="Comic Sans MS"/>
                <a:cs typeface="Comic Sans MS"/>
                <a:sym typeface="Comic Sans MS"/>
              </a:rPr>
              <a:t> α</a:t>
            </a:r>
            <a:r>
              <a:rPr lang="en-US" sz="2500" b="0" i="0" u="none" strike="noStrike" cap="none" dirty="0" err="1">
                <a:solidFill>
                  <a:srgbClr val="000000"/>
                </a:solidFill>
                <a:latin typeface="Comic Sans MS"/>
                <a:ea typeface="Comic Sans MS"/>
                <a:cs typeface="Comic Sans MS"/>
                <a:sym typeface="Comic Sans MS"/>
              </a:rPr>
              <a:t>ντικείμενο</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γι</a:t>
            </a:r>
            <a:r>
              <a:rPr lang="en-US" sz="2500" b="0" i="0" u="none" strike="noStrike" cap="none" dirty="0">
                <a:solidFill>
                  <a:srgbClr val="000000"/>
                </a:solidFill>
                <a:latin typeface="Comic Sans MS"/>
                <a:ea typeface="Comic Sans MS"/>
                <a:cs typeface="Comic Sans MS"/>
                <a:sym typeface="Comic Sans MS"/>
              </a:rPr>
              <a:t>α το ταξίδι που έκανε; </a:t>
            </a:r>
            <a:endParaRPr sz="1300" dirty="0"/>
          </a:p>
          <a:p>
            <a:pPr marL="457200" marR="0" lvl="0" indent="-450850" algn="l" rtl="0">
              <a:lnSpc>
                <a:spcPct val="100000"/>
              </a:lnSpc>
              <a:spcBef>
                <a:spcPts val="0"/>
              </a:spcBef>
              <a:spcAft>
                <a:spcPts val="0"/>
              </a:spcAft>
              <a:buClr>
                <a:srgbClr val="000000"/>
              </a:buClr>
              <a:buSzPts val="2500"/>
              <a:buFont typeface="Comic Sans MS"/>
              <a:buChar char="✓"/>
            </a:pPr>
            <a:r>
              <a:rPr lang="en-US" sz="2500" b="0" i="0" u="none" strike="noStrike" cap="none" dirty="0" err="1">
                <a:solidFill>
                  <a:srgbClr val="000000"/>
                </a:solidFill>
                <a:latin typeface="Comic Sans MS"/>
                <a:ea typeface="Comic Sans MS"/>
                <a:cs typeface="Comic Sans MS"/>
                <a:sym typeface="Comic Sans MS"/>
              </a:rPr>
              <a:t>Το</a:t>
            </a:r>
            <a:r>
              <a:rPr lang="en-US" sz="2500" b="0" i="0" u="none" strike="noStrike" cap="none" dirty="0">
                <a:solidFill>
                  <a:srgbClr val="000000"/>
                </a:solidFill>
                <a:latin typeface="Comic Sans MS"/>
                <a:ea typeface="Comic Sans MS"/>
                <a:cs typeface="Comic Sans MS"/>
                <a:sym typeface="Comic Sans MS"/>
              </a:rPr>
              <a:t> α</a:t>
            </a:r>
            <a:r>
              <a:rPr lang="en-US" sz="2500" b="0" i="0" u="none" strike="noStrike" cap="none" dirty="0" err="1">
                <a:solidFill>
                  <a:srgbClr val="000000"/>
                </a:solidFill>
                <a:latin typeface="Comic Sans MS"/>
                <a:ea typeface="Comic Sans MS"/>
                <a:cs typeface="Comic Sans MS"/>
                <a:sym typeface="Comic Sans MS"/>
              </a:rPr>
              <a:t>ντικείμενο</a:t>
            </a:r>
            <a:r>
              <a:rPr lang="en-US" sz="2500" b="0" i="0" u="none" strike="noStrike" cap="none" dirty="0">
                <a:solidFill>
                  <a:srgbClr val="000000"/>
                </a:solidFill>
                <a:latin typeface="Comic Sans MS"/>
                <a:ea typeface="Comic Sans MS"/>
                <a:cs typeface="Comic Sans MS"/>
                <a:sym typeface="Comic Sans MS"/>
              </a:rPr>
              <a:t> μπ</a:t>
            </a:r>
            <a:r>
              <a:rPr lang="en-US" sz="2500" b="0" i="0" u="none" strike="noStrike" cap="none" dirty="0" err="1">
                <a:solidFill>
                  <a:srgbClr val="000000"/>
                </a:solidFill>
                <a:latin typeface="Comic Sans MS"/>
                <a:ea typeface="Comic Sans MS"/>
                <a:cs typeface="Comic Sans MS"/>
                <a:sym typeface="Comic Sans MS"/>
              </a:rPr>
              <a:t>ορεί</a:t>
            </a:r>
            <a:r>
              <a:rPr lang="en-US" sz="2500" b="0" i="0" u="none" strike="noStrike" cap="none" dirty="0">
                <a:solidFill>
                  <a:srgbClr val="000000"/>
                </a:solidFill>
                <a:latin typeface="Comic Sans MS"/>
                <a:ea typeface="Comic Sans MS"/>
                <a:cs typeface="Comic Sans MS"/>
                <a:sym typeface="Comic Sans MS"/>
              </a:rPr>
              <a:t> να "β</a:t>
            </a:r>
            <a:r>
              <a:rPr lang="en-US" sz="2500" b="0" i="0" u="none" strike="noStrike" cap="none" dirty="0" err="1">
                <a:solidFill>
                  <a:srgbClr val="000000"/>
                </a:solidFill>
                <a:latin typeface="Comic Sans MS"/>
                <a:ea typeface="Comic Sans MS"/>
                <a:cs typeface="Comic Sans MS"/>
                <a:sym typeface="Comic Sans MS"/>
              </a:rPr>
              <a:t>λέ</a:t>
            </a:r>
            <a:r>
              <a:rPr lang="en-US" sz="2500" b="0" i="0" u="none" strike="noStrike" cap="none" dirty="0">
                <a:solidFill>
                  <a:srgbClr val="000000"/>
                </a:solidFill>
                <a:latin typeface="Comic Sans MS"/>
                <a:ea typeface="Comic Sans MS"/>
                <a:cs typeface="Comic Sans MS"/>
                <a:sym typeface="Comic Sans MS"/>
              </a:rPr>
              <a:t>πει" τα πράγματα από μια συγκεκριμένη φυσική οπτική γωνία: για παράδειγμα, μπορεί να έχει παραμείνει μέσα σε μια τσάντα για το μεγαλύτερο μέρος του ταξιδιού του. </a:t>
            </a:r>
            <a:r>
              <a:rPr lang="en-US" sz="2500" b="0" i="0" u="none" strike="noStrike" cap="none" dirty="0" err="1">
                <a:solidFill>
                  <a:srgbClr val="000000"/>
                </a:solidFill>
                <a:latin typeface="Comic Sans MS"/>
                <a:ea typeface="Comic Sans MS"/>
                <a:cs typeface="Comic Sans MS"/>
                <a:sym typeface="Comic Sans MS"/>
              </a:rPr>
              <a:t>Τι</a:t>
            </a:r>
            <a:r>
              <a:rPr lang="en-US" sz="2500" b="0" i="0" u="none" strike="noStrike" cap="none" dirty="0">
                <a:solidFill>
                  <a:srgbClr val="000000"/>
                </a:solidFill>
                <a:latin typeface="Comic Sans MS"/>
                <a:ea typeface="Comic Sans MS"/>
                <a:cs typeface="Comic Sans MS"/>
                <a:sym typeface="Comic Sans MS"/>
              </a:rPr>
              <a:t> μπ</a:t>
            </a:r>
            <a:r>
              <a:rPr lang="en-US" sz="2500" b="0" i="0" u="none" strike="noStrike" cap="none" dirty="0" err="1">
                <a:solidFill>
                  <a:srgbClr val="000000"/>
                </a:solidFill>
                <a:latin typeface="Comic Sans MS"/>
                <a:ea typeface="Comic Sans MS"/>
                <a:cs typeface="Comic Sans MS"/>
                <a:sym typeface="Comic Sans MS"/>
              </a:rPr>
              <a:t>ορεί</a:t>
            </a:r>
            <a:r>
              <a:rPr lang="en-US" sz="2500" b="0" i="0" u="none" strike="noStrike" cap="none" dirty="0">
                <a:solidFill>
                  <a:srgbClr val="000000"/>
                </a:solidFill>
                <a:latin typeface="Comic Sans MS"/>
                <a:ea typeface="Comic Sans MS"/>
                <a:cs typeface="Comic Sans MS"/>
                <a:sym typeface="Comic Sans MS"/>
              </a:rPr>
              <a:t> να </a:t>
            </a:r>
            <a:r>
              <a:rPr lang="en-US" sz="2500" b="0" i="0" u="none" strike="noStrike" cap="none" dirty="0" err="1">
                <a:solidFill>
                  <a:srgbClr val="000000"/>
                </a:solidFill>
                <a:latin typeface="Comic Sans MS"/>
                <a:ea typeface="Comic Sans MS"/>
                <a:cs typeface="Comic Sans MS"/>
                <a:sym typeface="Comic Sans MS"/>
              </a:rPr>
              <a:t>είδε</a:t>
            </a:r>
            <a:r>
              <a:rPr lang="en-US" sz="2500" b="0" i="0" u="none" strike="noStrike" cap="none" dirty="0">
                <a:solidFill>
                  <a:srgbClr val="000000"/>
                </a:solidFill>
                <a:latin typeface="Comic Sans MS"/>
                <a:ea typeface="Comic Sans MS"/>
                <a:cs typeface="Comic Sans MS"/>
                <a:sym typeface="Comic Sans MS"/>
              </a:rPr>
              <a:t> και να </a:t>
            </a:r>
            <a:r>
              <a:rPr lang="en-US" sz="2500" b="0" i="0" u="none" strike="noStrike" cap="none" dirty="0" err="1">
                <a:solidFill>
                  <a:srgbClr val="000000"/>
                </a:solidFill>
                <a:latin typeface="Comic Sans MS"/>
                <a:ea typeface="Comic Sans MS"/>
                <a:cs typeface="Comic Sans MS"/>
                <a:sym typeface="Comic Sans MS"/>
              </a:rPr>
              <a:t>ένιωσε</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ότ</a:t>
            </a:r>
            <a:r>
              <a:rPr lang="en-US" sz="2500" b="0" i="0" u="none" strike="noStrike" cap="none" dirty="0">
                <a:solidFill>
                  <a:srgbClr val="000000"/>
                </a:solidFill>
                <a:latin typeface="Comic Sans MS"/>
                <a:ea typeface="Comic Sans MS"/>
                <a:cs typeface="Comic Sans MS"/>
                <a:sym typeface="Comic Sans MS"/>
              </a:rPr>
              <a:t>αν έφτασε για πρώτη φορά στον προορισμό του;</a:t>
            </a:r>
            <a:endParaRPr sz="1300" dirty="0"/>
          </a:p>
          <a:p>
            <a:pPr marL="457200" marR="0" lvl="0" indent="-450850" algn="l" rtl="0">
              <a:lnSpc>
                <a:spcPct val="100000"/>
              </a:lnSpc>
              <a:spcBef>
                <a:spcPts val="0"/>
              </a:spcBef>
              <a:spcAft>
                <a:spcPts val="0"/>
              </a:spcAft>
              <a:buClr>
                <a:srgbClr val="000000"/>
              </a:buClr>
              <a:buSzPts val="2500"/>
              <a:buFont typeface="Comic Sans MS"/>
              <a:buChar char="✓"/>
            </a:pPr>
            <a:r>
              <a:rPr lang="en-US" sz="2500" b="0" i="0" u="none" strike="noStrike" cap="none" dirty="0" err="1">
                <a:solidFill>
                  <a:srgbClr val="000000"/>
                </a:solidFill>
                <a:latin typeface="Comic Sans MS"/>
                <a:ea typeface="Comic Sans MS"/>
                <a:cs typeface="Comic Sans MS"/>
                <a:sym typeface="Comic Sans MS"/>
              </a:rPr>
              <a:t>Τι</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είδους</a:t>
            </a:r>
            <a:r>
              <a:rPr lang="en-US" sz="2500" b="0" i="0" u="none" strike="noStrike" cap="none" dirty="0">
                <a:solidFill>
                  <a:srgbClr val="000000"/>
                </a:solidFill>
                <a:latin typeface="Comic Sans MS"/>
                <a:ea typeface="Comic Sans MS"/>
                <a:cs typeface="Comic Sans MS"/>
                <a:sym typeface="Comic Sans MS"/>
              </a:rPr>
              <a:t> "π</a:t>
            </a:r>
            <a:r>
              <a:rPr lang="en-US" sz="2500" b="0" i="0" u="none" strike="noStrike" cap="none" dirty="0" err="1">
                <a:solidFill>
                  <a:srgbClr val="000000"/>
                </a:solidFill>
                <a:latin typeface="Comic Sans MS"/>
                <a:ea typeface="Comic Sans MS"/>
                <a:cs typeface="Comic Sans MS"/>
                <a:sym typeface="Comic Sans MS"/>
              </a:rPr>
              <a:t>ροσω</a:t>
            </a:r>
            <a:r>
              <a:rPr lang="en-US" sz="2500" b="0" i="0" u="none" strike="noStrike" cap="none" dirty="0">
                <a:solidFill>
                  <a:srgbClr val="000000"/>
                </a:solidFill>
                <a:latin typeface="Comic Sans MS"/>
                <a:ea typeface="Comic Sans MS"/>
                <a:cs typeface="Comic Sans MS"/>
                <a:sym typeface="Comic Sans MS"/>
              </a:rPr>
              <a:t>πικότητα" μπορεί να έχει το αντικείμενό σας;</a:t>
            </a:r>
            <a:endParaRPr sz="1300" dirty="0"/>
          </a:p>
          <a:p>
            <a:pPr marL="457200" marR="0" lvl="0" indent="-450850" algn="l" rtl="0">
              <a:lnSpc>
                <a:spcPct val="100000"/>
              </a:lnSpc>
              <a:spcBef>
                <a:spcPts val="0"/>
              </a:spcBef>
              <a:spcAft>
                <a:spcPts val="0"/>
              </a:spcAft>
              <a:buClr>
                <a:srgbClr val="000000"/>
              </a:buClr>
              <a:buSzPts val="2500"/>
              <a:buFont typeface="Comic Sans MS"/>
              <a:buChar char="✓"/>
            </a:pPr>
            <a:r>
              <a:rPr lang="en-US" sz="2500" b="0" i="0" u="none" strike="noStrike" cap="none" dirty="0" err="1">
                <a:solidFill>
                  <a:srgbClr val="000000"/>
                </a:solidFill>
                <a:latin typeface="Comic Sans MS"/>
                <a:ea typeface="Comic Sans MS"/>
                <a:cs typeface="Comic Sans MS"/>
                <a:sym typeface="Comic Sans MS"/>
              </a:rPr>
              <a:t>Με</a:t>
            </a:r>
            <a:r>
              <a:rPr lang="en-US" sz="2500" b="0" i="0" u="none" strike="noStrike" cap="none" dirty="0">
                <a:solidFill>
                  <a:srgbClr val="000000"/>
                </a:solidFill>
                <a:latin typeface="Comic Sans MS"/>
                <a:ea typeface="Comic Sans MS"/>
                <a:cs typeface="Comic Sans MS"/>
                <a:sym typeface="Comic Sans MS"/>
              </a:rPr>
              <a:t> π</a:t>
            </a:r>
            <a:r>
              <a:rPr lang="en-US" sz="2500" b="0" i="0" u="none" strike="noStrike" cap="none" dirty="0" err="1">
                <a:solidFill>
                  <a:srgbClr val="000000"/>
                </a:solidFill>
                <a:latin typeface="Comic Sans MS"/>
                <a:ea typeface="Comic Sans MS"/>
                <a:cs typeface="Comic Sans MS"/>
                <a:sym typeface="Comic Sans MS"/>
              </a:rPr>
              <a:t>οιον</a:t>
            </a:r>
            <a:r>
              <a:rPr lang="en-US" sz="2500" b="0" i="0" u="none" strike="noStrike" cap="none" dirty="0">
                <a:solidFill>
                  <a:srgbClr val="000000"/>
                </a:solidFill>
                <a:latin typeface="Comic Sans MS"/>
                <a:ea typeface="Comic Sans MS"/>
                <a:cs typeface="Comic Sans MS"/>
                <a:sym typeface="Comic Sans MS"/>
              </a:rPr>
              <a:t> μπ</a:t>
            </a:r>
            <a:r>
              <a:rPr lang="en-US" sz="2500" b="0" i="0" u="none" strike="noStrike" cap="none" dirty="0" err="1">
                <a:solidFill>
                  <a:srgbClr val="000000"/>
                </a:solidFill>
                <a:latin typeface="Comic Sans MS"/>
                <a:ea typeface="Comic Sans MS"/>
                <a:cs typeface="Comic Sans MS"/>
                <a:sym typeface="Comic Sans MS"/>
              </a:rPr>
              <a:t>ορεί</a:t>
            </a:r>
            <a:r>
              <a:rPr lang="en-US" sz="2500" b="0" i="0" u="none" strike="noStrike" cap="none" dirty="0">
                <a:solidFill>
                  <a:srgbClr val="000000"/>
                </a:solidFill>
                <a:latin typeface="Comic Sans MS"/>
                <a:ea typeface="Comic Sans MS"/>
                <a:cs typeface="Comic Sans MS"/>
                <a:sym typeface="Comic Sans MS"/>
              </a:rPr>
              <a:t> να </a:t>
            </a:r>
            <a:r>
              <a:rPr lang="en-US" sz="2500" b="0" i="0" u="none" strike="noStrike" cap="none" dirty="0" err="1">
                <a:solidFill>
                  <a:srgbClr val="000000"/>
                </a:solidFill>
                <a:latin typeface="Comic Sans MS"/>
                <a:ea typeface="Comic Sans MS"/>
                <a:cs typeface="Comic Sans MS"/>
                <a:sym typeface="Comic Sans MS"/>
              </a:rPr>
              <a:t>ένιωθε</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συμ</a:t>
            </a:r>
            <a:r>
              <a:rPr lang="en-US" sz="2500" b="0" i="0" u="none" strike="noStrike" cap="none" dirty="0">
                <a:solidFill>
                  <a:srgbClr val="000000"/>
                </a:solidFill>
                <a:latin typeface="Comic Sans MS"/>
                <a:ea typeface="Comic Sans MS"/>
                <a:cs typeface="Comic Sans MS"/>
                <a:sym typeface="Comic Sans MS"/>
              </a:rPr>
              <a:t>πάθεια στο ταξίδι; Τι θα μπορούσε να "χάσει" ή να μετανιώσει;</a:t>
            </a:r>
            <a:endParaRPr sz="1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7"/>
          <p:cNvSpPr txBox="1"/>
          <p:nvPr/>
        </p:nvSpPr>
        <p:spPr>
          <a:xfrm>
            <a:off x="209550" y="956468"/>
            <a:ext cx="8743950" cy="4324220"/>
          </a:xfrm>
          <a:prstGeom prst="rect">
            <a:avLst/>
          </a:prstGeom>
          <a:solidFill>
            <a:srgbClr val="FFD6C1"/>
          </a:solidFill>
          <a:ln w="12700" cap="flat" cmpd="sng">
            <a:solidFill>
              <a:srgbClr val="F79D79"/>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500"/>
              <a:buFont typeface="Comic Sans MS"/>
              <a:buNone/>
            </a:pPr>
            <a:r>
              <a:rPr lang="en-US" sz="2500" b="0" i="0" u="none" strike="noStrike" cap="none" dirty="0">
                <a:solidFill>
                  <a:srgbClr val="000000"/>
                </a:solidFill>
                <a:latin typeface="Comic Sans MS"/>
                <a:ea typeface="Comic Sans MS"/>
                <a:cs typeface="Comic Sans MS"/>
                <a:sym typeface="Comic Sans MS"/>
              </a:rPr>
              <a:t>"</a:t>
            </a:r>
            <a:r>
              <a:rPr lang="en-US" sz="2500" b="0" i="0" u="none" strike="noStrike" cap="none" dirty="0" err="1">
                <a:solidFill>
                  <a:srgbClr val="000000"/>
                </a:solidFill>
                <a:latin typeface="Comic Sans MS"/>
                <a:ea typeface="Comic Sans MS"/>
                <a:cs typeface="Comic Sans MS"/>
                <a:sym typeface="Comic Sans MS"/>
              </a:rPr>
              <a:t>Τι</a:t>
            </a:r>
            <a:r>
              <a:rPr lang="en-US" sz="2500" b="0" i="0" u="none" strike="noStrike" cap="none" dirty="0">
                <a:solidFill>
                  <a:srgbClr val="000000"/>
                </a:solidFill>
                <a:latin typeface="Comic Sans MS"/>
                <a:ea typeface="Comic Sans MS"/>
                <a:cs typeface="Comic Sans MS"/>
                <a:sym typeface="Comic Sans MS"/>
              </a:rPr>
              <a:t> α</a:t>
            </a:r>
            <a:r>
              <a:rPr lang="en-US" sz="2500" b="0" i="0" u="none" strike="noStrike" cap="none" dirty="0" err="1">
                <a:solidFill>
                  <a:srgbClr val="000000"/>
                </a:solidFill>
                <a:latin typeface="Comic Sans MS"/>
                <a:ea typeface="Comic Sans MS"/>
                <a:cs typeface="Comic Sans MS"/>
                <a:sym typeface="Comic Sans MS"/>
              </a:rPr>
              <a:t>γχωτικές</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στιγμές</a:t>
            </a:r>
            <a:r>
              <a:rPr lang="en-US" sz="2500" b="0" i="0" u="none" strike="noStrike" cap="none" dirty="0">
                <a:solidFill>
                  <a:srgbClr val="000000"/>
                </a:solidFill>
                <a:latin typeface="Comic Sans MS"/>
                <a:ea typeface="Comic Sans MS"/>
                <a:cs typeface="Comic Sans MS"/>
                <a:sym typeface="Comic Sans MS"/>
              </a:rPr>
              <a:t> π</a:t>
            </a:r>
            <a:r>
              <a:rPr lang="en-US" sz="2500" b="0" i="0" u="none" strike="noStrike" cap="none" dirty="0" err="1">
                <a:solidFill>
                  <a:srgbClr val="000000"/>
                </a:solidFill>
                <a:latin typeface="Comic Sans MS"/>
                <a:ea typeface="Comic Sans MS"/>
                <a:cs typeface="Comic Sans MS"/>
                <a:sym typeface="Comic Sans MS"/>
              </a:rPr>
              <a:t>έρ</a:t>
            </a:r>
            <a:r>
              <a:rPr lang="en-US" sz="2500" b="0" i="0" u="none" strike="noStrike" cap="none" dirty="0">
                <a:solidFill>
                  <a:srgbClr val="000000"/>
                </a:solidFill>
                <a:latin typeface="Comic Sans MS"/>
                <a:ea typeface="Comic Sans MS"/>
                <a:cs typeface="Comic Sans MS"/>
                <a:sym typeface="Comic Sans MS"/>
              </a:rPr>
              <a:t>ασα!</a:t>
            </a:r>
            <a:endParaRPr dirty="0"/>
          </a:p>
          <a:p>
            <a:pPr marL="0" marR="0" lvl="0" indent="0" algn="l" rtl="0">
              <a:lnSpc>
                <a:spcPct val="100000"/>
              </a:lnSpc>
              <a:spcBef>
                <a:spcPts val="0"/>
              </a:spcBef>
              <a:spcAft>
                <a:spcPts val="0"/>
              </a:spcAft>
              <a:buClr>
                <a:srgbClr val="000000"/>
              </a:buClr>
              <a:buSzPts val="2500"/>
              <a:buFont typeface="Comic Sans MS"/>
              <a:buNone/>
            </a:pPr>
            <a:r>
              <a:rPr lang="en-US" sz="2500" b="0" i="0" u="none" strike="noStrike" cap="none" dirty="0" err="1">
                <a:solidFill>
                  <a:srgbClr val="000000"/>
                </a:solidFill>
                <a:latin typeface="Comic Sans MS"/>
                <a:ea typeface="Comic Sans MS"/>
                <a:cs typeface="Comic Sans MS"/>
                <a:sym typeface="Comic Sans MS"/>
              </a:rPr>
              <a:t>Οι</a:t>
            </a:r>
            <a:r>
              <a:rPr lang="en-US" sz="2500" b="0" i="0" u="none" strike="noStrike" cap="none" dirty="0">
                <a:solidFill>
                  <a:srgbClr val="000000"/>
                </a:solidFill>
                <a:latin typeface="Comic Sans MS"/>
                <a:ea typeface="Comic Sans MS"/>
                <a:cs typeface="Comic Sans MS"/>
                <a:sym typeface="Comic Sans MS"/>
              </a:rPr>
              <a:t> α</a:t>
            </a:r>
            <a:r>
              <a:rPr lang="en-US" sz="2500" b="0" i="0" u="none" strike="noStrike" cap="none" dirty="0" err="1">
                <a:solidFill>
                  <a:srgbClr val="000000"/>
                </a:solidFill>
                <a:latin typeface="Comic Sans MS"/>
                <a:ea typeface="Comic Sans MS"/>
                <a:cs typeface="Comic Sans MS"/>
                <a:sym typeface="Comic Sans MS"/>
              </a:rPr>
              <a:t>νωμ</a:t>
            </a:r>
            <a:r>
              <a:rPr lang="en-US" sz="2500" b="0" i="0" u="none" strike="noStrike" cap="none" dirty="0">
                <a:solidFill>
                  <a:srgbClr val="000000"/>
                </a:solidFill>
                <a:latin typeface="Comic Sans MS"/>
                <a:ea typeface="Comic Sans MS"/>
                <a:cs typeface="Comic Sans MS"/>
                <a:sym typeface="Comic Sans MS"/>
              </a:rPr>
              <a:t>αλίες στο ταξίδι ήταν τρομακτικές και</a:t>
            </a:r>
            <a:endParaRPr dirty="0"/>
          </a:p>
          <a:p>
            <a:pPr marL="0" marR="0" lvl="0" indent="0" algn="l" rtl="0">
              <a:lnSpc>
                <a:spcPct val="100000"/>
              </a:lnSpc>
              <a:spcBef>
                <a:spcPts val="0"/>
              </a:spcBef>
              <a:spcAft>
                <a:spcPts val="0"/>
              </a:spcAft>
              <a:buClr>
                <a:srgbClr val="000000"/>
              </a:buClr>
              <a:buSzPts val="2500"/>
              <a:buFont typeface="Comic Sans MS"/>
              <a:buNone/>
            </a:pPr>
            <a:r>
              <a:rPr lang="en-US" sz="2500" b="0" i="0" u="none" strike="noStrike" cap="none" dirty="0" err="1">
                <a:solidFill>
                  <a:srgbClr val="000000"/>
                </a:solidFill>
                <a:latin typeface="Comic Sans MS"/>
                <a:ea typeface="Comic Sans MS"/>
                <a:cs typeface="Comic Sans MS"/>
                <a:sym typeface="Comic Sans MS"/>
              </a:rPr>
              <a:t>Σκέφτηκ</a:t>
            </a:r>
            <a:r>
              <a:rPr lang="en-US" sz="2500" b="0" i="0" u="none" strike="noStrike" cap="none" dirty="0">
                <a:solidFill>
                  <a:srgbClr val="000000"/>
                </a:solidFill>
                <a:latin typeface="Comic Sans MS"/>
                <a:ea typeface="Comic Sans MS"/>
                <a:cs typeface="Comic Sans MS"/>
                <a:sym typeface="Comic Sans MS"/>
              </a:rPr>
              <a:t>α ότι μπορεί να σπάσω σε κομμάτια. </a:t>
            </a:r>
            <a:endParaRPr dirty="0"/>
          </a:p>
          <a:p>
            <a:pPr marL="0" marR="0" lvl="0" indent="0" algn="l" rtl="0">
              <a:lnSpc>
                <a:spcPct val="100000"/>
              </a:lnSpc>
              <a:spcBef>
                <a:spcPts val="0"/>
              </a:spcBef>
              <a:spcAft>
                <a:spcPts val="0"/>
              </a:spcAft>
              <a:buClr>
                <a:srgbClr val="000000"/>
              </a:buClr>
              <a:buSzPts val="2500"/>
              <a:buFont typeface="Comic Sans MS"/>
              <a:buNone/>
            </a:pPr>
            <a:r>
              <a:rPr lang="en-US" sz="2500" b="0" i="0" u="none" strike="noStrike" cap="none" dirty="0" err="1">
                <a:solidFill>
                  <a:srgbClr val="000000"/>
                </a:solidFill>
                <a:latin typeface="Comic Sans MS"/>
                <a:ea typeface="Comic Sans MS"/>
                <a:cs typeface="Comic Sans MS"/>
                <a:sym typeface="Comic Sans MS"/>
              </a:rPr>
              <a:t>Εκεί</a:t>
            </a:r>
            <a:r>
              <a:rPr lang="en-US" sz="2500" b="0" i="0" u="none" strike="noStrike" cap="none" dirty="0">
                <a:solidFill>
                  <a:srgbClr val="000000"/>
                </a:solidFill>
                <a:latin typeface="Comic Sans MS"/>
                <a:ea typeface="Comic Sans MS"/>
                <a:cs typeface="Comic Sans MS"/>
                <a:sym typeface="Comic Sans MS"/>
              </a:rPr>
              <a:t> π</a:t>
            </a:r>
            <a:r>
              <a:rPr lang="en-US" sz="2500" b="0" i="0" u="none" strike="noStrike" cap="none" dirty="0" err="1">
                <a:solidFill>
                  <a:srgbClr val="000000"/>
                </a:solidFill>
                <a:latin typeface="Comic Sans MS"/>
                <a:ea typeface="Comic Sans MS"/>
                <a:cs typeface="Comic Sans MS"/>
                <a:sym typeface="Comic Sans MS"/>
              </a:rPr>
              <a:t>ου</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κά</a:t>
            </a:r>
            <a:r>
              <a:rPr lang="en-US" sz="2500" b="0" i="0" u="none" strike="noStrike" cap="none" dirty="0">
                <a:solidFill>
                  <a:srgbClr val="000000"/>
                </a:solidFill>
                <a:latin typeface="Comic Sans MS"/>
                <a:ea typeface="Comic Sans MS"/>
                <a:cs typeface="Comic Sans MS"/>
                <a:sym typeface="Comic Sans MS"/>
              </a:rPr>
              <a:t>ποτε με έπαιζαν ελαφριά, </a:t>
            </a:r>
            <a:r>
              <a:rPr lang="en-US" sz="2500" b="0" i="0" u="none" strike="noStrike" cap="none" dirty="0" smtClean="0">
                <a:solidFill>
                  <a:srgbClr val="000000"/>
                </a:solidFill>
                <a:latin typeface="Comic Sans MS"/>
                <a:ea typeface="Comic Sans MS"/>
                <a:cs typeface="Comic Sans MS"/>
                <a:sym typeface="Comic Sans MS"/>
              </a:rPr>
              <a:t>ευκίνητ</a:t>
            </a:r>
            <a:r>
              <a:rPr lang="el-GR" sz="2500" b="0" i="0" u="none" strike="noStrike" cap="none" dirty="0" smtClean="0">
                <a:solidFill>
                  <a:srgbClr val="000000"/>
                </a:solidFill>
                <a:latin typeface="Comic Sans MS"/>
                <a:ea typeface="Comic Sans MS"/>
                <a:cs typeface="Comic Sans MS"/>
                <a:sym typeface="Comic Sans MS"/>
              </a:rPr>
              <a:t>α</a:t>
            </a:r>
            <a:r>
              <a:rPr lang="en-US" sz="2500" b="0" i="0" u="none" strike="noStrike" cap="none" dirty="0" smtClean="0">
                <a:solidFill>
                  <a:srgbClr val="000000"/>
                </a:solidFill>
                <a:latin typeface="Comic Sans MS"/>
                <a:ea typeface="Comic Sans MS"/>
                <a:cs typeface="Comic Sans MS"/>
                <a:sym typeface="Comic Sans MS"/>
              </a:rPr>
              <a:t> </a:t>
            </a:r>
            <a:endParaRPr dirty="0"/>
          </a:p>
          <a:p>
            <a:pPr marL="0" marR="0" lvl="0" indent="0" algn="l" rtl="0">
              <a:lnSpc>
                <a:spcPct val="100000"/>
              </a:lnSpc>
              <a:spcBef>
                <a:spcPts val="0"/>
              </a:spcBef>
              <a:spcAft>
                <a:spcPts val="0"/>
              </a:spcAft>
              <a:buClr>
                <a:srgbClr val="000000"/>
              </a:buClr>
              <a:buSzPts val="2500"/>
              <a:buFont typeface="Comic Sans MS"/>
              <a:buNone/>
            </a:pPr>
            <a:r>
              <a:rPr lang="en-US" sz="2500" b="0" i="0" u="none" strike="noStrike" cap="none" dirty="0" err="1">
                <a:solidFill>
                  <a:srgbClr val="000000"/>
                </a:solidFill>
                <a:latin typeface="Comic Sans MS"/>
                <a:ea typeface="Comic Sans MS"/>
                <a:cs typeface="Comic Sans MS"/>
                <a:sym typeface="Comic Sans MS"/>
              </a:rPr>
              <a:t>δάχτυλ</a:t>
            </a:r>
            <a:r>
              <a:rPr lang="en-US" sz="2500" b="0" i="0" u="none" strike="noStrike" cap="none" dirty="0">
                <a:solidFill>
                  <a:srgbClr val="000000"/>
                </a:solidFill>
                <a:latin typeface="Comic Sans MS"/>
                <a:ea typeface="Comic Sans MS"/>
                <a:cs typeface="Comic Sans MS"/>
                <a:sym typeface="Comic Sans MS"/>
              </a:rPr>
              <a:t>α, τώρα ο ήχος μου είναι πένθιμος, οι χορδές μου τραβιούνται με σφιγμένα δάχτυλα. </a:t>
            </a:r>
            <a:endParaRPr dirty="0"/>
          </a:p>
          <a:p>
            <a:pPr marL="0" marR="0" lvl="0" indent="0" algn="l" rtl="0">
              <a:lnSpc>
                <a:spcPct val="100000"/>
              </a:lnSpc>
              <a:spcBef>
                <a:spcPts val="0"/>
              </a:spcBef>
              <a:spcAft>
                <a:spcPts val="0"/>
              </a:spcAft>
              <a:buClr>
                <a:srgbClr val="000000"/>
              </a:buClr>
              <a:buSzPts val="2500"/>
              <a:buFont typeface="Comic Sans MS"/>
              <a:buNone/>
            </a:pPr>
            <a:endParaRPr sz="2500" b="0" i="0" u="none" strike="noStrike" cap="none" dirty="0">
              <a:solidFill>
                <a:srgbClr val="000000"/>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2500"/>
              <a:buFont typeface="Comic Sans MS"/>
              <a:buNone/>
            </a:pPr>
            <a:r>
              <a:rPr lang="en-US" sz="2500" b="0" i="0" u="none" strike="noStrike" cap="none" dirty="0" err="1">
                <a:solidFill>
                  <a:srgbClr val="000000"/>
                </a:solidFill>
                <a:latin typeface="Comic Sans MS"/>
                <a:ea typeface="Comic Sans MS"/>
                <a:cs typeface="Comic Sans MS"/>
                <a:sym typeface="Comic Sans MS"/>
              </a:rPr>
              <a:t>Στην</a:t>
            </a:r>
            <a:r>
              <a:rPr lang="en-US" sz="2500" b="0" i="0" u="none" strike="noStrike" cap="none" dirty="0">
                <a:solidFill>
                  <a:srgbClr val="000000"/>
                </a:solidFill>
                <a:latin typeface="Comic Sans MS"/>
                <a:ea typeface="Comic Sans MS"/>
                <a:cs typeface="Comic Sans MS"/>
                <a:sym typeface="Comic Sans MS"/>
              </a:rPr>
              <a:t> α</a:t>
            </a:r>
            <a:r>
              <a:rPr lang="en-US" sz="2500" b="0" i="0" u="none" strike="noStrike" cap="none" dirty="0" err="1">
                <a:solidFill>
                  <a:srgbClr val="000000"/>
                </a:solidFill>
                <a:latin typeface="Comic Sans MS"/>
                <a:ea typeface="Comic Sans MS"/>
                <a:cs typeface="Comic Sans MS"/>
                <a:sym typeface="Comic Sans MS"/>
              </a:rPr>
              <a:t>ρχή</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ήμουν</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τόσο</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smtClean="0">
                <a:solidFill>
                  <a:srgbClr val="000000"/>
                </a:solidFill>
                <a:latin typeface="Comic Sans MS"/>
                <a:ea typeface="Comic Sans MS"/>
                <a:cs typeface="Comic Sans MS"/>
                <a:sym typeface="Comic Sans MS"/>
              </a:rPr>
              <a:t>ανα</a:t>
            </a:r>
            <a:r>
              <a:rPr lang="en-US" sz="2500" b="0" i="0" u="none" strike="noStrike" cap="none" dirty="0" err="1" smtClean="0">
                <a:solidFill>
                  <a:srgbClr val="000000"/>
                </a:solidFill>
                <a:latin typeface="Comic Sans MS"/>
                <a:ea typeface="Comic Sans MS"/>
                <a:cs typeface="Comic Sans MS"/>
                <a:sym typeface="Comic Sans MS"/>
              </a:rPr>
              <a:t>κουφισμέν</a:t>
            </a:r>
            <a:r>
              <a:rPr lang="el-GR" sz="2500" b="0" i="0" u="none" strike="noStrike" cap="none" dirty="0" smtClean="0">
                <a:solidFill>
                  <a:srgbClr val="000000"/>
                </a:solidFill>
                <a:latin typeface="Comic Sans MS"/>
                <a:ea typeface="Comic Sans MS"/>
                <a:cs typeface="Comic Sans MS"/>
                <a:sym typeface="Comic Sans MS"/>
              </a:rPr>
              <a:t>ο</a:t>
            </a:r>
            <a:r>
              <a:rPr lang="en-US" sz="2500" b="0" i="0" u="none" strike="noStrike" cap="none" dirty="0" smtClean="0">
                <a:solidFill>
                  <a:srgbClr val="000000"/>
                </a:solidFill>
                <a:latin typeface="Comic Sans MS"/>
                <a:ea typeface="Comic Sans MS"/>
                <a:cs typeface="Comic Sans MS"/>
                <a:sym typeface="Comic Sans MS"/>
              </a:rPr>
              <a:t> </a:t>
            </a:r>
            <a:r>
              <a:rPr lang="en-US" sz="2500" b="0" i="0" u="none" strike="noStrike" cap="none" dirty="0">
                <a:solidFill>
                  <a:srgbClr val="000000"/>
                </a:solidFill>
                <a:latin typeface="Comic Sans MS"/>
                <a:ea typeface="Comic Sans MS"/>
                <a:cs typeface="Comic Sans MS"/>
                <a:sym typeface="Comic Sans MS"/>
              </a:rPr>
              <a:t>π</a:t>
            </a:r>
            <a:r>
              <a:rPr lang="en-US" sz="2500" b="0" i="0" u="none" strike="noStrike" cap="none" dirty="0" err="1">
                <a:solidFill>
                  <a:srgbClr val="000000"/>
                </a:solidFill>
                <a:latin typeface="Comic Sans MS"/>
                <a:ea typeface="Comic Sans MS"/>
                <a:cs typeface="Comic Sans MS"/>
                <a:sym typeface="Comic Sans MS"/>
              </a:rPr>
              <a:t>ου</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με</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έφερ</a:t>
            </a:r>
            <a:r>
              <a:rPr lang="en-US" sz="2500" b="0" i="0" u="none" strike="noStrike" cap="none" dirty="0">
                <a:solidFill>
                  <a:srgbClr val="000000"/>
                </a:solidFill>
                <a:latin typeface="Comic Sans MS"/>
                <a:ea typeface="Comic Sans MS"/>
                <a:cs typeface="Comic Sans MS"/>
                <a:sym typeface="Comic Sans MS"/>
              </a:rPr>
              <a:t>αν εδώ - που με επέλεξαν να ακολουθήσω την οικογένειά μου στη νέα τους ζωή, όταν τόσα άλλα είχαν μείνει πίσω. </a:t>
            </a:r>
            <a:r>
              <a:rPr lang="en-US" sz="2500" b="0" i="0" u="none" strike="noStrike" cap="none" dirty="0" err="1">
                <a:solidFill>
                  <a:srgbClr val="000000"/>
                </a:solidFill>
                <a:latin typeface="Comic Sans MS"/>
                <a:ea typeface="Comic Sans MS"/>
                <a:cs typeface="Comic Sans MS"/>
                <a:sym typeface="Comic Sans MS"/>
              </a:rPr>
              <a:t>Αλλά</a:t>
            </a:r>
            <a:r>
              <a:rPr lang="en-US" sz="2500" b="0" i="0" u="none" strike="noStrike" cap="none" dirty="0">
                <a:solidFill>
                  <a:srgbClr val="000000"/>
                </a:solidFill>
                <a:latin typeface="Comic Sans MS"/>
                <a:ea typeface="Comic Sans MS"/>
                <a:cs typeface="Comic Sans MS"/>
                <a:sym typeface="Comic Sans MS"/>
              </a:rPr>
              <a:t> </a:t>
            </a:r>
            <a:r>
              <a:rPr lang="en-US" sz="2500" b="0" i="0" u="none" strike="noStrike" cap="none" dirty="0" err="1">
                <a:solidFill>
                  <a:srgbClr val="000000"/>
                </a:solidFill>
                <a:latin typeface="Comic Sans MS"/>
                <a:ea typeface="Comic Sans MS"/>
                <a:cs typeface="Comic Sans MS"/>
                <a:sym typeface="Comic Sans MS"/>
              </a:rPr>
              <a:t>τώρ</a:t>
            </a:r>
            <a:r>
              <a:rPr lang="en-US" sz="2500" b="0" i="0" u="none" strike="noStrike" cap="none" dirty="0">
                <a:solidFill>
                  <a:srgbClr val="000000"/>
                </a:solidFill>
                <a:latin typeface="Comic Sans MS"/>
                <a:ea typeface="Comic Sans MS"/>
                <a:cs typeface="Comic Sans MS"/>
                <a:sym typeface="Comic Sans MS"/>
              </a:rPr>
              <a:t>α, αναρωτιέμαι αν θα ήταν καλύτερα να παραμείνω, τελικά...".    </a:t>
            </a:r>
            <a:endParaRPr dirty="0"/>
          </a:p>
        </p:txBody>
      </p:sp>
      <p:pic>
        <p:nvPicPr>
          <p:cNvPr id="325" name="Google Shape;325;p47" descr="Picture 2"/>
          <p:cNvPicPr preferRelativeResize="0"/>
          <p:nvPr/>
        </p:nvPicPr>
        <p:blipFill rotWithShape="1">
          <a:blip r:embed="rId3">
            <a:alphaModFix/>
          </a:blip>
          <a:srcRect/>
          <a:stretch/>
        </p:blipFill>
        <p:spPr>
          <a:xfrm>
            <a:off x="6838950" y="162887"/>
            <a:ext cx="1943102" cy="2294564"/>
          </a:xfrm>
          <a:prstGeom prst="rect">
            <a:avLst/>
          </a:prstGeom>
          <a:noFill/>
          <a:ln>
            <a:noFill/>
          </a:ln>
          <a:effectLst>
            <a:outerShdw blurRad="190500" rotWithShape="0">
              <a:srgbClr val="000000">
                <a:alpha val="69803"/>
              </a:srgbClr>
            </a:outerShdw>
          </a:effectLst>
        </p:spPr>
      </p:pic>
      <p:sp>
        <p:nvSpPr>
          <p:cNvPr id="326" name="Google Shape;326;p47"/>
          <p:cNvSpPr txBox="1"/>
          <p:nvPr/>
        </p:nvSpPr>
        <p:spPr>
          <a:xfrm>
            <a:off x="118323" y="165384"/>
            <a:ext cx="2184600" cy="708000"/>
          </a:xfrm>
          <a:prstGeom prst="rect">
            <a:avLst/>
          </a:prstGeom>
          <a:solidFill>
            <a:srgbClr val="DAE3F3"/>
          </a:solidFill>
          <a:ln w="12700" cap="flat" cmpd="sng">
            <a:solidFill>
              <a:srgbClr val="7030A0"/>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200"/>
              <a:buFont typeface="Comic Sans MS"/>
              <a:buNone/>
            </a:pPr>
            <a:r>
              <a:rPr lang="en-US" sz="2000" b="1" i="0" u="none" strike="noStrike" cap="none">
                <a:solidFill>
                  <a:srgbClr val="000000"/>
                </a:solidFill>
                <a:latin typeface="Comic Sans MS"/>
                <a:ea typeface="Comic Sans MS"/>
                <a:cs typeface="Comic Sans MS"/>
                <a:sym typeface="Comic Sans MS"/>
              </a:rPr>
              <a:t>Για παράδειγμα...</a:t>
            </a:r>
            <a:endParaRPr sz="12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8"/>
          <p:cNvSpPr txBox="1"/>
          <p:nvPr/>
        </p:nvSpPr>
        <p:spPr>
          <a:xfrm>
            <a:off x="-1" y="0"/>
            <a:ext cx="8876874" cy="269241"/>
          </a:xfrm>
          <a:prstGeom prst="rect">
            <a:avLst/>
          </a:prstGeom>
          <a:solidFill>
            <a:srgbClr val="FFFFFF"/>
          </a:solid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000"/>
              <a:buFont typeface="Comic Sans MS"/>
              <a:buNone/>
            </a:pPr>
            <a:r>
              <a:rPr lang="en-US" sz="1000" b="0" i="0" u="none" strike="noStrike" cap="none">
                <a:solidFill>
                  <a:srgbClr val="000000"/>
                </a:solidFill>
                <a:latin typeface="Comic Sans MS"/>
                <a:ea typeface="Comic Sans MS"/>
                <a:cs typeface="Comic Sans MS"/>
                <a:sym typeface="Comic Sans MS"/>
              </a:rPr>
              <a:t>Φύλλο εργασίας 3.2: Πρότυπο αφήγησης</a:t>
            </a:r>
            <a:endParaRPr/>
          </a:p>
        </p:txBody>
      </p:sp>
      <p:grpSp>
        <p:nvGrpSpPr>
          <p:cNvPr id="332" name="Google Shape;332;p48"/>
          <p:cNvGrpSpPr/>
          <p:nvPr/>
        </p:nvGrpSpPr>
        <p:grpSpPr>
          <a:xfrm>
            <a:off x="190927" y="-138511"/>
            <a:ext cx="5638375" cy="7228842"/>
            <a:chOff x="0" y="-1"/>
            <a:chExt cx="5638373" cy="7228841"/>
          </a:xfrm>
        </p:grpSpPr>
        <p:sp>
          <p:nvSpPr>
            <p:cNvPr id="333" name="Google Shape;333;p48"/>
            <p:cNvSpPr/>
            <p:nvPr/>
          </p:nvSpPr>
          <p:spPr>
            <a:xfrm>
              <a:off x="0" y="422830"/>
              <a:ext cx="5638373" cy="6383180"/>
            </a:xfrm>
            <a:prstGeom prst="rect">
              <a:avLst/>
            </a:prstGeom>
            <a:solidFill>
              <a:srgbClr val="FFFFFF"/>
            </a:solidFill>
            <a:ln w="12700" cap="flat" cmpd="sng">
              <a:solidFill>
                <a:srgbClr val="000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100"/>
                <a:buFont typeface="Comic Sans MS"/>
                <a:buNone/>
              </a:pPr>
              <a:endParaRPr sz="1100" b="0" i="0" u="none" strike="noStrike" cap="none">
                <a:solidFill>
                  <a:srgbClr val="000000"/>
                </a:solidFill>
                <a:latin typeface="Comic Sans MS"/>
                <a:ea typeface="Comic Sans MS"/>
                <a:cs typeface="Comic Sans MS"/>
                <a:sym typeface="Comic Sans MS"/>
              </a:endParaRPr>
            </a:p>
          </p:txBody>
        </p:sp>
        <p:sp>
          <p:nvSpPr>
            <p:cNvPr id="334" name="Google Shape;334;p48"/>
            <p:cNvSpPr txBox="1"/>
            <p:nvPr/>
          </p:nvSpPr>
          <p:spPr>
            <a:xfrm>
              <a:off x="52069" y="-1"/>
              <a:ext cx="5534233" cy="7228841"/>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100"/>
                <a:buFont typeface="Comic Sans MS"/>
                <a:buNone/>
              </a:pPr>
              <a:r>
                <a:rPr lang="en-US" sz="1100" b="1" i="0" u="none" strike="noStrike" cap="none">
                  <a:solidFill>
                    <a:srgbClr val="000000"/>
                  </a:solidFill>
                  <a:latin typeface="Comic Sans MS"/>
                  <a:ea typeface="Comic Sans MS"/>
                  <a:cs typeface="Comic Sans MS"/>
                  <a:sym typeface="Comic Sans MS"/>
                </a:rPr>
                <a:t>Χρησιμοποιήστε αυτόν τον χώρο για να γράψετε την αφήγησή σας: </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______________________________________________________________</a:t>
              </a:r>
              <a:endParaRPr sz="1800" b="0" i="0" u="none" strike="noStrike" cap="none">
                <a:solidFill>
                  <a:srgbClr val="FFFFFF"/>
                </a:solidFill>
                <a:latin typeface="Calibri"/>
                <a:ea typeface="Calibri"/>
                <a:cs typeface="Calibri"/>
                <a:sym typeface="Calibri"/>
              </a:endParaRPr>
            </a:p>
          </p:txBody>
        </p:sp>
      </p:grpSp>
      <p:grpSp>
        <p:nvGrpSpPr>
          <p:cNvPr id="335" name="Google Shape;335;p48"/>
          <p:cNvGrpSpPr/>
          <p:nvPr/>
        </p:nvGrpSpPr>
        <p:grpSpPr>
          <a:xfrm>
            <a:off x="6076948" y="246219"/>
            <a:ext cx="2876126" cy="287182"/>
            <a:chOff x="-1" y="-1"/>
            <a:chExt cx="2876124" cy="287181"/>
          </a:xfrm>
        </p:grpSpPr>
        <p:sp>
          <p:nvSpPr>
            <p:cNvPr id="336" name="Google Shape;336;p48"/>
            <p:cNvSpPr/>
            <p:nvPr/>
          </p:nvSpPr>
          <p:spPr>
            <a:xfrm>
              <a:off x="-1" y="-1"/>
              <a:ext cx="2876124" cy="287181"/>
            </a:xfrm>
            <a:prstGeom prst="rect">
              <a:avLst/>
            </a:prstGeom>
            <a:solidFill>
              <a:srgbClr val="FFFFFF"/>
            </a:solidFill>
            <a:ln w="12700" cap="flat" cmpd="sng">
              <a:solidFill>
                <a:srgbClr val="000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100"/>
                <a:buFont typeface="Comic Sans MS"/>
                <a:buNone/>
              </a:pPr>
              <a:endParaRPr sz="1100" b="1" i="0" u="none" strike="noStrike" cap="none">
                <a:solidFill>
                  <a:srgbClr val="000000"/>
                </a:solidFill>
                <a:latin typeface="Comic Sans MS"/>
                <a:ea typeface="Comic Sans MS"/>
                <a:cs typeface="Comic Sans MS"/>
                <a:sym typeface="Comic Sans MS"/>
              </a:endParaRPr>
            </a:p>
          </p:txBody>
        </p:sp>
        <p:sp>
          <p:nvSpPr>
            <p:cNvPr id="337" name="Google Shape;337;p48"/>
            <p:cNvSpPr txBox="1"/>
            <p:nvPr/>
          </p:nvSpPr>
          <p:spPr>
            <a:xfrm>
              <a:off x="52069" y="2619"/>
              <a:ext cx="2771984" cy="281941"/>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100"/>
                <a:buFont typeface="Comic Sans MS"/>
                <a:buNone/>
              </a:pPr>
              <a:r>
                <a:rPr lang="en-US" sz="1100" b="1" i="0" u="none" strike="noStrike" cap="none">
                  <a:solidFill>
                    <a:srgbClr val="000000"/>
                  </a:solidFill>
                  <a:latin typeface="Comic Sans MS"/>
                  <a:ea typeface="Comic Sans MS"/>
                  <a:cs typeface="Comic Sans MS"/>
                  <a:sym typeface="Comic Sans MS"/>
                </a:rPr>
                <a:t>Το αντικείμενο που επιλέξατε:</a:t>
              </a:r>
              <a:endParaRPr/>
            </a:p>
          </p:txBody>
        </p:sp>
      </p:grpSp>
      <p:grpSp>
        <p:nvGrpSpPr>
          <p:cNvPr id="338" name="Google Shape;338;p48"/>
          <p:cNvGrpSpPr/>
          <p:nvPr/>
        </p:nvGrpSpPr>
        <p:grpSpPr>
          <a:xfrm>
            <a:off x="6076950" y="544115"/>
            <a:ext cx="2876124" cy="3329942"/>
            <a:chOff x="0" y="0"/>
            <a:chExt cx="2876123" cy="3329941"/>
          </a:xfrm>
        </p:grpSpPr>
        <p:sp>
          <p:nvSpPr>
            <p:cNvPr id="339" name="Google Shape;339;p48"/>
            <p:cNvSpPr/>
            <p:nvPr/>
          </p:nvSpPr>
          <p:spPr>
            <a:xfrm>
              <a:off x="0" y="178355"/>
              <a:ext cx="2876123" cy="2973230"/>
            </a:xfrm>
            <a:prstGeom prst="rect">
              <a:avLst/>
            </a:prstGeom>
            <a:solidFill>
              <a:srgbClr val="FFFFFF"/>
            </a:solidFill>
            <a:ln w="12700" cap="flat" cmpd="sng">
              <a:solidFill>
                <a:srgbClr val="000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100"/>
                <a:buFont typeface="Comic Sans MS"/>
                <a:buNone/>
              </a:pPr>
              <a:endParaRPr sz="1100" b="0" i="0" u="none" strike="noStrike" cap="none">
                <a:solidFill>
                  <a:srgbClr val="000000"/>
                </a:solidFill>
                <a:latin typeface="Comic Sans MS"/>
                <a:ea typeface="Comic Sans MS"/>
                <a:cs typeface="Comic Sans MS"/>
                <a:sym typeface="Comic Sans MS"/>
              </a:endParaRPr>
            </a:p>
          </p:txBody>
        </p:sp>
        <p:sp>
          <p:nvSpPr>
            <p:cNvPr id="340" name="Google Shape;340;p48"/>
            <p:cNvSpPr txBox="1"/>
            <p:nvPr/>
          </p:nvSpPr>
          <p:spPr>
            <a:xfrm>
              <a:off x="52069" y="0"/>
              <a:ext cx="2771984" cy="3329941"/>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100"/>
                <a:buFont typeface="Comic Sans MS"/>
                <a:buNone/>
              </a:pPr>
              <a:r>
                <a:rPr lang="en-US" sz="1100" b="1" i="0" u="none" strike="noStrike" cap="none">
                  <a:solidFill>
                    <a:srgbClr val="000000"/>
                  </a:solidFill>
                  <a:latin typeface="Comic Sans MS"/>
                  <a:ea typeface="Comic Sans MS"/>
                  <a:cs typeface="Comic Sans MS"/>
                  <a:sym typeface="Comic Sans MS"/>
                </a:rPr>
                <a:t>Σχεδιάστε μια γρήγορη απεικόνιση του αντικειμένου:</a:t>
              </a: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omic Sans MS"/>
                <a:buNone/>
              </a:pPr>
              <a:r>
                <a:rPr lang="en-US" sz="1100" b="0" i="0" u="none" strike="noStrike" cap="none">
                  <a:solidFill>
                    <a:srgbClr val="000000"/>
                  </a:solidFill>
                  <a:latin typeface="Comic Sans MS"/>
                  <a:ea typeface="Comic Sans MS"/>
                  <a:cs typeface="Comic Sans MS"/>
                  <a:sym typeface="Comic Sans MS"/>
                </a:rPr>
                <a:t> </a:t>
              </a:r>
              <a:endParaRPr/>
            </a:p>
          </p:txBody>
        </p:sp>
      </p:grpSp>
      <p:grpSp>
        <p:nvGrpSpPr>
          <p:cNvPr id="341" name="Google Shape;341;p48"/>
          <p:cNvGrpSpPr/>
          <p:nvPr/>
        </p:nvGrpSpPr>
        <p:grpSpPr>
          <a:xfrm>
            <a:off x="6076950" y="3832151"/>
            <a:ext cx="2876124" cy="2908448"/>
            <a:chOff x="0" y="-24204"/>
            <a:chExt cx="2876123" cy="2908445"/>
          </a:xfrm>
        </p:grpSpPr>
        <p:sp>
          <p:nvSpPr>
            <p:cNvPr id="342" name="Google Shape;342;p48"/>
            <p:cNvSpPr/>
            <p:nvPr/>
          </p:nvSpPr>
          <p:spPr>
            <a:xfrm>
              <a:off x="0" y="48895"/>
              <a:ext cx="2876123" cy="2762250"/>
            </a:xfrm>
            <a:prstGeom prst="rect">
              <a:avLst/>
            </a:prstGeom>
            <a:solidFill>
              <a:srgbClr val="FFFFFF"/>
            </a:solidFill>
            <a:ln w="12700" cap="flat" cmpd="sng">
              <a:solidFill>
                <a:srgbClr val="000000"/>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100"/>
                <a:buFont typeface="Comic Sans MS"/>
                <a:buNone/>
              </a:pPr>
              <a:endParaRPr sz="1100" b="0" i="0" u="none" strike="noStrike" cap="none">
                <a:solidFill>
                  <a:srgbClr val="000000"/>
                </a:solidFill>
                <a:latin typeface="Comic Sans MS"/>
                <a:ea typeface="Comic Sans MS"/>
                <a:cs typeface="Comic Sans MS"/>
                <a:sym typeface="Comic Sans MS"/>
              </a:endParaRPr>
            </a:p>
          </p:txBody>
        </p:sp>
        <p:sp>
          <p:nvSpPr>
            <p:cNvPr id="343" name="Google Shape;343;p48"/>
            <p:cNvSpPr txBox="1"/>
            <p:nvPr/>
          </p:nvSpPr>
          <p:spPr>
            <a:xfrm>
              <a:off x="52069" y="-24204"/>
              <a:ext cx="2771984" cy="2908445"/>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100"/>
                <a:buFont typeface="Comic Sans MS"/>
                <a:buNone/>
              </a:pPr>
              <a:r>
                <a:rPr lang="en-US" sz="1100" b="1" i="0" u="none" strike="noStrike" cap="none" dirty="0">
                  <a:solidFill>
                    <a:srgbClr val="000000"/>
                  </a:solidFill>
                  <a:latin typeface="Comic Sans MS"/>
                  <a:ea typeface="Comic Sans MS"/>
                  <a:cs typeface="Comic Sans MS"/>
                  <a:sym typeface="Comic Sans MS"/>
                </a:rPr>
                <a:t>Θα μπ</a:t>
              </a:r>
              <a:r>
                <a:rPr lang="en-US" sz="1100" b="1" i="0" u="none" strike="noStrike" cap="none" dirty="0" err="1">
                  <a:solidFill>
                    <a:srgbClr val="000000"/>
                  </a:solidFill>
                  <a:latin typeface="Comic Sans MS"/>
                  <a:ea typeface="Comic Sans MS"/>
                  <a:cs typeface="Comic Sans MS"/>
                  <a:sym typeface="Comic Sans MS"/>
                </a:rPr>
                <a:t>ορούσ</a:t>
              </a:r>
              <a:r>
                <a:rPr lang="en-US" sz="1100" b="1" i="0" u="none" strike="noStrike" cap="none" dirty="0">
                  <a:solidFill>
                    <a:srgbClr val="000000"/>
                  </a:solidFill>
                  <a:latin typeface="Comic Sans MS"/>
                  <a:ea typeface="Comic Sans MS"/>
                  <a:cs typeface="Comic Sans MS"/>
                  <a:sym typeface="Comic Sans MS"/>
                </a:rPr>
                <a:t>ατε να γράψετε για:</a:t>
              </a:r>
              <a:endParaRPr sz="1800" b="0" i="0" u="none" strike="noStrike" cap="none" dirty="0">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800" b="0" i="0" u="none" strike="noStrike" cap="none" dirty="0">
                <a:solidFill>
                  <a:srgbClr val="FFFFFF"/>
                </a:solidFill>
                <a:latin typeface="Calibri"/>
                <a:ea typeface="Calibri"/>
                <a:cs typeface="Calibri"/>
                <a:sym typeface="Calibri"/>
              </a:endParaRPr>
            </a:p>
            <a:p>
              <a:pPr marL="171450" marR="0" lvl="0" indent="-171450" algn="l" rtl="0">
                <a:lnSpc>
                  <a:spcPct val="100000"/>
                </a:lnSpc>
                <a:spcBef>
                  <a:spcPts val="0"/>
                </a:spcBef>
                <a:spcAft>
                  <a:spcPts val="0"/>
                </a:spcAft>
                <a:buClr>
                  <a:srgbClr val="000000"/>
                </a:buClr>
                <a:buSzPts val="1100"/>
                <a:buFont typeface="Comic Sans MS"/>
                <a:buChar char="➢"/>
              </a:pPr>
              <a:r>
                <a:rPr lang="en-US" sz="900" b="0" i="0" u="none" strike="noStrike" cap="none" dirty="0" err="1">
                  <a:solidFill>
                    <a:srgbClr val="000000"/>
                  </a:solidFill>
                  <a:latin typeface="Comic Sans MS"/>
                  <a:ea typeface="Comic Sans MS"/>
                  <a:cs typeface="Comic Sans MS"/>
                  <a:sym typeface="Comic Sans MS"/>
                </a:rPr>
                <a:t>Γι</a:t>
              </a:r>
              <a:r>
                <a:rPr lang="en-US" sz="900" b="0" i="0" u="none" strike="noStrike" cap="none" dirty="0">
                  <a:solidFill>
                    <a:srgbClr val="000000"/>
                  </a:solidFill>
                  <a:latin typeface="Comic Sans MS"/>
                  <a:ea typeface="Comic Sans MS"/>
                  <a:cs typeface="Comic Sans MS"/>
                  <a:sym typeface="Comic Sans MS"/>
                </a:rPr>
                <a:t>α ποιο λόγο </a:t>
              </a:r>
              <a:r>
                <a:rPr lang="en-US" sz="900" b="0" i="0" u="none" strike="noStrike" cap="none" dirty="0" smtClean="0">
                  <a:solidFill>
                    <a:srgbClr val="000000"/>
                  </a:solidFill>
                  <a:latin typeface="Comic Sans MS"/>
                  <a:ea typeface="Comic Sans MS"/>
                  <a:cs typeface="Comic Sans MS"/>
                  <a:sym typeface="Comic Sans MS"/>
                </a:rPr>
                <a:t>χρησιμοποιού</a:t>
              </a:r>
              <a:r>
                <a:rPr lang="el-GR" sz="900" b="0" i="0" u="none" strike="noStrike" cap="none" dirty="0" err="1" smtClean="0">
                  <a:solidFill>
                    <a:srgbClr val="000000"/>
                  </a:solidFill>
                  <a:latin typeface="Comic Sans MS"/>
                  <a:ea typeface="Comic Sans MS"/>
                  <a:cs typeface="Comic Sans MS"/>
                  <a:sym typeface="Comic Sans MS"/>
                </a:rPr>
                <a:t>σασταν</a:t>
              </a:r>
              <a:r>
                <a:rPr lang="en-US" sz="900" b="0" i="0" u="none" strike="noStrike" cap="none" dirty="0" smtClean="0">
                  <a:solidFill>
                    <a:srgbClr val="000000"/>
                  </a:solidFill>
                  <a:latin typeface="Comic Sans MS"/>
                  <a:ea typeface="Comic Sans MS"/>
                  <a:cs typeface="Comic Sans MS"/>
                  <a:sym typeface="Comic Sans MS"/>
                </a:rPr>
                <a:t> </a:t>
              </a:r>
              <a:r>
                <a:rPr lang="en-US" sz="900" b="0" i="0" u="none" strike="noStrike" cap="none" dirty="0">
                  <a:solidFill>
                    <a:srgbClr val="000000"/>
                  </a:solidFill>
                  <a:latin typeface="Comic Sans MS"/>
                  <a:ea typeface="Comic Sans MS"/>
                  <a:cs typeface="Comic Sans MS"/>
                  <a:sym typeface="Comic Sans MS"/>
                </a:rPr>
                <a:t>"εσείς" (το αντικείμενο) πριν η οικογένειά σας (οι ιδιοκτήτες του αντικειμένου) αναγκαστεί να μετακομίσει. </a:t>
              </a:r>
              <a:endParaRPr sz="1200" b="0" i="0" u="none" strike="noStrike" cap="none" dirty="0">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200" b="0" i="0" u="none" strike="noStrike" cap="none" dirty="0">
                <a:solidFill>
                  <a:srgbClr val="FFFFFF"/>
                </a:solidFill>
                <a:latin typeface="Calibri"/>
                <a:ea typeface="Calibri"/>
                <a:cs typeface="Calibri"/>
                <a:sym typeface="Calibri"/>
              </a:endParaRPr>
            </a:p>
            <a:p>
              <a:pPr marL="171450" marR="0" lvl="0" indent="-171450" algn="l" rtl="0">
                <a:lnSpc>
                  <a:spcPct val="100000"/>
                </a:lnSpc>
                <a:spcBef>
                  <a:spcPts val="0"/>
                </a:spcBef>
                <a:spcAft>
                  <a:spcPts val="0"/>
                </a:spcAft>
                <a:buClr>
                  <a:srgbClr val="000000"/>
                </a:buClr>
                <a:buSzPts val="1100"/>
                <a:buFont typeface="Comic Sans MS"/>
                <a:buChar char="➢"/>
              </a:pPr>
              <a:r>
                <a:rPr lang="en-US" sz="900" b="0" i="0" u="none" strike="noStrike" cap="none" dirty="0">
                  <a:solidFill>
                    <a:srgbClr val="000000"/>
                  </a:solidFill>
                  <a:latin typeface="Comic Sans MS"/>
                  <a:ea typeface="Comic Sans MS"/>
                  <a:cs typeface="Comic Sans MS"/>
                  <a:sym typeface="Comic Sans MS"/>
                </a:rPr>
                <a:t>Η α</a:t>
              </a:r>
              <a:r>
                <a:rPr lang="en-US" sz="900" b="0" i="0" u="none" strike="noStrike" cap="none" dirty="0" err="1">
                  <a:solidFill>
                    <a:srgbClr val="000000"/>
                  </a:solidFill>
                  <a:latin typeface="Comic Sans MS"/>
                  <a:ea typeface="Comic Sans MS"/>
                  <a:cs typeface="Comic Sans MS"/>
                  <a:sym typeface="Comic Sans MS"/>
                </a:rPr>
                <a:t>τμόσφ</a:t>
              </a:r>
              <a:r>
                <a:rPr lang="en-US" sz="900" b="0" i="0" u="none" strike="noStrike" cap="none" dirty="0">
                  <a:solidFill>
                    <a:srgbClr val="000000"/>
                  </a:solidFill>
                  <a:latin typeface="Comic Sans MS"/>
                  <a:ea typeface="Comic Sans MS"/>
                  <a:cs typeface="Comic Sans MS"/>
                  <a:sym typeface="Comic Sans MS"/>
                </a:rPr>
                <a:t>αιρα/τα συναισθήματα που αποκομίσατε, όταν η οικογένειά σας έμαθε για την Ανταλλαγή. </a:t>
              </a:r>
              <a:endParaRPr sz="1200" b="0" i="0" u="none" strike="noStrike" cap="none" dirty="0">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200" b="0" i="0" u="none" strike="noStrike" cap="none" dirty="0">
                <a:solidFill>
                  <a:srgbClr val="FFFFFF"/>
                </a:solidFill>
                <a:latin typeface="Calibri"/>
                <a:ea typeface="Calibri"/>
                <a:cs typeface="Calibri"/>
                <a:sym typeface="Calibri"/>
              </a:endParaRPr>
            </a:p>
            <a:p>
              <a:pPr marL="171450" marR="0" lvl="0" indent="-171450" algn="l" rtl="0">
                <a:lnSpc>
                  <a:spcPct val="100000"/>
                </a:lnSpc>
                <a:spcBef>
                  <a:spcPts val="0"/>
                </a:spcBef>
                <a:spcAft>
                  <a:spcPts val="0"/>
                </a:spcAft>
                <a:buClr>
                  <a:srgbClr val="000000"/>
                </a:buClr>
                <a:buSzPts val="1100"/>
                <a:buFont typeface="Comic Sans MS"/>
                <a:buChar char="➢"/>
              </a:pPr>
              <a:r>
                <a:rPr lang="en-US" sz="900" b="0" i="0" u="none" strike="noStrike" cap="none" dirty="0">
                  <a:solidFill>
                    <a:srgbClr val="000000"/>
                  </a:solidFill>
                  <a:latin typeface="Comic Sans MS"/>
                  <a:ea typeface="Comic Sans MS"/>
                  <a:cs typeface="Comic Sans MS"/>
                  <a:sym typeface="Comic Sans MS"/>
                </a:rPr>
                <a:t>Η </a:t>
              </a:r>
              <a:r>
                <a:rPr lang="en-US" sz="900" b="0" i="0" u="none" strike="noStrike" cap="none" dirty="0" err="1">
                  <a:solidFill>
                    <a:srgbClr val="000000"/>
                  </a:solidFill>
                  <a:latin typeface="Comic Sans MS"/>
                  <a:ea typeface="Comic Sans MS"/>
                  <a:cs typeface="Comic Sans MS"/>
                  <a:sym typeface="Comic Sans MS"/>
                </a:rPr>
                <a:t>δι</a:t>
              </a:r>
              <a:r>
                <a:rPr lang="en-US" sz="900" b="0" i="0" u="none" strike="noStrike" cap="none" dirty="0">
                  <a:solidFill>
                    <a:srgbClr val="000000"/>
                  </a:solidFill>
                  <a:latin typeface="Comic Sans MS"/>
                  <a:ea typeface="Comic Sans MS"/>
                  <a:cs typeface="Comic Sans MS"/>
                  <a:sym typeface="Comic Sans MS"/>
                </a:rPr>
                <a:t>αδικασία που πέρασε η οικογένειά σας για να μαζέψει </a:t>
              </a:r>
              <a:r>
                <a:rPr lang="en-US" sz="900" b="0" i="0" u="none" strike="noStrike" cap="none" dirty="0" smtClean="0">
                  <a:solidFill>
                    <a:srgbClr val="000000"/>
                  </a:solidFill>
                  <a:latin typeface="Comic Sans MS"/>
                  <a:ea typeface="Comic Sans MS"/>
                  <a:cs typeface="Comic Sans MS"/>
                  <a:sym typeface="Comic Sans MS"/>
                </a:rPr>
                <a:t>τ</a:t>
              </a:r>
              <a:r>
                <a:rPr lang="el-GR" sz="900" b="0" i="0" u="none" strike="noStrike" cap="none" dirty="0" smtClean="0">
                  <a:solidFill>
                    <a:srgbClr val="000000"/>
                  </a:solidFill>
                  <a:latin typeface="Comic Sans MS"/>
                  <a:ea typeface="Comic Sans MS"/>
                  <a:cs typeface="Comic Sans MS"/>
                  <a:sym typeface="Comic Sans MS"/>
                </a:rPr>
                <a:t>η</a:t>
              </a:r>
              <a:r>
                <a:rPr lang="en-US" sz="900" b="0" i="0" u="none" strike="noStrike" cap="none" dirty="0" smtClean="0">
                  <a:solidFill>
                    <a:srgbClr val="000000"/>
                  </a:solidFill>
                  <a:latin typeface="Comic Sans MS"/>
                  <a:ea typeface="Comic Sans MS"/>
                  <a:cs typeface="Comic Sans MS"/>
                  <a:sym typeface="Comic Sans MS"/>
                </a:rPr>
                <a:t> </a:t>
              </a:r>
              <a:r>
                <a:rPr lang="en-US" sz="900" b="0" i="0" u="none" strike="noStrike" cap="none" dirty="0" err="1" smtClean="0">
                  <a:solidFill>
                    <a:srgbClr val="000000"/>
                  </a:solidFill>
                  <a:latin typeface="Comic Sans MS"/>
                  <a:ea typeface="Comic Sans MS"/>
                  <a:cs typeface="Comic Sans MS"/>
                  <a:sym typeface="Comic Sans MS"/>
                </a:rPr>
                <a:t>ζω</a:t>
              </a:r>
              <a:r>
                <a:rPr lang="el-GR" sz="900" b="0" i="0" u="none" strike="noStrike" cap="none" dirty="0" smtClean="0">
                  <a:solidFill>
                    <a:srgbClr val="000000"/>
                  </a:solidFill>
                  <a:latin typeface="Comic Sans MS"/>
                  <a:ea typeface="Comic Sans MS"/>
                  <a:cs typeface="Comic Sans MS"/>
                  <a:sym typeface="Comic Sans MS"/>
                </a:rPr>
                <a:t>ή</a:t>
              </a:r>
              <a:r>
                <a:rPr lang="en-US" sz="900" b="0" i="0" u="none" strike="noStrike" cap="none" dirty="0" smtClean="0">
                  <a:solidFill>
                    <a:srgbClr val="000000"/>
                  </a:solidFill>
                  <a:latin typeface="Comic Sans MS"/>
                  <a:ea typeface="Comic Sans MS"/>
                  <a:cs typeface="Comic Sans MS"/>
                  <a:sym typeface="Comic Sans MS"/>
                </a:rPr>
                <a:t> </a:t>
              </a:r>
              <a:r>
                <a:rPr lang="en-US" sz="900" b="0" i="0" u="none" strike="noStrike" cap="none" dirty="0">
                  <a:solidFill>
                    <a:srgbClr val="000000"/>
                  </a:solidFill>
                  <a:latin typeface="Comic Sans MS"/>
                  <a:ea typeface="Comic Sans MS"/>
                  <a:cs typeface="Comic Sans MS"/>
                  <a:sym typeface="Comic Sans MS"/>
                </a:rPr>
                <a:t>της.</a:t>
              </a:r>
              <a:endParaRPr sz="1200" b="0" i="0" u="none" strike="noStrike" cap="none" dirty="0">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200" b="0" i="0" u="none" strike="noStrike" cap="none" dirty="0">
                <a:solidFill>
                  <a:srgbClr val="FFFFFF"/>
                </a:solidFill>
                <a:latin typeface="Calibri"/>
                <a:ea typeface="Calibri"/>
                <a:cs typeface="Calibri"/>
                <a:sym typeface="Calibri"/>
              </a:endParaRPr>
            </a:p>
            <a:p>
              <a:pPr marL="171450" marR="0" lvl="0" indent="-171450" algn="l" rtl="0">
                <a:lnSpc>
                  <a:spcPct val="100000"/>
                </a:lnSpc>
                <a:spcBef>
                  <a:spcPts val="0"/>
                </a:spcBef>
                <a:spcAft>
                  <a:spcPts val="0"/>
                </a:spcAft>
                <a:buClr>
                  <a:srgbClr val="000000"/>
                </a:buClr>
                <a:buSzPts val="1100"/>
                <a:buFont typeface="Comic Sans MS"/>
                <a:buChar char="➢"/>
              </a:pPr>
              <a:r>
                <a:rPr lang="en-US" sz="900" b="0" i="0" u="none" strike="noStrike" cap="none" dirty="0" err="1">
                  <a:solidFill>
                    <a:srgbClr val="000000"/>
                  </a:solidFill>
                  <a:latin typeface="Comic Sans MS"/>
                  <a:ea typeface="Comic Sans MS"/>
                  <a:cs typeface="Comic Sans MS"/>
                  <a:sym typeface="Comic Sans MS"/>
                </a:rPr>
                <a:t>Το</a:t>
              </a:r>
              <a:r>
                <a:rPr lang="en-US" sz="900" b="0" i="0" u="none" strike="noStrike" cap="none" dirty="0">
                  <a:solidFill>
                    <a:srgbClr val="000000"/>
                  </a:solidFill>
                  <a:latin typeface="Comic Sans MS"/>
                  <a:ea typeface="Comic Sans MS"/>
                  <a:cs typeface="Comic Sans MS"/>
                  <a:sym typeface="Comic Sans MS"/>
                </a:rPr>
                <a:t> τα</a:t>
              </a:r>
              <a:r>
                <a:rPr lang="en-US" sz="900" b="0" i="0" u="none" strike="noStrike" cap="none" dirty="0" err="1">
                  <a:solidFill>
                    <a:srgbClr val="000000"/>
                  </a:solidFill>
                  <a:latin typeface="Comic Sans MS"/>
                  <a:ea typeface="Comic Sans MS"/>
                  <a:cs typeface="Comic Sans MS"/>
                  <a:sym typeface="Comic Sans MS"/>
                </a:rPr>
                <a:t>ξίδι</a:t>
              </a:r>
              <a:r>
                <a:rPr lang="en-US" sz="900" b="0" i="0" u="none" strike="noStrike" cap="none" dirty="0">
                  <a:solidFill>
                    <a:srgbClr val="000000"/>
                  </a:solidFill>
                  <a:latin typeface="Comic Sans MS"/>
                  <a:ea typeface="Comic Sans MS"/>
                  <a:cs typeface="Comic Sans MS"/>
                  <a:sym typeface="Comic Sans MS"/>
                </a:rPr>
                <a:t> π</a:t>
              </a:r>
              <a:r>
                <a:rPr lang="en-US" sz="900" b="0" i="0" u="none" strike="noStrike" cap="none" dirty="0" err="1">
                  <a:solidFill>
                    <a:srgbClr val="000000"/>
                  </a:solidFill>
                  <a:latin typeface="Comic Sans MS"/>
                  <a:ea typeface="Comic Sans MS"/>
                  <a:cs typeface="Comic Sans MS"/>
                  <a:sym typeface="Comic Sans MS"/>
                </a:rPr>
                <a:t>ου</a:t>
              </a:r>
              <a:r>
                <a:rPr lang="en-US" sz="900" b="0" i="0" u="none" strike="noStrike" cap="none" dirty="0">
                  <a:solidFill>
                    <a:srgbClr val="000000"/>
                  </a:solidFill>
                  <a:latin typeface="Comic Sans MS"/>
                  <a:ea typeface="Comic Sans MS"/>
                  <a:cs typeface="Comic Sans MS"/>
                  <a:sym typeface="Comic Sans MS"/>
                </a:rPr>
                <a:t> αναλαμβ</a:t>
              </a:r>
              <a:r>
                <a:rPr lang="en-US" sz="900" b="0" i="0" u="none" strike="noStrike" cap="none" dirty="0" err="1">
                  <a:solidFill>
                    <a:srgbClr val="000000"/>
                  </a:solidFill>
                  <a:latin typeface="Comic Sans MS"/>
                  <a:ea typeface="Comic Sans MS"/>
                  <a:cs typeface="Comic Sans MS"/>
                  <a:sym typeface="Comic Sans MS"/>
                </a:rPr>
                <a:t>άνει</a:t>
              </a:r>
              <a:r>
                <a:rPr lang="en-US" sz="900" b="0" i="0" u="none" strike="noStrike" cap="none" dirty="0">
                  <a:solidFill>
                    <a:srgbClr val="000000"/>
                  </a:solidFill>
                  <a:latin typeface="Comic Sans MS"/>
                  <a:ea typeface="Comic Sans MS"/>
                  <a:cs typeface="Comic Sans MS"/>
                  <a:sym typeface="Comic Sans MS"/>
                </a:rPr>
                <a:t> η </a:t>
              </a:r>
              <a:r>
                <a:rPr lang="en-US" sz="900" b="0" i="0" u="none" strike="noStrike" cap="none" dirty="0" err="1">
                  <a:solidFill>
                    <a:srgbClr val="000000"/>
                  </a:solidFill>
                  <a:latin typeface="Comic Sans MS"/>
                  <a:ea typeface="Comic Sans MS"/>
                  <a:cs typeface="Comic Sans MS"/>
                  <a:sym typeface="Comic Sans MS"/>
                </a:rPr>
                <a:t>οικογένειά</a:t>
              </a:r>
              <a:r>
                <a:rPr lang="en-US" sz="900" b="0" i="0" u="none" strike="noStrike" cap="none" dirty="0">
                  <a:solidFill>
                    <a:srgbClr val="000000"/>
                  </a:solidFill>
                  <a:latin typeface="Comic Sans MS"/>
                  <a:ea typeface="Comic Sans MS"/>
                  <a:cs typeface="Comic Sans MS"/>
                  <a:sym typeface="Comic Sans MS"/>
                </a:rPr>
                <a:t> σας. </a:t>
              </a:r>
              <a:endParaRPr sz="1200" b="0" i="0" u="none" strike="noStrike" cap="none" dirty="0">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omic Sans MS"/>
                <a:buNone/>
              </a:pPr>
              <a:endParaRPr sz="1200" b="0" i="0" u="none" strike="noStrike" cap="none" dirty="0">
                <a:solidFill>
                  <a:srgbClr val="FFFFFF"/>
                </a:solidFill>
                <a:latin typeface="Calibri"/>
                <a:ea typeface="Calibri"/>
                <a:cs typeface="Calibri"/>
                <a:sym typeface="Calibri"/>
              </a:endParaRPr>
            </a:p>
            <a:p>
              <a:pPr marL="171450" marR="0" lvl="0" indent="-171450" algn="l" rtl="0">
                <a:lnSpc>
                  <a:spcPct val="100000"/>
                </a:lnSpc>
                <a:spcBef>
                  <a:spcPts val="0"/>
                </a:spcBef>
                <a:spcAft>
                  <a:spcPts val="0"/>
                </a:spcAft>
                <a:buClr>
                  <a:srgbClr val="000000"/>
                </a:buClr>
                <a:buSzPts val="1100"/>
                <a:buFont typeface="Comic Sans MS"/>
                <a:buChar char="➢"/>
              </a:pPr>
              <a:r>
                <a:rPr lang="en-US" sz="900" b="0" i="0" u="none" strike="noStrike" cap="none" dirty="0">
                  <a:solidFill>
                    <a:srgbClr val="000000"/>
                  </a:solidFill>
                  <a:latin typeface="Comic Sans MS"/>
                  <a:ea typeface="Comic Sans MS"/>
                  <a:cs typeface="Comic Sans MS"/>
                  <a:sym typeface="Comic Sans MS"/>
                </a:rPr>
                <a:t>Η </a:t>
              </a:r>
              <a:r>
                <a:rPr lang="en-US" sz="900" b="0" i="0" u="none" strike="noStrike" cap="none" dirty="0" err="1">
                  <a:solidFill>
                    <a:srgbClr val="000000"/>
                  </a:solidFill>
                  <a:latin typeface="Comic Sans MS"/>
                  <a:ea typeface="Comic Sans MS"/>
                  <a:cs typeface="Comic Sans MS"/>
                  <a:sym typeface="Comic Sans MS"/>
                </a:rPr>
                <a:t>νέ</a:t>
              </a:r>
              <a:r>
                <a:rPr lang="en-US" sz="900" b="0" i="0" u="none" strike="noStrike" cap="none" dirty="0">
                  <a:solidFill>
                    <a:srgbClr val="000000"/>
                  </a:solidFill>
                  <a:latin typeface="Comic Sans MS"/>
                  <a:ea typeface="Comic Sans MS"/>
                  <a:cs typeface="Comic Sans MS"/>
                  <a:sym typeface="Comic Sans MS"/>
                </a:rPr>
                <a:t>α ζωή που αντιμετωπίσατε εσείς και η οικογένειά σας.  </a:t>
              </a:r>
              <a:endParaRPr sz="1050" dirty="0"/>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49"/>
          <p:cNvSpPr txBox="1"/>
          <p:nvPr/>
        </p:nvSpPr>
        <p:spPr>
          <a:xfrm>
            <a:off x="133563" y="143837"/>
            <a:ext cx="8876874" cy="4066541"/>
          </a:xfrm>
          <a:prstGeom prst="rect">
            <a:avLst/>
          </a:prstGeom>
          <a:solidFill>
            <a:srgbClr val="FFFFFF"/>
          </a:solidFill>
          <a:ln w="12700" cap="flat" cmpd="sng">
            <a:solidFill>
              <a:srgbClr val="7030A0"/>
            </a:solidFill>
            <a:prstDash val="solid"/>
            <a:miter lim="8000"/>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800"/>
              <a:buFont typeface="Comic Sans MS"/>
              <a:buNone/>
            </a:pPr>
            <a:r>
              <a:rPr lang="en-US" sz="2800" b="0" i="0" u="none" strike="noStrike" cap="none" dirty="0" err="1">
                <a:solidFill>
                  <a:srgbClr val="000000"/>
                </a:solidFill>
                <a:latin typeface="Comic Sans MS"/>
                <a:ea typeface="Comic Sans MS"/>
                <a:cs typeface="Comic Sans MS"/>
                <a:sym typeface="Comic Sans MS"/>
              </a:rPr>
              <a:t>Έχει</a:t>
            </a:r>
            <a:r>
              <a:rPr lang="en-US" sz="2800" b="0" i="0" u="none" strike="noStrike" cap="none" dirty="0">
                <a:solidFill>
                  <a:srgbClr val="000000"/>
                </a:solidFill>
                <a:latin typeface="Comic Sans MS"/>
                <a:ea typeface="Comic Sans MS"/>
                <a:cs typeface="Comic Sans MS"/>
                <a:sym typeface="Comic Sans MS"/>
              </a:rPr>
              <a:t> η </a:t>
            </a:r>
            <a:r>
              <a:rPr lang="en-US" sz="2800" b="0" i="0" u="none" strike="noStrike" cap="none" dirty="0" err="1">
                <a:solidFill>
                  <a:srgbClr val="000000"/>
                </a:solidFill>
                <a:latin typeface="Comic Sans MS"/>
                <a:ea typeface="Comic Sans MS"/>
                <a:cs typeface="Comic Sans MS"/>
                <a:sym typeface="Comic Sans MS"/>
              </a:rPr>
              <a:t>οικογένειά</a:t>
            </a:r>
            <a:r>
              <a:rPr lang="en-US" sz="2800" b="0" i="0" u="none" strike="noStrike" cap="none" dirty="0">
                <a:solidFill>
                  <a:srgbClr val="000000"/>
                </a:solidFill>
                <a:latin typeface="Comic Sans MS"/>
                <a:ea typeface="Comic Sans MS"/>
                <a:cs typeface="Comic Sans MS"/>
                <a:sym typeface="Comic Sans MS"/>
              </a:rPr>
              <a:t> σας </a:t>
            </a:r>
            <a:r>
              <a:rPr lang="en-US" sz="2800" b="0" i="0" u="none" strike="noStrike" cap="none" dirty="0" err="1">
                <a:solidFill>
                  <a:srgbClr val="000000"/>
                </a:solidFill>
                <a:latin typeface="Comic Sans MS"/>
                <a:ea typeface="Comic Sans MS"/>
                <a:cs typeface="Comic Sans MS"/>
                <a:sym typeface="Comic Sans MS"/>
              </a:rPr>
              <a:t>δικά</a:t>
            </a:r>
            <a:r>
              <a:rPr lang="en-US" sz="2800" b="0" i="0" u="none" strike="noStrike" cap="none" dirty="0">
                <a:solidFill>
                  <a:srgbClr val="000000"/>
                </a:solidFill>
                <a:latin typeface="Comic Sans MS"/>
                <a:ea typeface="Comic Sans MS"/>
                <a:cs typeface="Comic Sans MS"/>
                <a:sym typeface="Comic Sans MS"/>
              </a:rPr>
              <a:t> </a:t>
            </a:r>
            <a:r>
              <a:rPr lang="en-US" sz="2800" b="0" i="0" u="none" strike="noStrike" cap="none" dirty="0" err="1">
                <a:solidFill>
                  <a:srgbClr val="000000"/>
                </a:solidFill>
                <a:latin typeface="Comic Sans MS"/>
                <a:ea typeface="Comic Sans MS"/>
                <a:cs typeface="Comic Sans MS"/>
                <a:sym typeface="Comic Sans MS"/>
              </a:rPr>
              <a:t>της</a:t>
            </a:r>
            <a:r>
              <a:rPr lang="en-US" sz="2800" b="0" i="0" u="none" strike="noStrike" cap="none" dirty="0">
                <a:solidFill>
                  <a:srgbClr val="000000"/>
                </a:solidFill>
                <a:latin typeface="Comic Sans MS"/>
                <a:ea typeface="Comic Sans MS"/>
                <a:cs typeface="Comic Sans MS"/>
                <a:sym typeface="Comic Sans MS"/>
              </a:rPr>
              <a:t> α</a:t>
            </a:r>
            <a:r>
              <a:rPr lang="en-US" sz="2800" b="0" i="0" u="none" strike="noStrike" cap="none" dirty="0" err="1">
                <a:solidFill>
                  <a:srgbClr val="000000"/>
                </a:solidFill>
                <a:latin typeface="Comic Sans MS"/>
                <a:ea typeface="Comic Sans MS"/>
                <a:cs typeface="Comic Sans MS"/>
                <a:sym typeface="Comic Sans MS"/>
              </a:rPr>
              <a:t>ντικείμεν</a:t>
            </a:r>
            <a:r>
              <a:rPr lang="en-US" sz="2800" b="0" i="0" u="none" strike="noStrike" cap="none" dirty="0">
                <a:solidFill>
                  <a:srgbClr val="000000"/>
                </a:solidFill>
                <a:latin typeface="Comic Sans MS"/>
                <a:ea typeface="Comic Sans MS"/>
                <a:cs typeface="Comic Sans MS"/>
                <a:sym typeface="Comic Sans MS"/>
              </a:rPr>
              <a:t>α ανταλλαγής; Θα θέλατε να τα συμπεριλάβετε στην γκαλερί "100 αντικείμενα" στον ιστότοπο του Προγράμματος Λωζάνη;</a:t>
            </a:r>
            <a:endParaRPr dirty="0"/>
          </a:p>
          <a:p>
            <a:pPr marL="0" marR="0" lvl="0" indent="0" algn="l" rtl="0">
              <a:lnSpc>
                <a:spcPct val="100000"/>
              </a:lnSpc>
              <a:spcBef>
                <a:spcPts val="0"/>
              </a:spcBef>
              <a:spcAft>
                <a:spcPts val="0"/>
              </a:spcAft>
              <a:buClr>
                <a:srgbClr val="000000"/>
              </a:buClr>
              <a:buSzPts val="2800"/>
              <a:buFont typeface="Comic Sans MS"/>
              <a:buNone/>
            </a:pPr>
            <a:endParaRPr sz="2800" b="0" i="0" u="none" strike="noStrike" cap="none" dirty="0">
              <a:solidFill>
                <a:srgbClr val="000000"/>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2800"/>
              <a:buFont typeface="Comic Sans MS"/>
              <a:buNone/>
            </a:pPr>
            <a:r>
              <a:rPr lang="en-US" sz="2800" b="0" i="0" u="none" strike="noStrike" cap="none" dirty="0" err="1">
                <a:solidFill>
                  <a:srgbClr val="000000"/>
                </a:solidFill>
                <a:latin typeface="Comic Sans MS"/>
                <a:ea typeface="Comic Sans MS"/>
                <a:cs typeface="Comic Sans MS"/>
                <a:sym typeface="Comic Sans MS"/>
              </a:rPr>
              <a:t>Αν</a:t>
            </a:r>
            <a:r>
              <a:rPr lang="en-US" sz="2800" b="0" i="0" u="none" strike="noStrike" cap="none" dirty="0">
                <a:solidFill>
                  <a:srgbClr val="000000"/>
                </a:solidFill>
                <a:latin typeface="Comic Sans MS"/>
                <a:ea typeface="Comic Sans MS"/>
                <a:cs typeface="Comic Sans MS"/>
                <a:sym typeface="Comic Sans MS"/>
              </a:rPr>
              <a:t> π</a:t>
            </a:r>
            <a:r>
              <a:rPr lang="en-US" sz="2800" b="0" i="0" u="none" strike="noStrike" cap="none" dirty="0" err="1">
                <a:solidFill>
                  <a:srgbClr val="000000"/>
                </a:solidFill>
                <a:latin typeface="Comic Sans MS"/>
                <a:ea typeface="Comic Sans MS"/>
                <a:cs typeface="Comic Sans MS"/>
                <a:sym typeface="Comic Sans MS"/>
              </a:rPr>
              <a:t>ολλά</a:t>
            </a:r>
            <a:r>
              <a:rPr lang="en-US" sz="2800" b="0" i="0" u="none" strike="noStrike" cap="none" dirty="0">
                <a:solidFill>
                  <a:srgbClr val="000000"/>
                </a:solidFill>
                <a:latin typeface="Comic Sans MS"/>
                <a:ea typeface="Comic Sans MS"/>
                <a:cs typeface="Comic Sans MS"/>
                <a:sym typeface="Comic Sans MS"/>
              </a:rPr>
              <a:t> </a:t>
            </a:r>
            <a:r>
              <a:rPr lang="en-US" sz="2800" b="0" i="0" u="none" strike="noStrike" cap="none" dirty="0" err="1">
                <a:solidFill>
                  <a:srgbClr val="000000"/>
                </a:solidFill>
                <a:latin typeface="Comic Sans MS"/>
                <a:ea typeface="Comic Sans MS"/>
                <a:cs typeface="Comic Sans MS"/>
                <a:sym typeface="Comic Sans MS"/>
              </a:rPr>
              <a:t>μέλη</a:t>
            </a:r>
            <a:r>
              <a:rPr lang="en-US" sz="2800" b="0" i="0" u="none" strike="noStrike" cap="none" dirty="0">
                <a:solidFill>
                  <a:srgbClr val="000000"/>
                </a:solidFill>
                <a:latin typeface="Comic Sans MS"/>
                <a:ea typeface="Comic Sans MS"/>
                <a:cs typeface="Comic Sans MS"/>
                <a:sym typeface="Comic Sans MS"/>
              </a:rPr>
              <a:t> </a:t>
            </a:r>
            <a:r>
              <a:rPr lang="en-US" sz="2800" b="0" i="0" u="none" strike="noStrike" cap="none" dirty="0" err="1">
                <a:solidFill>
                  <a:srgbClr val="000000"/>
                </a:solidFill>
                <a:latin typeface="Comic Sans MS"/>
                <a:ea typeface="Comic Sans MS"/>
                <a:cs typeface="Comic Sans MS"/>
                <a:sym typeface="Comic Sans MS"/>
              </a:rPr>
              <a:t>της</a:t>
            </a:r>
            <a:r>
              <a:rPr lang="en-US" sz="2800" b="0" i="0" u="none" strike="noStrike" cap="none" dirty="0">
                <a:solidFill>
                  <a:srgbClr val="000000"/>
                </a:solidFill>
                <a:latin typeface="Comic Sans MS"/>
                <a:ea typeface="Comic Sans MS"/>
                <a:cs typeface="Comic Sans MS"/>
                <a:sym typeface="Comic Sans MS"/>
              </a:rPr>
              <a:t> </a:t>
            </a:r>
            <a:r>
              <a:rPr lang="en-US" sz="2800" b="0" i="0" u="none" strike="noStrike" cap="none" dirty="0" err="1">
                <a:solidFill>
                  <a:srgbClr val="000000"/>
                </a:solidFill>
                <a:latin typeface="Comic Sans MS"/>
                <a:ea typeface="Comic Sans MS"/>
                <a:cs typeface="Comic Sans MS"/>
                <a:sym typeface="Comic Sans MS"/>
              </a:rPr>
              <a:t>τάξης</a:t>
            </a:r>
            <a:r>
              <a:rPr lang="en-US" sz="2800" b="0" i="0" u="none" strike="noStrike" cap="none" dirty="0">
                <a:solidFill>
                  <a:srgbClr val="000000"/>
                </a:solidFill>
                <a:latin typeface="Comic Sans MS"/>
                <a:ea typeface="Comic Sans MS"/>
                <a:cs typeface="Comic Sans MS"/>
                <a:sym typeface="Comic Sans MS"/>
              </a:rPr>
              <a:t> </a:t>
            </a:r>
            <a:r>
              <a:rPr lang="en-US" sz="2800" b="0" i="0" u="none" strike="noStrike" cap="none" dirty="0" err="1">
                <a:solidFill>
                  <a:srgbClr val="000000"/>
                </a:solidFill>
                <a:latin typeface="Comic Sans MS"/>
                <a:ea typeface="Comic Sans MS"/>
                <a:cs typeface="Comic Sans MS"/>
                <a:sym typeface="Comic Sans MS"/>
              </a:rPr>
              <a:t>έχουν</a:t>
            </a:r>
            <a:r>
              <a:rPr lang="en-US" sz="2800" b="0" i="0" u="none" strike="noStrike" cap="none" dirty="0">
                <a:solidFill>
                  <a:srgbClr val="000000"/>
                </a:solidFill>
                <a:latin typeface="Comic Sans MS"/>
                <a:ea typeface="Comic Sans MS"/>
                <a:cs typeface="Comic Sans MS"/>
                <a:sym typeface="Comic Sans MS"/>
              </a:rPr>
              <a:t> α</a:t>
            </a:r>
            <a:r>
              <a:rPr lang="en-US" sz="2800" b="0" i="0" u="none" strike="noStrike" cap="none" dirty="0" err="1">
                <a:solidFill>
                  <a:srgbClr val="000000"/>
                </a:solidFill>
                <a:latin typeface="Comic Sans MS"/>
                <a:ea typeface="Comic Sans MS"/>
                <a:cs typeface="Comic Sans MS"/>
                <a:sym typeface="Comic Sans MS"/>
              </a:rPr>
              <a:t>υτά</a:t>
            </a:r>
            <a:r>
              <a:rPr lang="en-US" sz="2800" b="0" i="0" u="none" strike="noStrike" cap="none" dirty="0">
                <a:solidFill>
                  <a:srgbClr val="000000"/>
                </a:solidFill>
                <a:latin typeface="Comic Sans MS"/>
                <a:ea typeface="Comic Sans MS"/>
                <a:cs typeface="Comic Sans MS"/>
                <a:sym typeface="Comic Sans MS"/>
              </a:rPr>
              <a:t> τα α</a:t>
            </a:r>
            <a:r>
              <a:rPr lang="en-US" sz="2800" b="0" i="0" u="none" strike="noStrike" cap="none" dirty="0" err="1">
                <a:solidFill>
                  <a:srgbClr val="000000"/>
                </a:solidFill>
                <a:latin typeface="Comic Sans MS"/>
                <a:ea typeface="Comic Sans MS"/>
                <a:cs typeface="Comic Sans MS"/>
                <a:sym typeface="Comic Sans MS"/>
              </a:rPr>
              <a:t>ντικείμεν</a:t>
            </a:r>
            <a:r>
              <a:rPr lang="en-US" sz="2800" b="0" i="0" u="none" strike="noStrike" cap="none" dirty="0">
                <a:solidFill>
                  <a:srgbClr val="000000"/>
                </a:solidFill>
                <a:latin typeface="Comic Sans MS"/>
                <a:ea typeface="Comic Sans MS"/>
                <a:cs typeface="Comic Sans MS"/>
                <a:sym typeface="Comic Sans MS"/>
              </a:rPr>
              <a:t>α, μπορείτε να αφιερώσετε λίγο χρόνο για να τα συζητήσετε - και να γράψετε περιλήψεις 100 λέξεων που θα συνοδεύουν την εικόνα στον ιστότοπο.  </a:t>
            </a:r>
            <a:endParaRPr dirty="0"/>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TotalTime>
  <Words>2202</Words>
  <Application>Microsoft Office PowerPoint</Application>
  <PresentationFormat>Προβολή στην οθόνη (4:3)</PresentationFormat>
  <Paragraphs>192</Paragraphs>
  <Slides>27</Slides>
  <Notes>27</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2</vt:i4>
      </vt:variant>
      <vt:variant>
        <vt:lpstr>Τίτλοι διαφανειών</vt:lpstr>
      </vt:variant>
      <vt:variant>
        <vt:i4>27</vt:i4>
      </vt:variant>
    </vt:vector>
  </HeadingPairs>
  <TitlesOfParts>
    <vt:vector size="32" baseType="lpstr">
      <vt:lpstr>Arial</vt:lpstr>
      <vt:lpstr>Calibri</vt:lpstr>
      <vt:lpstr>Comic Sans MS</vt:lpstr>
      <vt:lpstr>Office Theme</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Αννα Παληκιδου</dc:creator>
  <cp:lastModifiedBy>Άννα Παληκίδου</cp:lastModifiedBy>
  <cp:revision>7</cp:revision>
  <dcterms:modified xsi:type="dcterms:W3CDTF">2024-09-17T09:53:43Z</dcterms:modified>
</cp:coreProperties>
</file>