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303" r:id="rId4"/>
    <p:sldId id="302" r:id="rId5"/>
    <p:sldId id="301" r:id="rId6"/>
    <p:sldId id="276" r:id="rId7"/>
    <p:sldId id="280" r:id="rId8"/>
    <p:sldId id="277" r:id="rId9"/>
    <p:sldId id="289" r:id="rId10"/>
    <p:sldId id="290" r:id="rId11"/>
    <p:sldId id="278" r:id="rId12"/>
    <p:sldId id="262" r:id="rId13"/>
    <p:sldId id="283" r:id="rId14"/>
    <p:sldId id="284" r:id="rId15"/>
    <p:sldId id="285" r:id="rId16"/>
    <p:sldId id="286" r:id="rId17"/>
    <p:sldId id="287" r:id="rId18"/>
    <p:sldId id="288" r:id="rId19"/>
    <p:sldId id="300" r:id="rId20"/>
    <p:sldId id="291" r:id="rId21"/>
    <p:sldId id="298" r:id="rId22"/>
    <p:sldId id="281" r:id="rId23"/>
    <p:sldId id="274" r:id="rId24"/>
    <p:sldId id="304" r:id="rId25"/>
    <p:sldId id="293" r:id="rId26"/>
    <p:sldId id="294" r:id="rId27"/>
    <p:sldId id="295" r:id="rId28"/>
    <p:sldId id="296" r:id="rId29"/>
    <p:sldId id="297"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DB2"/>
    <a:srgbClr val="FF4F96"/>
    <a:srgbClr val="FFFFBD"/>
    <a:srgbClr val="FFABAB"/>
    <a:srgbClr val="FFB7B7"/>
    <a:srgbClr val="FFCCCC"/>
    <a:srgbClr val="FFFF99"/>
    <a:srgbClr val="FFFFCC"/>
    <a:srgbClr val="CE0202"/>
    <a:srgbClr val="FEA4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38" autoAdjust="0"/>
    <p:restoredTop sz="94697"/>
  </p:normalViewPr>
  <p:slideViewPr>
    <p:cSldViewPr snapToGrid="0" snapToObjects="1">
      <p:cViewPr varScale="1">
        <p:scale>
          <a:sx n="103" d="100"/>
          <a:sy n="103" d="100"/>
        </p:scale>
        <p:origin x="156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51C468C-38BB-6C47-A2EA-9353AE9DA922}" type="datetimeFigureOut">
              <a:rPr lang="en-US" smtClean="0"/>
              <a:t>9/28/23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4281784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51C468C-38BB-6C47-A2EA-9353AE9DA922}" type="datetimeFigureOut">
              <a:rPr lang="en-US" smtClean="0"/>
              <a:t>9/28/23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3436077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51C468C-38BB-6C47-A2EA-9353AE9DA922}" type="datetimeFigureOut">
              <a:rPr lang="en-US" smtClean="0"/>
              <a:t>9/28/23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3476158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51C468C-38BB-6C47-A2EA-9353AE9DA922}" type="datetimeFigureOut">
              <a:rPr lang="en-US" smtClean="0"/>
              <a:t>9/28/23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137622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51C468C-38BB-6C47-A2EA-9353AE9DA922}" type="datetimeFigureOut">
              <a:rPr lang="en-US" smtClean="0"/>
              <a:t>9/28/23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2161332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51C468C-38BB-6C47-A2EA-9353AE9DA922}" type="datetimeFigureOut">
              <a:rPr lang="en-US" smtClean="0"/>
              <a:t>9/28/23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775358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1C468C-38BB-6C47-A2EA-9353AE9DA922}" type="datetimeFigureOut">
              <a:rPr lang="en-US" smtClean="0"/>
              <a:t>9/28/23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891143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51C468C-38BB-6C47-A2EA-9353AE9DA922}" type="datetimeFigureOut">
              <a:rPr lang="en-US" smtClean="0"/>
              <a:t>9/28/23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907104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51C468C-38BB-6C47-A2EA-9353AE9DA922}" type="datetimeFigureOut">
              <a:rPr lang="en-US" smtClean="0"/>
              <a:t>9/28/23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1388538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51C468C-38BB-6C47-A2EA-9353AE9DA922}" type="datetimeFigureOut">
              <a:rPr lang="en-US" smtClean="0"/>
              <a:t>9/28/23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1758463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51C468C-38BB-6C47-A2EA-9353AE9DA922}" type="datetimeFigureOut">
              <a:rPr lang="en-US" smtClean="0"/>
              <a:t>9/28/23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C2B1A-C0F6-154B-A284-C26B9BCC2324}" type="slidenum">
              <a:rPr lang="en-US" smtClean="0"/>
              <a:t>‹#›</a:t>
            </a:fld>
            <a:endParaRPr lang="en-US"/>
          </a:p>
        </p:txBody>
      </p:sp>
    </p:spTree>
    <p:extLst>
      <p:ext uri="{BB962C8B-B14F-4D97-AF65-F5344CB8AC3E}">
        <p14:creationId xmlns:p14="http://schemas.microsoft.com/office/powerpoint/2010/main" val="2625624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C468C-38BB-6C47-A2EA-9353AE9DA922}" type="datetimeFigureOut">
              <a:rPr lang="en-US" smtClean="0"/>
              <a:t>9/28/23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DC2B1A-C0F6-154B-A284-C26B9BCC2324}" type="slidenum">
              <a:rPr lang="en-US" smtClean="0"/>
              <a:t>‹#›</a:t>
            </a:fld>
            <a:endParaRPr lang="en-US"/>
          </a:p>
        </p:txBody>
      </p:sp>
    </p:spTree>
    <p:extLst>
      <p:ext uri="{BB962C8B-B14F-4D97-AF65-F5344CB8AC3E}">
        <p14:creationId xmlns:p14="http://schemas.microsoft.com/office/powerpoint/2010/main" val="1711427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19F418B-4BF7-4D2A-C566-1E7C0662E248}"/>
              </a:ext>
            </a:extLst>
          </p:cNvPr>
          <p:cNvSpPr txBox="1"/>
          <p:nvPr/>
        </p:nvSpPr>
        <p:spPr>
          <a:xfrm>
            <a:off x="133564" y="161767"/>
            <a:ext cx="8876872" cy="954107"/>
          </a:xfrm>
          <a:prstGeom prst="rect">
            <a:avLst/>
          </a:prstGeom>
          <a:ln w="28575"/>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2800" b="1" dirty="0">
                <a:latin typeface="Comic Sans MS" panose="030F0902030302020204" pitchFamily="66" charset="0"/>
              </a:rPr>
              <a:t>DERS</a:t>
            </a:r>
            <a:r>
              <a:rPr lang="en-US" sz="2800" b="1" dirty="0">
                <a:latin typeface="Comic Sans MS" panose="030F0902030302020204" pitchFamily="66" charset="0"/>
              </a:rPr>
              <a:t> 1: </a:t>
            </a:r>
            <a:r>
              <a:rPr lang="tr-TR" sz="2800" b="1" dirty="0">
                <a:latin typeface="Comic Sans MS" panose="030F0902030302020204" pitchFamily="66" charset="0"/>
              </a:rPr>
              <a:t>NÜFUS MÜBADELESİ LOZAN’DA NASIL SAVUNULDU?</a:t>
            </a:r>
            <a:endParaRPr lang="en-US" sz="2800" b="1" dirty="0">
              <a:latin typeface="Comic Sans MS" panose="030F0902030302020204" pitchFamily="66" charset="0"/>
            </a:endParaRPr>
          </a:p>
        </p:txBody>
      </p:sp>
      <p:sp>
        <p:nvSpPr>
          <p:cNvPr id="5" name="TextBox 4">
            <a:extLst>
              <a:ext uri="{FF2B5EF4-FFF2-40B4-BE49-F238E27FC236}">
                <a16:creationId xmlns:a16="http://schemas.microsoft.com/office/drawing/2014/main" id="{7B5411B9-C20A-19E2-611E-DDB2CC68301C}"/>
              </a:ext>
            </a:extLst>
          </p:cNvPr>
          <p:cNvSpPr txBox="1"/>
          <p:nvPr/>
        </p:nvSpPr>
        <p:spPr>
          <a:xfrm>
            <a:off x="133564" y="1305505"/>
            <a:ext cx="8876872" cy="2862322"/>
          </a:xfrm>
          <a:prstGeom prst="rect">
            <a:avLst/>
          </a:prstGeom>
          <a:ln w="28575">
            <a:solidFill>
              <a:srgbClr val="F4DD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2600" b="1" dirty="0">
                <a:latin typeface="Comic Sans MS" panose="030F0902030302020204" pitchFamily="66" charset="0"/>
              </a:rPr>
              <a:t>Bu derste…</a:t>
            </a:r>
            <a:endParaRPr lang="en-US" sz="2600" b="1" dirty="0">
              <a:latin typeface="Comic Sans MS" panose="030F0902030302020204" pitchFamily="66" charset="0"/>
            </a:endParaRPr>
          </a:p>
          <a:p>
            <a:endParaRPr lang="en-US" sz="400" b="1" dirty="0">
              <a:latin typeface="Comic Sans MS" panose="030F0902030302020204" pitchFamily="66" charset="0"/>
            </a:endParaRPr>
          </a:p>
          <a:p>
            <a:pPr marL="457200" indent="-457200">
              <a:buFont typeface="Arial" panose="020B0604020202020204" pitchFamily="34" charset="0"/>
              <a:buChar char="•"/>
            </a:pPr>
            <a:r>
              <a:rPr lang="tr-TR" sz="2500" dirty="0">
                <a:latin typeface="Comic Sans MS" panose="030F0902030302020204" pitchFamily="66" charset="0"/>
              </a:rPr>
              <a:t>Barış kavramının tanımı üzerine düşünecek,</a:t>
            </a:r>
            <a:r>
              <a:rPr lang="en-US" sz="2500" dirty="0">
                <a:latin typeface="Comic Sans MS" panose="030F0902030302020204" pitchFamily="66" charset="0"/>
              </a:rPr>
              <a:t> </a:t>
            </a:r>
          </a:p>
          <a:p>
            <a:pPr marL="457200" indent="-457200">
              <a:buFont typeface="Arial" panose="020B0604020202020204" pitchFamily="34" charset="0"/>
              <a:buChar char="•"/>
            </a:pPr>
            <a:r>
              <a:rPr lang="tr-TR" sz="2500" dirty="0">
                <a:latin typeface="Comic Sans MS" panose="030F0902030302020204" pitchFamily="66" charset="0"/>
              </a:rPr>
              <a:t>Lozan’da öne sürülen fikirleri inceleyerek</a:t>
            </a:r>
            <a:r>
              <a:rPr lang="en-US" sz="2500" dirty="0">
                <a:latin typeface="Comic Sans MS" panose="030F0902030302020204" pitchFamily="66" charset="0"/>
              </a:rPr>
              <a:t> </a:t>
            </a:r>
            <a:r>
              <a:rPr lang="tr-TR" sz="2500" dirty="0">
                <a:latin typeface="Comic Sans MS" panose="030F0902030302020204" pitchFamily="66" charset="0"/>
              </a:rPr>
              <a:t>delegelerin barışın tesis edilmesine yönelik birbirinden farklı önerilerini tespit edecek,</a:t>
            </a:r>
            <a:endParaRPr lang="en-US" sz="2500" dirty="0">
              <a:latin typeface="Comic Sans MS" panose="030F0902030302020204" pitchFamily="66" charset="0"/>
            </a:endParaRPr>
          </a:p>
          <a:p>
            <a:pPr marL="457200" indent="-457200">
              <a:buFont typeface="Arial" panose="020B0604020202020204" pitchFamily="34" charset="0"/>
              <a:buChar char="•"/>
            </a:pPr>
            <a:r>
              <a:rPr lang="tr-TR" sz="2500" dirty="0">
                <a:latin typeface="Comic Sans MS" panose="030F0902030302020204" pitchFamily="66" charset="0"/>
              </a:rPr>
              <a:t>Lozan’da öne sürülen öneriler ile dönemin koşulları arasında bağlantılar kuracaksınız.</a:t>
            </a:r>
            <a:r>
              <a:rPr lang="en-US" sz="2500" dirty="0">
                <a:latin typeface="Comic Sans MS" panose="030F0902030302020204" pitchFamily="66" charset="0"/>
              </a:rPr>
              <a:t> </a:t>
            </a:r>
          </a:p>
        </p:txBody>
      </p:sp>
      <p:sp>
        <p:nvSpPr>
          <p:cNvPr id="6" name="TextBox 5">
            <a:extLst>
              <a:ext uri="{FF2B5EF4-FFF2-40B4-BE49-F238E27FC236}">
                <a16:creationId xmlns:a16="http://schemas.microsoft.com/office/drawing/2014/main" id="{595CB4AB-A69C-8A1E-BA89-294DF941BB7C}"/>
              </a:ext>
            </a:extLst>
          </p:cNvPr>
          <p:cNvSpPr txBox="1"/>
          <p:nvPr/>
        </p:nvSpPr>
        <p:spPr>
          <a:xfrm>
            <a:off x="133564" y="4330264"/>
            <a:ext cx="8876872" cy="1615827"/>
          </a:xfrm>
          <a:prstGeom prst="rect">
            <a:avLst/>
          </a:prstGeom>
          <a:ln w="28575">
            <a:solidFill>
              <a:srgbClr val="92D05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2600" b="1" dirty="0">
                <a:latin typeface="Comic Sans MS" panose="030F0902030302020204" pitchFamily="66" charset="0"/>
              </a:rPr>
              <a:t>Bu sayede</a:t>
            </a:r>
            <a:r>
              <a:rPr lang="en-US" sz="2600" b="1" dirty="0">
                <a:latin typeface="Comic Sans MS" panose="030F0902030302020204" pitchFamily="66" charset="0"/>
              </a:rPr>
              <a:t>…</a:t>
            </a:r>
          </a:p>
          <a:p>
            <a:endParaRPr lang="en-US" sz="400" dirty="0">
              <a:latin typeface="Comic Sans MS" panose="030F0902030302020204" pitchFamily="66" charset="0"/>
            </a:endParaRPr>
          </a:p>
          <a:p>
            <a:pPr marL="457200" indent="-457200">
              <a:buFont typeface="Arial" panose="020B0604020202020204" pitchFamily="34" charset="0"/>
              <a:buChar char="•"/>
            </a:pPr>
            <a:r>
              <a:rPr lang="tr-TR" sz="2300" dirty="0">
                <a:latin typeface="Comic Sans MS" panose="030F0902030302020204" pitchFamily="66" charset="0"/>
              </a:rPr>
              <a:t>Dersteki akış diyagramlarını tamamlayabilecek;</a:t>
            </a:r>
            <a:r>
              <a:rPr lang="en-US" sz="2300" dirty="0">
                <a:latin typeface="Comic Sans MS" panose="030F0902030302020204" pitchFamily="66" charset="0"/>
              </a:rPr>
              <a:t> </a:t>
            </a:r>
            <a:r>
              <a:rPr lang="tr-TR" sz="2300" dirty="0">
                <a:latin typeface="Comic Sans MS" panose="030F0902030302020204" pitchFamily="66" charset="0"/>
              </a:rPr>
              <a:t>Bağlamsal faktörler, barışın kavramsal çeşitliliği ve 1923 yılındaki olaylar arasındaki bağlantıyı daha verimli kurabileceksiniz.</a:t>
            </a:r>
            <a:endParaRPr lang="en-US" sz="2300" dirty="0">
              <a:latin typeface="Comic Sans MS" panose="030F0902030302020204" pitchFamily="66" charset="0"/>
            </a:endParaRPr>
          </a:p>
        </p:txBody>
      </p:sp>
      <p:sp>
        <p:nvSpPr>
          <p:cNvPr id="2" name="TextBox 1">
            <a:extLst>
              <a:ext uri="{FF2B5EF4-FFF2-40B4-BE49-F238E27FC236}">
                <a16:creationId xmlns:a16="http://schemas.microsoft.com/office/drawing/2014/main" id="{F1FC3FDE-B7EE-83A1-E710-433FAC5253BB}"/>
              </a:ext>
            </a:extLst>
          </p:cNvPr>
          <p:cNvSpPr txBox="1"/>
          <p:nvPr/>
        </p:nvSpPr>
        <p:spPr>
          <a:xfrm>
            <a:off x="133564" y="6218790"/>
            <a:ext cx="8876872" cy="477054"/>
          </a:xfrm>
          <a:prstGeom prst="rect">
            <a:avLst/>
          </a:prstGeom>
          <a:ln w="28575">
            <a:solidFill>
              <a:srgbClr val="45CEEF"/>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2500" b="1" dirty="0">
                <a:latin typeface="Comic Sans MS" panose="030F0902030302020204" pitchFamily="66" charset="0"/>
              </a:rPr>
              <a:t>Anahtar kavramlar: </a:t>
            </a:r>
            <a:r>
              <a:rPr lang="tr-TR" sz="2500" dirty="0">
                <a:latin typeface="Comic Sans MS" panose="030F0902030302020204" pitchFamily="66" charset="0"/>
              </a:rPr>
              <a:t>barış</a:t>
            </a:r>
            <a:r>
              <a:rPr lang="en-US" sz="2500" dirty="0">
                <a:latin typeface="Comic Sans MS" panose="030F0902030302020204" pitchFamily="66" charset="0"/>
              </a:rPr>
              <a:t>, </a:t>
            </a:r>
            <a:r>
              <a:rPr lang="tr-TR" sz="2500" dirty="0">
                <a:latin typeface="Comic Sans MS" panose="030F0902030302020204" pitchFamily="66" charset="0"/>
              </a:rPr>
              <a:t>milliyetçilik</a:t>
            </a:r>
            <a:r>
              <a:rPr lang="en-US" sz="2500" dirty="0">
                <a:latin typeface="Comic Sans MS" panose="030F0902030302020204" pitchFamily="66" charset="0"/>
              </a:rPr>
              <a:t>, </a:t>
            </a:r>
            <a:r>
              <a:rPr lang="tr-TR" sz="2500" dirty="0">
                <a:latin typeface="Comic Sans MS" panose="030F0902030302020204" pitchFamily="66" charset="0"/>
              </a:rPr>
              <a:t>egemenlik</a:t>
            </a:r>
            <a:r>
              <a:rPr lang="en-US" sz="2500" dirty="0">
                <a:latin typeface="Comic Sans MS" panose="030F0902030302020204" pitchFamily="66" charset="0"/>
              </a:rPr>
              <a:t>, </a:t>
            </a:r>
            <a:r>
              <a:rPr lang="tr-TR" sz="2500" dirty="0">
                <a:latin typeface="Comic Sans MS" panose="030F0902030302020204" pitchFamily="66" charset="0"/>
              </a:rPr>
              <a:t>vatan</a:t>
            </a:r>
            <a:r>
              <a:rPr lang="en-US" sz="2500" dirty="0">
                <a:latin typeface="Comic Sans MS" panose="030F0902030302020204" pitchFamily="66" charset="0"/>
              </a:rPr>
              <a:t>. </a:t>
            </a:r>
            <a:endParaRPr lang="en-US" sz="2500" b="1" dirty="0">
              <a:latin typeface="Comic Sans MS" panose="030F0902030302020204" pitchFamily="66" charset="0"/>
            </a:endParaRPr>
          </a:p>
        </p:txBody>
      </p:sp>
    </p:spTree>
    <p:extLst>
      <p:ext uri="{BB962C8B-B14F-4D97-AF65-F5344CB8AC3E}">
        <p14:creationId xmlns:p14="http://schemas.microsoft.com/office/powerpoint/2010/main" val="3044257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8876872" cy="3108543"/>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2800" dirty="0">
                <a:latin typeface="Comic Sans MS" panose="030F0902030302020204" pitchFamily="66" charset="0"/>
              </a:rPr>
              <a:t>Önümüzdeki üç derste 1923 yılında meydana gelen nüfus mübadelesini farklı kaynaklardan faydalanarak inceleyeceğiz. Bugünkü derste Lozan’daki diplomatik tartışmalardan alıntılara odaklanacağız.</a:t>
            </a:r>
            <a:endParaRPr lang="en-US" sz="2800" dirty="0">
              <a:latin typeface="Comic Sans MS" panose="030F0902030302020204" pitchFamily="66" charset="0"/>
            </a:endParaRPr>
          </a:p>
          <a:p>
            <a:endParaRPr lang="en-US" sz="2800" dirty="0">
              <a:latin typeface="Comic Sans MS" panose="030F0902030302020204" pitchFamily="66" charset="0"/>
            </a:endParaRPr>
          </a:p>
          <a:p>
            <a:r>
              <a:rPr lang="tr-TR" sz="2800" i="1" dirty="0">
                <a:latin typeface="Comic Sans MS" panose="030F0902030302020204" pitchFamily="66" charset="0"/>
              </a:rPr>
              <a:t>Ama önce nüfus mübadelesi ile ilgili bir takım önemli bilgiyi hatırlayalım</a:t>
            </a:r>
            <a:r>
              <a:rPr lang="en-US" sz="2800" i="1" dirty="0">
                <a:latin typeface="Comic Sans MS" panose="030F0902030302020204" pitchFamily="66" charset="0"/>
              </a:rPr>
              <a:t>…</a:t>
            </a:r>
          </a:p>
        </p:txBody>
      </p:sp>
    </p:spTree>
    <p:extLst>
      <p:ext uri="{BB962C8B-B14F-4D97-AF65-F5344CB8AC3E}">
        <p14:creationId xmlns:p14="http://schemas.microsoft.com/office/powerpoint/2010/main" val="1950571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8876872" cy="954107"/>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2800" b="1" dirty="0">
                <a:latin typeface="Comic Sans MS" panose="030F0902030302020204" pitchFamily="66" charset="0"/>
              </a:rPr>
              <a:t>ÇALIŞMA</a:t>
            </a:r>
            <a:r>
              <a:rPr lang="en-US" sz="2800" b="1" dirty="0">
                <a:latin typeface="Comic Sans MS" panose="030F0902030302020204" pitchFamily="66" charset="0"/>
              </a:rPr>
              <a:t>:</a:t>
            </a:r>
            <a:r>
              <a:rPr lang="en-US" sz="2800" dirty="0">
                <a:latin typeface="Comic Sans MS" panose="030F0902030302020204" pitchFamily="66" charset="0"/>
              </a:rPr>
              <a:t> </a:t>
            </a:r>
            <a:r>
              <a:rPr lang="tr-TR" sz="2800" dirty="0">
                <a:latin typeface="Comic Sans MS" panose="030F0902030302020204" pitchFamily="66" charset="0"/>
              </a:rPr>
              <a:t>Çiftler halinde aşağıdaki soruları cevaplamaya çalışın.</a:t>
            </a:r>
            <a:endParaRPr lang="en-US" sz="2800" b="1" i="1" dirty="0">
              <a:latin typeface="Comic Sans MS" panose="030F0902030302020204" pitchFamily="66" charset="0"/>
            </a:endParaRPr>
          </a:p>
        </p:txBody>
      </p:sp>
      <p:sp>
        <p:nvSpPr>
          <p:cNvPr id="2" name="TextBox 1">
            <a:extLst>
              <a:ext uri="{FF2B5EF4-FFF2-40B4-BE49-F238E27FC236}">
                <a16:creationId xmlns:a16="http://schemas.microsoft.com/office/drawing/2014/main" id="{86C89076-38AC-0842-9A27-605CD065F5F3}"/>
              </a:ext>
            </a:extLst>
          </p:cNvPr>
          <p:cNvSpPr txBox="1"/>
          <p:nvPr/>
        </p:nvSpPr>
        <p:spPr>
          <a:xfrm>
            <a:off x="118324" y="1290381"/>
            <a:ext cx="8876872" cy="1015663"/>
          </a:xfrm>
          <a:prstGeom prst="rect">
            <a:avLst/>
          </a:prstGeom>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tr-TR" sz="3200" dirty="0">
                <a:latin typeface="Comic Sans MS" panose="030F0902030302020204" pitchFamily="66" charset="0"/>
              </a:rPr>
              <a:t>Nüfus mübadelesinin içeriği nedir</a:t>
            </a:r>
            <a:r>
              <a:rPr lang="en-US" sz="3200" dirty="0">
                <a:latin typeface="Comic Sans MS" panose="030F0902030302020204" pitchFamily="66" charset="0"/>
              </a:rPr>
              <a:t>? </a:t>
            </a:r>
            <a:r>
              <a:rPr lang="en-US" sz="2800" i="1" dirty="0">
                <a:latin typeface="Comic Sans MS" panose="030F0902030302020204" pitchFamily="66" charset="0"/>
              </a:rPr>
              <a:t>(</a:t>
            </a:r>
            <a:r>
              <a:rPr lang="tr-TR" sz="2800" i="1" dirty="0">
                <a:latin typeface="Comic Sans MS" panose="030F0902030302020204" pitchFamily="66" charset="0"/>
              </a:rPr>
              <a:t>Ne zaman onaylandı</a:t>
            </a:r>
            <a:r>
              <a:rPr lang="en-US" sz="2800" i="1" dirty="0">
                <a:latin typeface="Comic Sans MS" panose="030F0902030302020204" pitchFamily="66" charset="0"/>
              </a:rPr>
              <a:t>, </a:t>
            </a:r>
            <a:r>
              <a:rPr lang="tr-TR" sz="2800" i="1" dirty="0">
                <a:latin typeface="Comic Sans MS" panose="030F0902030302020204" pitchFamily="66" charset="0"/>
              </a:rPr>
              <a:t>kimler onayladı</a:t>
            </a:r>
            <a:r>
              <a:rPr lang="en-US" sz="2800" i="1" dirty="0">
                <a:latin typeface="Comic Sans MS" panose="030F0902030302020204" pitchFamily="66" charset="0"/>
              </a:rPr>
              <a:t>? </a:t>
            </a:r>
            <a:r>
              <a:rPr lang="tr-TR" sz="2800" i="1" dirty="0">
                <a:latin typeface="Comic Sans MS" panose="030F0902030302020204" pitchFamily="66" charset="0"/>
              </a:rPr>
              <a:t>Gerekçesi neydi</a:t>
            </a:r>
            <a:r>
              <a:rPr lang="en-US" sz="2800" i="1" dirty="0">
                <a:latin typeface="Comic Sans MS" panose="030F0902030302020204" pitchFamily="66" charset="0"/>
              </a:rPr>
              <a:t>?)</a:t>
            </a:r>
          </a:p>
        </p:txBody>
      </p:sp>
      <p:sp>
        <p:nvSpPr>
          <p:cNvPr id="4" name="TextBox 3">
            <a:extLst>
              <a:ext uri="{FF2B5EF4-FFF2-40B4-BE49-F238E27FC236}">
                <a16:creationId xmlns:a16="http://schemas.microsoft.com/office/drawing/2014/main" id="{44B6C8AA-0235-56B8-F410-1995B8082A8C}"/>
              </a:ext>
            </a:extLst>
          </p:cNvPr>
          <p:cNvSpPr txBox="1"/>
          <p:nvPr/>
        </p:nvSpPr>
        <p:spPr>
          <a:xfrm>
            <a:off x="118324" y="2969375"/>
            <a:ext cx="8876872" cy="1015663"/>
          </a:xfrm>
          <a:prstGeom prst="rect">
            <a:avLst/>
          </a:prstGeom>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tr-TR" sz="3200" dirty="0">
                <a:latin typeface="Comic Sans MS" panose="030F0902030302020204" pitchFamily="66" charset="0"/>
              </a:rPr>
              <a:t>Nüfus mübadelesi nasıl uygulandı</a:t>
            </a:r>
            <a:r>
              <a:rPr lang="en-US" sz="3200" dirty="0">
                <a:latin typeface="Comic Sans MS" panose="030F0902030302020204" pitchFamily="66" charset="0"/>
              </a:rPr>
              <a:t>? </a:t>
            </a:r>
            <a:r>
              <a:rPr lang="en-US" sz="2800" i="1" dirty="0">
                <a:latin typeface="Comic Sans MS" panose="030F0902030302020204" pitchFamily="66" charset="0"/>
              </a:rPr>
              <a:t>(</a:t>
            </a:r>
            <a:r>
              <a:rPr lang="tr-TR" sz="2800" i="1" dirty="0">
                <a:latin typeface="Comic Sans MS" panose="030F0902030302020204" pitchFamily="66" charset="0"/>
              </a:rPr>
              <a:t>Kim tarafından organize edildi</a:t>
            </a:r>
            <a:r>
              <a:rPr lang="en-US" sz="2800" i="1" dirty="0">
                <a:latin typeface="Comic Sans MS" panose="030F0902030302020204" pitchFamily="66" charset="0"/>
              </a:rPr>
              <a:t>? </a:t>
            </a:r>
            <a:r>
              <a:rPr lang="tr-TR" sz="2800" i="1" dirty="0">
                <a:latin typeface="Comic Sans MS" panose="030F0902030302020204" pitchFamily="66" charset="0"/>
              </a:rPr>
              <a:t>Nasıl eyleme geçirildi</a:t>
            </a:r>
            <a:r>
              <a:rPr lang="en-US" sz="2800" i="1" dirty="0">
                <a:latin typeface="Comic Sans MS" panose="030F0902030302020204" pitchFamily="66" charset="0"/>
              </a:rPr>
              <a:t>?) </a:t>
            </a:r>
          </a:p>
        </p:txBody>
      </p:sp>
      <p:sp>
        <p:nvSpPr>
          <p:cNvPr id="5" name="TextBox 4">
            <a:extLst>
              <a:ext uri="{FF2B5EF4-FFF2-40B4-BE49-F238E27FC236}">
                <a16:creationId xmlns:a16="http://schemas.microsoft.com/office/drawing/2014/main" id="{7A30BBAB-3F86-6F48-03E5-6F0B905383E2}"/>
              </a:ext>
            </a:extLst>
          </p:cNvPr>
          <p:cNvSpPr txBox="1"/>
          <p:nvPr/>
        </p:nvSpPr>
        <p:spPr>
          <a:xfrm>
            <a:off x="133564" y="4183298"/>
            <a:ext cx="8876872" cy="1446550"/>
          </a:xfrm>
          <a:prstGeom prst="rect">
            <a:avLst/>
          </a:prstGeom>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tr-TR" sz="3200" dirty="0">
                <a:latin typeface="Comic Sans MS" panose="030F0902030302020204" pitchFamily="66" charset="0"/>
              </a:rPr>
              <a:t>Mübadelenin sonuçları neler oldu</a:t>
            </a:r>
            <a:r>
              <a:rPr lang="en-US" sz="3200" dirty="0">
                <a:latin typeface="Comic Sans MS" panose="030F0902030302020204" pitchFamily="66" charset="0"/>
              </a:rPr>
              <a:t>? </a:t>
            </a:r>
            <a:r>
              <a:rPr lang="en-US" sz="2800" i="1" dirty="0">
                <a:latin typeface="Comic Sans MS" panose="030F0902030302020204" pitchFamily="66" charset="0"/>
              </a:rPr>
              <a:t>(</a:t>
            </a:r>
            <a:r>
              <a:rPr lang="tr-TR" sz="2800" i="1" dirty="0">
                <a:latin typeface="Comic Sans MS" panose="030F0902030302020204" pitchFamily="66" charset="0"/>
              </a:rPr>
              <a:t>İnsanlar nasıl tepki verdi</a:t>
            </a:r>
            <a:r>
              <a:rPr lang="en-US" sz="2800" i="1" dirty="0">
                <a:latin typeface="Comic Sans MS" panose="030F0902030302020204" pitchFamily="66" charset="0"/>
              </a:rPr>
              <a:t>? </a:t>
            </a:r>
            <a:r>
              <a:rPr lang="tr-TR" sz="2800" i="1" dirty="0">
                <a:latin typeface="Comic Sans MS" panose="030F0902030302020204" pitchFamily="66" charset="0"/>
              </a:rPr>
              <a:t>Sonraki yıllara etkisi nasıl oldu</a:t>
            </a:r>
            <a:r>
              <a:rPr lang="en-US" sz="2800" i="1" dirty="0">
                <a:latin typeface="Comic Sans MS" panose="030F0902030302020204" pitchFamily="66" charset="0"/>
              </a:rPr>
              <a:t>? </a:t>
            </a:r>
            <a:r>
              <a:rPr lang="tr-TR" sz="2800" i="1" dirty="0">
                <a:latin typeface="Comic Sans MS" panose="030F0902030302020204" pitchFamily="66" charset="0"/>
              </a:rPr>
              <a:t>Etkileri bugün hala hissedilmekte mi</a:t>
            </a:r>
            <a:r>
              <a:rPr lang="en-US" sz="2800" i="1" dirty="0">
                <a:latin typeface="Comic Sans MS" panose="030F0902030302020204" pitchFamily="66" charset="0"/>
              </a:rPr>
              <a:t>?)</a:t>
            </a:r>
          </a:p>
        </p:txBody>
      </p:sp>
    </p:spTree>
    <p:extLst>
      <p:ext uri="{BB962C8B-B14F-4D97-AF65-F5344CB8AC3E}">
        <p14:creationId xmlns:p14="http://schemas.microsoft.com/office/powerpoint/2010/main" val="2253110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8876872" cy="3000821"/>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2700" b="1" dirty="0">
                <a:latin typeface="Comic Sans MS" panose="030F0902030302020204" pitchFamily="66" charset="0"/>
              </a:rPr>
              <a:t>ÇALIŞMA</a:t>
            </a:r>
            <a:r>
              <a:rPr lang="en-US" sz="2700" b="1" dirty="0">
                <a:latin typeface="Comic Sans MS" panose="030F0902030302020204" pitchFamily="66" charset="0"/>
              </a:rPr>
              <a:t>:</a:t>
            </a:r>
            <a:r>
              <a:rPr lang="en-US" sz="2700" dirty="0">
                <a:latin typeface="Comic Sans MS" panose="030F0902030302020204" pitchFamily="66" charset="0"/>
              </a:rPr>
              <a:t> </a:t>
            </a:r>
            <a:r>
              <a:rPr lang="tr-TR" sz="2700" dirty="0">
                <a:latin typeface="Comic Sans MS" panose="030F0902030302020204" pitchFamily="66" charset="0"/>
              </a:rPr>
              <a:t>Nüfus mübadelesi hakkında bir takım önemli bilgiyi hatırlamak için bir sonraki slayttaki kavram eşleştirme çalışmasını tamamlayınız. Çiftler halinde sırayla herhangi iki (veya üç) kutucuğu seçin ve aralarında anlamlı bir bağ kurarak mübadelenin nedenleri, eyleme geçirilişi veya sonuçlarını tarif ediniz.</a:t>
            </a:r>
            <a:endParaRPr lang="en-US" sz="2700" b="1" dirty="0">
              <a:latin typeface="Comic Sans MS" panose="030F0902030302020204" pitchFamily="66" charset="0"/>
            </a:endParaRPr>
          </a:p>
        </p:txBody>
      </p:sp>
      <p:graphicFrame>
        <p:nvGraphicFramePr>
          <p:cNvPr id="4" name="Table 3">
            <a:extLst>
              <a:ext uri="{FF2B5EF4-FFF2-40B4-BE49-F238E27FC236}">
                <a16:creationId xmlns:a16="http://schemas.microsoft.com/office/drawing/2014/main" id="{8F778563-0556-9A64-89C0-D5B76D9835E4}"/>
              </a:ext>
            </a:extLst>
          </p:cNvPr>
          <p:cNvGraphicFramePr>
            <a:graphicFrameLocks noGrp="1"/>
          </p:cNvGraphicFramePr>
          <p:nvPr>
            <p:extLst>
              <p:ext uri="{D42A27DB-BD31-4B8C-83A1-F6EECF244321}">
                <p14:modId xmlns:p14="http://schemas.microsoft.com/office/powerpoint/2010/main" val="1378157373"/>
              </p:ext>
            </p:extLst>
          </p:nvPr>
        </p:nvGraphicFramePr>
        <p:xfrm>
          <a:off x="118324" y="3970804"/>
          <a:ext cx="2136741" cy="1341120"/>
        </p:xfrm>
        <a:graphic>
          <a:graphicData uri="http://schemas.openxmlformats.org/drawingml/2006/table">
            <a:tbl>
              <a:tblPr firstRow="1" bandRow="1">
                <a:tableStyleId>{5C22544A-7EE6-4342-B048-85BDC9FD1C3A}</a:tableStyleId>
              </a:tblPr>
              <a:tblGrid>
                <a:gridCol w="2136741">
                  <a:extLst>
                    <a:ext uri="{9D8B030D-6E8A-4147-A177-3AD203B41FA5}">
                      <a16:colId xmlns:a16="http://schemas.microsoft.com/office/drawing/2014/main" val="612570997"/>
                    </a:ext>
                  </a:extLst>
                </a:gridCol>
              </a:tblGrid>
              <a:tr h="1051098">
                <a:tc>
                  <a:txBody>
                    <a:bodyPr/>
                    <a:lstStyle/>
                    <a:p>
                      <a:pPr algn="ctr"/>
                      <a:endParaRPr lang="en-US" sz="700" b="1" dirty="0">
                        <a:solidFill>
                          <a:schemeClr val="tx1"/>
                        </a:solidFill>
                        <a:latin typeface="Comic Sans MS" panose="030F0702030302020204" pitchFamily="66" charset="0"/>
                      </a:endParaRPr>
                    </a:p>
                    <a:p>
                      <a:pPr algn="ctr"/>
                      <a:r>
                        <a:rPr lang="tr-TR" sz="2500" b="1" dirty="0">
                          <a:solidFill>
                            <a:schemeClr val="tx1"/>
                          </a:solidFill>
                          <a:latin typeface="Comic Sans MS" panose="030F0702030302020204" pitchFamily="66" charset="0"/>
                        </a:rPr>
                        <a:t>Birinci Dünya Savaşı</a:t>
                      </a:r>
                      <a:endParaRPr lang="en-GB" sz="2500" b="1"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4517527"/>
                  </a:ext>
                </a:extLst>
              </a:tr>
            </a:tbl>
          </a:graphicData>
        </a:graphic>
      </p:graphicFrame>
      <p:graphicFrame>
        <p:nvGraphicFramePr>
          <p:cNvPr id="5" name="Table 4">
            <a:extLst>
              <a:ext uri="{FF2B5EF4-FFF2-40B4-BE49-F238E27FC236}">
                <a16:creationId xmlns:a16="http://schemas.microsoft.com/office/drawing/2014/main" id="{B9287AD4-D09C-0554-0AD5-7CE8CA8DC74C}"/>
              </a:ext>
            </a:extLst>
          </p:cNvPr>
          <p:cNvGraphicFramePr>
            <a:graphicFrameLocks noGrp="1"/>
          </p:cNvGraphicFramePr>
          <p:nvPr>
            <p:extLst>
              <p:ext uri="{D42A27DB-BD31-4B8C-83A1-F6EECF244321}">
                <p14:modId xmlns:p14="http://schemas.microsoft.com/office/powerpoint/2010/main" val="2868004285"/>
              </p:ext>
            </p:extLst>
          </p:nvPr>
        </p:nvGraphicFramePr>
        <p:xfrm>
          <a:off x="2894030" y="3970804"/>
          <a:ext cx="2136741" cy="1051098"/>
        </p:xfrm>
        <a:graphic>
          <a:graphicData uri="http://schemas.openxmlformats.org/drawingml/2006/table">
            <a:tbl>
              <a:tblPr firstRow="1" bandRow="1">
                <a:tableStyleId>{5C22544A-7EE6-4342-B048-85BDC9FD1C3A}</a:tableStyleId>
              </a:tblPr>
              <a:tblGrid>
                <a:gridCol w="2136741">
                  <a:extLst>
                    <a:ext uri="{9D8B030D-6E8A-4147-A177-3AD203B41FA5}">
                      <a16:colId xmlns:a16="http://schemas.microsoft.com/office/drawing/2014/main" val="612570997"/>
                    </a:ext>
                  </a:extLst>
                </a:gridCol>
              </a:tblGrid>
              <a:tr h="1051098">
                <a:tc>
                  <a:txBody>
                    <a:bodyPr/>
                    <a:lstStyle/>
                    <a:p>
                      <a:pPr algn="ctr"/>
                      <a:endParaRPr lang="en-US" sz="1300" b="1" dirty="0">
                        <a:solidFill>
                          <a:schemeClr val="tx1"/>
                        </a:solidFill>
                        <a:latin typeface="Comic Sans MS" panose="030F0702030302020204" pitchFamily="66" charset="0"/>
                      </a:endParaRPr>
                    </a:p>
                    <a:p>
                      <a:pPr algn="ctr"/>
                      <a:r>
                        <a:rPr lang="en-US" sz="3500" b="1" dirty="0">
                          <a:solidFill>
                            <a:schemeClr val="tx1"/>
                          </a:solidFill>
                          <a:latin typeface="Comic Sans MS" panose="030F0702030302020204" pitchFamily="66" charset="0"/>
                        </a:rPr>
                        <a:t>L</a:t>
                      </a:r>
                      <a:r>
                        <a:rPr lang="tr-TR" sz="3500" b="1" dirty="0">
                          <a:solidFill>
                            <a:schemeClr val="tx1"/>
                          </a:solidFill>
                          <a:latin typeface="Comic Sans MS" panose="030F0702030302020204" pitchFamily="66" charset="0"/>
                        </a:rPr>
                        <a:t>ozan</a:t>
                      </a:r>
                      <a:endParaRPr lang="en-GB" sz="3500" b="1"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4517527"/>
                  </a:ext>
                </a:extLst>
              </a:tr>
            </a:tbl>
          </a:graphicData>
        </a:graphic>
      </p:graphicFrame>
      <p:sp>
        <p:nvSpPr>
          <p:cNvPr id="6" name="TextBox 5">
            <a:extLst>
              <a:ext uri="{FF2B5EF4-FFF2-40B4-BE49-F238E27FC236}">
                <a16:creationId xmlns:a16="http://schemas.microsoft.com/office/drawing/2014/main" id="{E2419DF8-709C-7D3C-AB59-D68DA6834EC0}"/>
              </a:ext>
            </a:extLst>
          </p:cNvPr>
          <p:cNvSpPr txBox="1"/>
          <p:nvPr/>
        </p:nvSpPr>
        <p:spPr>
          <a:xfrm>
            <a:off x="2238823" y="3834633"/>
            <a:ext cx="726141" cy="1323439"/>
          </a:xfrm>
          <a:prstGeom prst="rect">
            <a:avLst/>
          </a:prstGeom>
          <a:noFill/>
        </p:spPr>
        <p:txBody>
          <a:bodyPr wrap="square">
            <a:spAutoFit/>
          </a:bodyPr>
          <a:lstStyle/>
          <a:p>
            <a:r>
              <a:rPr lang="en-US" sz="8000" dirty="0">
                <a:solidFill>
                  <a:srgbClr val="FF0000"/>
                </a:solidFill>
                <a:latin typeface="Comic Sans MS" panose="030F0702030302020204" pitchFamily="66" charset="0"/>
              </a:rPr>
              <a:t>+</a:t>
            </a:r>
            <a:endParaRPr lang="en-GB" sz="8000" dirty="0">
              <a:solidFill>
                <a:srgbClr val="FF0000"/>
              </a:solidFill>
            </a:endParaRPr>
          </a:p>
        </p:txBody>
      </p:sp>
      <p:sp>
        <p:nvSpPr>
          <p:cNvPr id="7" name="TextBox 6">
            <a:extLst>
              <a:ext uri="{FF2B5EF4-FFF2-40B4-BE49-F238E27FC236}">
                <a16:creationId xmlns:a16="http://schemas.microsoft.com/office/drawing/2014/main" id="{1C9024A9-D73D-0773-CC0B-4FBA21176F00}"/>
              </a:ext>
            </a:extLst>
          </p:cNvPr>
          <p:cNvSpPr txBox="1"/>
          <p:nvPr/>
        </p:nvSpPr>
        <p:spPr>
          <a:xfrm>
            <a:off x="5030771" y="3834633"/>
            <a:ext cx="726141" cy="1323439"/>
          </a:xfrm>
          <a:prstGeom prst="rect">
            <a:avLst/>
          </a:prstGeom>
          <a:noFill/>
        </p:spPr>
        <p:txBody>
          <a:bodyPr wrap="square">
            <a:spAutoFit/>
          </a:bodyPr>
          <a:lstStyle/>
          <a:p>
            <a:r>
              <a:rPr lang="en-US" sz="8000" dirty="0">
                <a:solidFill>
                  <a:srgbClr val="FF0000"/>
                </a:solidFill>
                <a:latin typeface="Comic Sans MS" panose="030F0702030302020204" pitchFamily="66" charset="0"/>
              </a:rPr>
              <a:t>=</a:t>
            </a:r>
            <a:endParaRPr lang="en-GB" sz="8000" dirty="0">
              <a:solidFill>
                <a:srgbClr val="FF0000"/>
              </a:solidFill>
            </a:endParaRPr>
          </a:p>
        </p:txBody>
      </p:sp>
      <p:sp>
        <p:nvSpPr>
          <p:cNvPr id="8" name="TextBox 7">
            <a:extLst>
              <a:ext uri="{FF2B5EF4-FFF2-40B4-BE49-F238E27FC236}">
                <a16:creationId xmlns:a16="http://schemas.microsoft.com/office/drawing/2014/main" id="{88D4B9B3-5D01-CE04-790A-575B3D8BAFAA}"/>
              </a:ext>
            </a:extLst>
          </p:cNvPr>
          <p:cNvSpPr txBox="1"/>
          <p:nvPr/>
        </p:nvSpPr>
        <p:spPr>
          <a:xfrm>
            <a:off x="5573383" y="3322171"/>
            <a:ext cx="3474264" cy="3000821"/>
          </a:xfrm>
          <a:prstGeom prst="rect">
            <a:avLst/>
          </a:prstGeom>
          <a:noFill/>
        </p:spPr>
        <p:txBody>
          <a:bodyPr wrap="square">
            <a:spAutoFit/>
          </a:bodyPr>
          <a:lstStyle/>
          <a:p>
            <a:r>
              <a:rPr lang="tr-TR" sz="2100" b="1" i="1" dirty="0">
                <a:solidFill>
                  <a:srgbClr val="7030A0"/>
                </a:solidFill>
                <a:latin typeface="Comic Sans MS" panose="030F0702030302020204" pitchFamily="66" charset="0"/>
              </a:rPr>
              <a:t>Birinci Dünya Savaşından </a:t>
            </a:r>
            <a:r>
              <a:rPr lang="tr-TR" sz="2100" i="1" dirty="0">
                <a:solidFill>
                  <a:srgbClr val="7030A0"/>
                </a:solidFill>
                <a:latin typeface="Comic Sans MS" panose="030F0702030302020204" pitchFamily="66" charset="0"/>
              </a:rPr>
              <a:t>sonra eski Osmanlı toprakları konusundaki anlaşmazlıkları çözüme kavuşturmak için </a:t>
            </a:r>
            <a:r>
              <a:rPr lang="tr-TR" sz="2100" b="1" i="1" dirty="0">
                <a:solidFill>
                  <a:srgbClr val="7030A0"/>
                </a:solidFill>
                <a:latin typeface="Comic Sans MS" panose="030F0702030302020204" pitchFamily="66" charset="0"/>
              </a:rPr>
              <a:t>Lozan</a:t>
            </a:r>
            <a:r>
              <a:rPr lang="tr-TR" sz="2100" i="1" dirty="0">
                <a:solidFill>
                  <a:srgbClr val="7030A0"/>
                </a:solidFill>
                <a:latin typeface="Comic Sans MS" panose="030F0702030302020204" pitchFamily="66" charset="0"/>
              </a:rPr>
              <a:t> görüşmeleri tertip edildi. Lozan’da görüşülen sorunlardan biri Nüfus mübadelesi idi. </a:t>
            </a:r>
            <a:r>
              <a:rPr lang="en-US" sz="2100" i="1" dirty="0">
                <a:solidFill>
                  <a:srgbClr val="7030A0"/>
                </a:solidFill>
                <a:latin typeface="Comic Sans MS" panose="030F0702030302020204" pitchFamily="66" charset="0"/>
              </a:rPr>
              <a:t>. </a:t>
            </a:r>
            <a:endParaRPr lang="en-GB" sz="2100" i="1" dirty="0">
              <a:solidFill>
                <a:srgbClr val="7030A0"/>
              </a:solidFill>
              <a:latin typeface="Comic Sans MS" panose="030F0702030302020204" pitchFamily="66" charset="0"/>
            </a:endParaRPr>
          </a:p>
        </p:txBody>
      </p:sp>
    </p:spTree>
    <p:extLst>
      <p:ext uri="{BB962C8B-B14F-4D97-AF65-F5344CB8AC3E}">
        <p14:creationId xmlns:p14="http://schemas.microsoft.com/office/powerpoint/2010/main" val="472405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4512E531-282B-49B3-6E70-2BB7DBBC8F80}"/>
              </a:ext>
            </a:extLst>
          </p:cNvPr>
          <p:cNvGraphicFramePr>
            <a:graphicFrameLocks noGrp="1"/>
          </p:cNvGraphicFramePr>
          <p:nvPr>
            <p:extLst>
              <p:ext uri="{D42A27DB-BD31-4B8C-83A1-F6EECF244321}">
                <p14:modId xmlns:p14="http://schemas.microsoft.com/office/powerpoint/2010/main" val="614152945"/>
              </p:ext>
            </p:extLst>
          </p:nvPr>
        </p:nvGraphicFramePr>
        <p:xfrm>
          <a:off x="428466" y="42847"/>
          <a:ext cx="8260089" cy="4876800"/>
        </p:xfrm>
        <a:graphic>
          <a:graphicData uri="http://schemas.openxmlformats.org/drawingml/2006/table">
            <a:tbl>
              <a:tblPr firstRow="1" bandRow="1">
                <a:tableStyleId>{5C22544A-7EE6-4342-B048-85BDC9FD1C3A}</a:tableStyleId>
              </a:tblPr>
              <a:tblGrid>
                <a:gridCol w="2753363">
                  <a:extLst>
                    <a:ext uri="{9D8B030D-6E8A-4147-A177-3AD203B41FA5}">
                      <a16:colId xmlns:a16="http://schemas.microsoft.com/office/drawing/2014/main" val="139630761"/>
                    </a:ext>
                  </a:extLst>
                </a:gridCol>
                <a:gridCol w="2753363">
                  <a:extLst>
                    <a:ext uri="{9D8B030D-6E8A-4147-A177-3AD203B41FA5}">
                      <a16:colId xmlns:a16="http://schemas.microsoft.com/office/drawing/2014/main" val="2510010961"/>
                    </a:ext>
                  </a:extLst>
                </a:gridCol>
                <a:gridCol w="2753363">
                  <a:extLst>
                    <a:ext uri="{9D8B030D-6E8A-4147-A177-3AD203B41FA5}">
                      <a16:colId xmlns:a16="http://schemas.microsoft.com/office/drawing/2014/main" val="93837950"/>
                    </a:ext>
                  </a:extLst>
                </a:gridCol>
              </a:tblGrid>
              <a:tr h="65831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3000" b="0" dirty="0">
                          <a:solidFill>
                            <a:schemeClr val="tx1"/>
                          </a:solidFill>
                          <a:latin typeface="Comic Sans MS" panose="030F0702030302020204" pitchFamily="66" charset="0"/>
                        </a:rPr>
                        <a:t>Lozan</a:t>
                      </a:r>
                      <a:endParaRPr lang="en-GB" sz="3000" b="0" i="0" kern="1200" dirty="0">
                        <a:solidFill>
                          <a:schemeClr val="tx1"/>
                        </a:solidFill>
                        <a:effectLst/>
                        <a:latin typeface="Comic Sans MS" panose="030F0702030302020204" pitchFamily="66"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D"/>
                    </a:solidFill>
                  </a:tcPr>
                </a:tc>
                <a:tc>
                  <a:txBody>
                    <a:bodyPr/>
                    <a:lstStyle/>
                    <a:p>
                      <a:pPr algn="ctr"/>
                      <a:r>
                        <a:rPr lang="tr-TR" sz="3000" b="0" dirty="0">
                          <a:solidFill>
                            <a:schemeClr val="tx1"/>
                          </a:solidFill>
                          <a:latin typeface="Comic Sans MS" panose="030F0702030302020204" pitchFamily="66" charset="0"/>
                        </a:rPr>
                        <a:t>Ermeniler</a:t>
                      </a:r>
                      <a:endParaRPr lang="en-GB" sz="30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D"/>
                    </a:solidFill>
                  </a:tcPr>
                </a:tc>
                <a:tc>
                  <a:txBody>
                    <a:bodyPr/>
                    <a:lstStyle/>
                    <a:p>
                      <a:pPr algn="ctr"/>
                      <a:endParaRPr lang="en-US" sz="400" b="0" dirty="0">
                        <a:solidFill>
                          <a:schemeClr val="tx1"/>
                        </a:solidFill>
                        <a:latin typeface="Comic Sans MS" panose="030F0702030302020204" pitchFamily="66" charset="0"/>
                      </a:endParaRPr>
                    </a:p>
                    <a:p>
                      <a:pPr algn="ctr"/>
                      <a:r>
                        <a:rPr lang="tr-TR" sz="2500" b="0" dirty="0">
                          <a:solidFill>
                            <a:schemeClr val="tx1"/>
                          </a:solidFill>
                          <a:latin typeface="Comic Sans MS" panose="030F0702030302020204" pitchFamily="66" charset="0"/>
                        </a:rPr>
                        <a:t>Birinci Dünya Savaşı</a:t>
                      </a:r>
                      <a:endParaRPr lang="en-GB" sz="25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BD"/>
                    </a:solidFill>
                  </a:tcPr>
                </a:tc>
                <a:extLst>
                  <a:ext uri="{0D108BD9-81ED-4DB2-BD59-A6C34878D82A}">
                    <a16:rowId xmlns:a16="http://schemas.microsoft.com/office/drawing/2014/main" val="2012030180"/>
                  </a:ext>
                </a:extLst>
              </a:tr>
              <a:tr h="658319">
                <a:tc>
                  <a:txBody>
                    <a:bodyPr/>
                    <a:lstStyle/>
                    <a:p>
                      <a:pPr algn="ctr"/>
                      <a:endParaRPr lang="en-US" sz="400" b="0" dirty="0">
                        <a:solidFill>
                          <a:schemeClr val="tx1"/>
                        </a:solidFill>
                        <a:latin typeface="Comic Sans MS" panose="030F0702030302020204" pitchFamily="66" charset="0"/>
                      </a:endParaRPr>
                    </a:p>
                    <a:p>
                      <a:pPr algn="ctr"/>
                      <a:r>
                        <a:rPr lang="tr-TR" sz="2600" b="0" dirty="0">
                          <a:solidFill>
                            <a:schemeClr val="tx1"/>
                          </a:solidFill>
                          <a:latin typeface="Comic Sans MS" panose="030F0702030302020204" pitchFamily="66" charset="0"/>
                        </a:rPr>
                        <a:t>Osmanlı İmparatorluğu</a:t>
                      </a:r>
                      <a:endParaRPr lang="en-GB" sz="26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endParaRPr lang="en-US" sz="500" b="0" dirty="0">
                        <a:solidFill>
                          <a:schemeClr val="tx1"/>
                        </a:solidFill>
                        <a:latin typeface="Comic Sans MS" panose="030F0702030302020204" pitchFamily="66" charset="0"/>
                      </a:endParaRPr>
                    </a:p>
                    <a:p>
                      <a:pPr algn="ctr"/>
                      <a:r>
                        <a:rPr lang="tr-TR" sz="2300" b="0" dirty="0">
                          <a:solidFill>
                            <a:schemeClr val="tx1"/>
                          </a:solidFill>
                          <a:latin typeface="Comic Sans MS" panose="030F0702030302020204" pitchFamily="66" charset="0"/>
                        </a:rPr>
                        <a:t>Milletler Cemiyeti</a:t>
                      </a:r>
                      <a:endParaRPr lang="en-GB" sz="23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3000" b="0" dirty="0">
                          <a:solidFill>
                            <a:schemeClr val="tx1"/>
                          </a:solidFill>
                          <a:latin typeface="Comic Sans MS" panose="030F0702030302020204" pitchFamily="66" charset="0"/>
                        </a:rPr>
                        <a:t>Nansen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4197366579"/>
                  </a:ext>
                </a:extLst>
              </a:tr>
              <a:tr h="65831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3000" b="0" dirty="0">
                          <a:solidFill>
                            <a:schemeClr val="tx1"/>
                          </a:solidFill>
                          <a:latin typeface="Comic Sans MS" panose="030F0702030302020204" pitchFamily="66" charset="0"/>
                        </a:rPr>
                        <a:t>Türkiye</a:t>
                      </a:r>
                      <a:endParaRPr lang="en-US" sz="30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a:r>
                        <a:rPr lang="en-US" sz="3000" b="0" dirty="0">
                          <a:solidFill>
                            <a:schemeClr val="tx1"/>
                          </a:solidFill>
                          <a:latin typeface="Comic Sans MS" panose="030F0702030302020204" pitchFamily="66" charset="0"/>
                        </a:rPr>
                        <a:t>Venizelos</a:t>
                      </a:r>
                      <a:endParaRPr lang="en-GB" sz="30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a:r>
                        <a:rPr lang="en-US" sz="3000" b="0" dirty="0">
                          <a:solidFill>
                            <a:schemeClr val="tx1"/>
                          </a:solidFill>
                          <a:latin typeface="Comic Sans MS" panose="030F0702030302020204" pitchFamily="66" charset="0"/>
                        </a:rPr>
                        <a:t>‘</a:t>
                      </a:r>
                      <a:r>
                        <a:rPr lang="tr-TR" sz="3000" b="0" dirty="0">
                          <a:solidFill>
                            <a:schemeClr val="tx1"/>
                          </a:solidFill>
                          <a:latin typeface="Comic Sans MS" panose="030F0702030302020204" pitchFamily="66" charset="0"/>
                        </a:rPr>
                        <a:t>Hayalet Şehirler</a:t>
                      </a:r>
                      <a:r>
                        <a:rPr lang="en-US" sz="3000" b="0" dirty="0">
                          <a:solidFill>
                            <a:schemeClr val="tx1"/>
                          </a:solidFill>
                          <a:latin typeface="Comic Sans MS" panose="030F0702030302020204" pitchFamily="66" charset="0"/>
                        </a:rPr>
                        <a:t>’</a:t>
                      </a:r>
                      <a:endParaRPr lang="en-GB" sz="30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extLst>
                  <a:ext uri="{0D108BD9-81ED-4DB2-BD59-A6C34878D82A}">
                    <a16:rowId xmlns:a16="http://schemas.microsoft.com/office/drawing/2014/main" val="1518441272"/>
                  </a:ext>
                </a:extLst>
              </a:tr>
              <a:tr h="658319">
                <a:tc>
                  <a:txBody>
                    <a:bodyPr/>
                    <a:lstStyle/>
                    <a:p>
                      <a:pPr algn="ctr"/>
                      <a:endParaRPr lang="en-US" sz="600" b="0" dirty="0">
                        <a:solidFill>
                          <a:schemeClr val="tx1"/>
                        </a:solidFill>
                        <a:latin typeface="Comic Sans MS" panose="030F0702030302020204" pitchFamily="66" charset="0"/>
                      </a:endParaRPr>
                    </a:p>
                    <a:p>
                      <a:pPr algn="ctr"/>
                      <a:r>
                        <a:rPr lang="tr-TR" sz="2000" b="0" dirty="0">
                          <a:solidFill>
                            <a:schemeClr val="tx1"/>
                          </a:solidFill>
                          <a:latin typeface="Comic Sans MS" panose="030F0702030302020204" pitchFamily="66" charset="0"/>
                        </a:rPr>
                        <a:t>Mülteci Komisyonu</a:t>
                      </a:r>
                      <a:endParaRPr lang="en-GB" sz="20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ABAB"/>
                    </a:solidFill>
                  </a:tcPr>
                </a:tc>
                <a:tc>
                  <a:txBody>
                    <a:bodyPr/>
                    <a:lstStyle/>
                    <a:p>
                      <a:pPr algn="ctr"/>
                      <a:endParaRPr lang="en-US" sz="600" b="0" dirty="0">
                        <a:solidFill>
                          <a:schemeClr val="tx1"/>
                        </a:solidFill>
                        <a:latin typeface="Comic Sans MS" panose="030F0702030302020204" pitchFamily="66" charset="0"/>
                      </a:endParaRPr>
                    </a:p>
                    <a:p>
                      <a:pPr algn="ctr"/>
                      <a:r>
                        <a:rPr lang="tr-TR" sz="2000" b="0" dirty="0">
                          <a:solidFill>
                            <a:schemeClr val="tx1"/>
                          </a:solidFill>
                          <a:latin typeface="Comic Sans MS" panose="030F0702030302020204" pitchFamily="66" charset="0"/>
                        </a:rPr>
                        <a:t>Terkedilmiş Evler</a:t>
                      </a:r>
                      <a:endParaRPr lang="en-GB" sz="20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ABAB"/>
                    </a:solidFill>
                  </a:tcPr>
                </a:tc>
                <a:tc>
                  <a:txBody>
                    <a:bodyPr/>
                    <a:lstStyle/>
                    <a:p>
                      <a:pPr algn="ctr"/>
                      <a:r>
                        <a:rPr lang="tr-TR" sz="3000" b="0" dirty="0">
                          <a:solidFill>
                            <a:schemeClr val="tx1"/>
                          </a:solidFill>
                          <a:latin typeface="Comic Sans MS" panose="030F0702030302020204" pitchFamily="66" charset="0"/>
                        </a:rPr>
                        <a:t>Yurttaşlığa Kabul</a:t>
                      </a:r>
                      <a:endParaRPr lang="en-GB" sz="30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ABAB"/>
                    </a:solidFill>
                  </a:tcPr>
                </a:tc>
                <a:extLst>
                  <a:ext uri="{0D108BD9-81ED-4DB2-BD59-A6C34878D82A}">
                    <a16:rowId xmlns:a16="http://schemas.microsoft.com/office/drawing/2014/main" val="3909068486"/>
                  </a:ext>
                </a:extLst>
              </a:tr>
              <a:tr h="649301">
                <a:tc>
                  <a:txBody>
                    <a:bodyPr/>
                    <a:lstStyle/>
                    <a:p>
                      <a:pPr algn="ctr"/>
                      <a:r>
                        <a:rPr lang="tr-TR" sz="3000" b="0" dirty="0">
                          <a:solidFill>
                            <a:schemeClr val="tx1"/>
                          </a:solidFill>
                          <a:latin typeface="Comic Sans MS" panose="030F0702030302020204" pitchFamily="66" charset="0"/>
                        </a:rPr>
                        <a:t>Müslümanlar</a:t>
                      </a:r>
                      <a:endParaRPr lang="en-GB" sz="30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7DB2"/>
                    </a:solidFill>
                  </a:tcPr>
                </a:tc>
                <a:tc>
                  <a:txBody>
                    <a:bodyPr/>
                    <a:lstStyle/>
                    <a:p>
                      <a:pPr algn="ctr"/>
                      <a:r>
                        <a:rPr lang="tr-TR" sz="3000" b="0" dirty="0">
                          <a:solidFill>
                            <a:schemeClr val="tx1"/>
                          </a:solidFill>
                          <a:latin typeface="Comic Sans MS" panose="030F0702030302020204" pitchFamily="66" charset="0"/>
                        </a:rPr>
                        <a:t>Mustafa </a:t>
                      </a:r>
                      <a:r>
                        <a:rPr lang="en-US" sz="3000" b="0" dirty="0">
                          <a:solidFill>
                            <a:schemeClr val="tx1"/>
                          </a:solidFill>
                          <a:latin typeface="Comic Sans MS" panose="030F0702030302020204" pitchFamily="66" charset="0"/>
                        </a:rPr>
                        <a:t>Kemal</a:t>
                      </a:r>
                      <a:endParaRPr lang="en-GB" sz="30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7DB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500" b="0" dirty="0">
                        <a:solidFill>
                          <a:schemeClr val="tx1"/>
                        </a:solidFill>
                        <a:latin typeface="Comic Sans MS" panose="030F0702030302020204" pitchFamily="66"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tr-TR" sz="2000" b="0" dirty="0">
                          <a:solidFill>
                            <a:schemeClr val="tx1"/>
                          </a:solidFill>
                          <a:latin typeface="Comic Sans MS" panose="030F0702030302020204" pitchFamily="66" charset="0"/>
                        </a:rPr>
                        <a:t>Ortodoks Hıristiyanlar</a:t>
                      </a:r>
                      <a:endParaRPr lang="en-GB" sz="20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7DB2"/>
                    </a:solidFill>
                  </a:tcPr>
                </a:tc>
                <a:extLst>
                  <a:ext uri="{0D108BD9-81ED-4DB2-BD59-A6C34878D82A}">
                    <a16:rowId xmlns:a16="http://schemas.microsoft.com/office/drawing/2014/main" val="515541797"/>
                  </a:ext>
                </a:extLst>
              </a:tr>
            </a:tbl>
          </a:graphicData>
        </a:graphic>
      </p:graphicFrame>
      <p:graphicFrame>
        <p:nvGraphicFramePr>
          <p:cNvPr id="5" name="Table 4">
            <a:extLst>
              <a:ext uri="{FF2B5EF4-FFF2-40B4-BE49-F238E27FC236}">
                <a16:creationId xmlns:a16="http://schemas.microsoft.com/office/drawing/2014/main" id="{8058D37C-EEFF-0274-CE3A-79B2DBFE9EDE}"/>
              </a:ext>
            </a:extLst>
          </p:cNvPr>
          <p:cNvGraphicFramePr>
            <a:graphicFrameLocks noGrp="1"/>
          </p:cNvGraphicFramePr>
          <p:nvPr>
            <p:extLst>
              <p:ext uri="{D42A27DB-BD31-4B8C-83A1-F6EECF244321}">
                <p14:modId xmlns:p14="http://schemas.microsoft.com/office/powerpoint/2010/main" val="4184267396"/>
              </p:ext>
            </p:extLst>
          </p:nvPr>
        </p:nvGraphicFramePr>
        <p:xfrm>
          <a:off x="675105" y="5055819"/>
          <a:ext cx="2136741" cy="1051098"/>
        </p:xfrm>
        <a:graphic>
          <a:graphicData uri="http://schemas.openxmlformats.org/drawingml/2006/table">
            <a:tbl>
              <a:tblPr firstRow="1" bandRow="1">
                <a:tableStyleId>{5C22544A-7EE6-4342-B048-85BDC9FD1C3A}</a:tableStyleId>
              </a:tblPr>
              <a:tblGrid>
                <a:gridCol w="2136741">
                  <a:extLst>
                    <a:ext uri="{9D8B030D-6E8A-4147-A177-3AD203B41FA5}">
                      <a16:colId xmlns:a16="http://schemas.microsoft.com/office/drawing/2014/main" val="612570997"/>
                    </a:ext>
                  </a:extLst>
                </a:gridCol>
              </a:tblGrid>
              <a:tr h="1051098">
                <a:tc>
                  <a:txBody>
                    <a:bodyPr/>
                    <a:lstStyle/>
                    <a:p>
                      <a:pPr algn="ctr"/>
                      <a:endParaRPr lang="en-US" sz="1300" b="1" dirty="0">
                        <a:solidFill>
                          <a:schemeClr val="tx1"/>
                        </a:solidFill>
                        <a:latin typeface="Comic Sans MS" panose="030F0702030302020204" pitchFamily="66" charset="0"/>
                      </a:endParaRPr>
                    </a:p>
                    <a:p>
                      <a:pPr algn="ctr"/>
                      <a:r>
                        <a:rPr lang="en-US" sz="3500" b="1" dirty="0">
                          <a:solidFill>
                            <a:schemeClr val="tx1"/>
                          </a:solidFill>
                          <a:latin typeface="Comic Sans MS" panose="030F0702030302020204" pitchFamily="66" charset="0"/>
                        </a:rPr>
                        <a:t>Box 1</a:t>
                      </a:r>
                      <a:endParaRPr lang="en-GB" sz="3500" b="1"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4517527"/>
                  </a:ext>
                </a:extLst>
              </a:tr>
            </a:tbl>
          </a:graphicData>
        </a:graphic>
      </p:graphicFrame>
      <p:graphicFrame>
        <p:nvGraphicFramePr>
          <p:cNvPr id="7" name="Table 6">
            <a:extLst>
              <a:ext uri="{FF2B5EF4-FFF2-40B4-BE49-F238E27FC236}">
                <a16:creationId xmlns:a16="http://schemas.microsoft.com/office/drawing/2014/main" id="{7BE2CBA6-6A69-5C3D-8A36-B9F974B4BAC5}"/>
              </a:ext>
            </a:extLst>
          </p:cNvPr>
          <p:cNvGraphicFramePr>
            <a:graphicFrameLocks noGrp="1"/>
          </p:cNvGraphicFramePr>
          <p:nvPr>
            <p:extLst>
              <p:ext uri="{D42A27DB-BD31-4B8C-83A1-F6EECF244321}">
                <p14:modId xmlns:p14="http://schemas.microsoft.com/office/powerpoint/2010/main" val="2991771918"/>
              </p:ext>
            </p:extLst>
          </p:nvPr>
        </p:nvGraphicFramePr>
        <p:xfrm>
          <a:off x="3551219" y="5055818"/>
          <a:ext cx="2136741" cy="1051098"/>
        </p:xfrm>
        <a:graphic>
          <a:graphicData uri="http://schemas.openxmlformats.org/drawingml/2006/table">
            <a:tbl>
              <a:tblPr firstRow="1" bandRow="1">
                <a:tableStyleId>{5C22544A-7EE6-4342-B048-85BDC9FD1C3A}</a:tableStyleId>
              </a:tblPr>
              <a:tblGrid>
                <a:gridCol w="2136741">
                  <a:extLst>
                    <a:ext uri="{9D8B030D-6E8A-4147-A177-3AD203B41FA5}">
                      <a16:colId xmlns:a16="http://schemas.microsoft.com/office/drawing/2014/main" val="612570997"/>
                    </a:ext>
                  </a:extLst>
                </a:gridCol>
              </a:tblGrid>
              <a:tr h="1051098">
                <a:tc>
                  <a:txBody>
                    <a:bodyPr/>
                    <a:lstStyle/>
                    <a:p>
                      <a:pPr algn="ctr"/>
                      <a:endParaRPr lang="en-US" sz="1300" b="1" dirty="0">
                        <a:solidFill>
                          <a:schemeClr val="tx1"/>
                        </a:solidFill>
                        <a:latin typeface="Comic Sans MS" panose="030F0702030302020204" pitchFamily="66" charset="0"/>
                      </a:endParaRPr>
                    </a:p>
                    <a:p>
                      <a:pPr algn="ctr"/>
                      <a:r>
                        <a:rPr lang="en-US" sz="3500" b="1" dirty="0">
                          <a:solidFill>
                            <a:schemeClr val="tx1"/>
                          </a:solidFill>
                          <a:latin typeface="Comic Sans MS" panose="030F0702030302020204" pitchFamily="66" charset="0"/>
                        </a:rPr>
                        <a:t>Box 2</a:t>
                      </a:r>
                      <a:endParaRPr lang="en-GB" sz="3500" b="1"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4517527"/>
                  </a:ext>
                </a:extLst>
              </a:tr>
            </a:tbl>
          </a:graphicData>
        </a:graphic>
      </p:graphicFrame>
      <p:sp>
        <p:nvSpPr>
          <p:cNvPr id="9" name="TextBox 8">
            <a:extLst>
              <a:ext uri="{FF2B5EF4-FFF2-40B4-BE49-F238E27FC236}">
                <a16:creationId xmlns:a16="http://schemas.microsoft.com/office/drawing/2014/main" id="{4186475A-A0D3-FC55-86FC-56BB0486A2D8}"/>
              </a:ext>
            </a:extLst>
          </p:cNvPr>
          <p:cNvSpPr txBox="1"/>
          <p:nvPr/>
        </p:nvSpPr>
        <p:spPr>
          <a:xfrm>
            <a:off x="2857905" y="4919648"/>
            <a:ext cx="726141" cy="1323439"/>
          </a:xfrm>
          <a:prstGeom prst="rect">
            <a:avLst/>
          </a:prstGeom>
          <a:noFill/>
        </p:spPr>
        <p:txBody>
          <a:bodyPr wrap="square">
            <a:spAutoFit/>
          </a:bodyPr>
          <a:lstStyle/>
          <a:p>
            <a:r>
              <a:rPr lang="en-US" sz="8000" dirty="0">
                <a:solidFill>
                  <a:srgbClr val="FF0000"/>
                </a:solidFill>
                <a:latin typeface="Comic Sans MS" panose="030F0702030302020204" pitchFamily="66" charset="0"/>
              </a:rPr>
              <a:t>+</a:t>
            </a:r>
            <a:endParaRPr lang="en-GB" sz="8000" dirty="0">
              <a:solidFill>
                <a:srgbClr val="FF0000"/>
              </a:solidFill>
            </a:endParaRPr>
          </a:p>
        </p:txBody>
      </p:sp>
      <p:sp>
        <p:nvSpPr>
          <p:cNvPr id="10" name="TextBox 9">
            <a:extLst>
              <a:ext uri="{FF2B5EF4-FFF2-40B4-BE49-F238E27FC236}">
                <a16:creationId xmlns:a16="http://schemas.microsoft.com/office/drawing/2014/main" id="{1584513E-DFA4-4C4A-318A-BECFF67D4B35}"/>
              </a:ext>
            </a:extLst>
          </p:cNvPr>
          <p:cNvSpPr txBox="1"/>
          <p:nvPr/>
        </p:nvSpPr>
        <p:spPr>
          <a:xfrm>
            <a:off x="5687960" y="4898651"/>
            <a:ext cx="726141" cy="1323439"/>
          </a:xfrm>
          <a:prstGeom prst="rect">
            <a:avLst/>
          </a:prstGeom>
          <a:noFill/>
        </p:spPr>
        <p:txBody>
          <a:bodyPr wrap="square">
            <a:spAutoFit/>
          </a:bodyPr>
          <a:lstStyle/>
          <a:p>
            <a:r>
              <a:rPr lang="en-US" sz="8000" dirty="0">
                <a:solidFill>
                  <a:srgbClr val="FF0000"/>
                </a:solidFill>
                <a:latin typeface="Comic Sans MS" panose="030F0702030302020204" pitchFamily="66" charset="0"/>
              </a:rPr>
              <a:t>=</a:t>
            </a:r>
            <a:endParaRPr lang="en-GB" sz="8000" dirty="0">
              <a:solidFill>
                <a:srgbClr val="FF0000"/>
              </a:solidFill>
            </a:endParaRPr>
          </a:p>
        </p:txBody>
      </p:sp>
      <p:sp>
        <p:nvSpPr>
          <p:cNvPr id="11" name="TextBox 10">
            <a:extLst>
              <a:ext uri="{FF2B5EF4-FFF2-40B4-BE49-F238E27FC236}">
                <a16:creationId xmlns:a16="http://schemas.microsoft.com/office/drawing/2014/main" id="{7CB1B602-BC5F-85E2-3977-BC3799AF8893}"/>
              </a:ext>
            </a:extLst>
          </p:cNvPr>
          <p:cNvSpPr txBox="1"/>
          <p:nvPr/>
        </p:nvSpPr>
        <p:spPr>
          <a:xfrm>
            <a:off x="6522401" y="4886890"/>
            <a:ext cx="726141" cy="1323439"/>
          </a:xfrm>
          <a:prstGeom prst="rect">
            <a:avLst/>
          </a:prstGeom>
          <a:noFill/>
        </p:spPr>
        <p:txBody>
          <a:bodyPr wrap="square">
            <a:spAutoFit/>
          </a:bodyPr>
          <a:lstStyle/>
          <a:p>
            <a:r>
              <a:rPr lang="en-US" sz="8000" dirty="0">
                <a:solidFill>
                  <a:srgbClr val="7030A0"/>
                </a:solidFill>
                <a:latin typeface="Comic Sans MS" panose="030F0702030302020204" pitchFamily="66" charset="0"/>
              </a:rPr>
              <a:t>?</a:t>
            </a:r>
            <a:endParaRPr lang="en-GB" sz="8000" dirty="0">
              <a:solidFill>
                <a:srgbClr val="7030A0"/>
              </a:solidFill>
            </a:endParaRPr>
          </a:p>
        </p:txBody>
      </p:sp>
      <p:sp>
        <p:nvSpPr>
          <p:cNvPr id="12" name="TextBox 11">
            <a:extLst>
              <a:ext uri="{FF2B5EF4-FFF2-40B4-BE49-F238E27FC236}">
                <a16:creationId xmlns:a16="http://schemas.microsoft.com/office/drawing/2014/main" id="{4241E671-4C18-D5C6-3D06-A1926CDAC000}"/>
              </a:ext>
            </a:extLst>
          </p:cNvPr>
          <p:cNvSpPr txBox="1"/>
          <p:nvPr/>
        </p:nvSpPr>
        <p:spPr>
          <a:xfrm>
            <a:off x="4356247" y="6084350"/>
            <a:ext cx="4332308" cy="707886"/>
          </a:xfrm>
          <a:prstGeom prst="rect">
            <a:avLst/>
          </a:prstGeom>
          <a:noFill/>
        </p:spPr>
        <p:txBody>
          <a:bodyPr wrap="square">
            <a:spAutoFit/>
          </a:bodyPr>
          <a:lstStyle/>
          <a:p>
            <a:r>
              <a:rPr lang="en-US" sz="4000" i="1" dirty="0">
                <a:solidFill>
                  <a:srgbClr val="7030A0"/>
                </a:solidFill>
                <a:latin typeface="Comic Sans MS" panose="030F0702030302020204" pitchFamily="66" charset="0"/>
              </a:rPr>
              <a:t>What is the link?</a:t>
            </a:r>
            <a:endParaRPr lang="en-GB" sz="4000" i="1" dirty="0">
              <a:solidFill>
                <a:srgbClr val="7030A0"/>
              </a:solidFill>
            </a:endParaRPr>
          </a:p>
        </p:txBody>
      </p:sp>
    </p:spTree>
    <p:extLst>
      <p:ext uri="{BB962C8B-B14F-4D97-AF65-F5344CB8AC3E}">
        <p14:creationId xmlns:p14="http://schemas.microsoft.com/office/powerpoint/2010/main" val="414218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47800"/>
            <a:ext cx="8876872" cy="2400657"/>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2500" dirty="0">
                <a:latin typeface="Comic Sans MS" panose="030F0902030302020204" pitchFamily="66" charset="0"/>
              </a:rPr>
              <a:t>1923 yılında Amerikalı yazar Ernest Hemingway Lozan Konferansı hakkında bir şiir yazdı. Bir önceki yıl İstanbul ve Lozan’da bulunup Toronto Star (Bir Kanada gazetesi) için muhabirlik yapmıştı. Hemingway’in Lozan’daki olayları tarif eden şiirinin adı «</a:t>
            </a:r>
            <a:r>
              <a:rPr lang="tr-TR" sz="2500" dirty="0" err="1">
                <a:latin typeface="Comic Sans MS" panose="030F0902030302020204" pitchFamily="66" charset="0"/>
              </a:rPr>
              <a:t>They</a:t>
            </a:r>
            <a:r>
              <a:rPr lang="tr-TR" sz="2500" dirty="0">
                <a:latin typeface="Comic Sans MS" panose="030F0902030302020204" pitchFamily="66" charset="0"/>
              </a:rPr>
              <a:t> </a:t>
            </a:r>
            <a:r>
              <a:rPr lang="tr-TR" sz="2500" dirty="0" err="1">
                <a:latin typeface="Comic Sans MS" panose="030F0902030302020204" pitchFamily="66" charset="0"/>
              </a:rPr>
              <a:t>All</a:t>
            </a:r>
            <a:r>
              <a:rPr lang="tr-TR" sz="2500" dirty="0">
                <a:latin typeface="Comic Sans MS" panose="030F0902030302020204" pitchFamily="66" charset="0"/>
              </a:rPr>
              <a:t> </a:t>
            </a:r>
            <a:r>
              <a:rPr lang="tr-TR" sz="2500" dirty="0" err="1">
                <a:latin typeface="Comic Sans MS" panose="030F0902030302020204" pitchFamily="66" charset="0"/>
              </a:rPr>
              <a:t>Made</a:t>
            </a:r>
            <a:r>
              <a:rPr lang="tr-TR" sz="2500" dirty="0">
                <a:latin typeface="Comic Sans MS" panose="030F0902030302020204" pitchFamily="66" charset="0"/>
              </a:rPr>
              <a:t> </a:t>
            </a:r>
            <a:r>
              <a:rPr lang="tr-TR" sz="2500" dirty="0" err="1">
                <a:latin typeface="Comic Sans MS" panose="030F0902030302020204" pitchFamily="66" charset="0"/>
              </a:rPr>
              <a:t>Peace</a:t>
            </a:r>
            <a:r>
              <a:rPr lang="tr-TR" sz="2500" dirty="0">
                <a:latin typeface="Comic Sans MS" panose="030F0902030302020204" pitchFamily="66" charset="0"/>
              </a:rPr>
              <a:t> – </a:t>
            </a:r>
            <a:r>
              <a:rPr lang="tr-TR" sz="2500" dirty="0" err="1">
                <a:latin typeface="Comic Sans MS" panose="030F0902030302020204" pitchFamily="66" charset="0"/>
              </a:rPr>
              <a:t>What</a:t>
            </a:r>
            <a:r>
              <a:rPr lang="tr-TR" sz="2500" dirty="0">
                <a:latin typeface="Comic Sans MS" panose="030F0902030302020204" pitchFamily="66" charset="0"/>
              </a:rPr>
              <a:t> Is </a:t>
            </a:r>
            <a:r>
              <a:rPr lang="tr-TR" sz="2500" dirty="0" err="1">
                <a:latin typeface="Comic Sans MS" panose="030F0902030302020204" pitchFamily="66" charset="0"/>
              </a:rPr>
              <a:t>Peace</a:t>
            </a:r>
            <a:r>
              <a:rPr lang="tr-TR" sz="2500" dirty="0">
                <a:latin typeface="Comic Sans MS" panose="030F0902030302020204" pitchFamily="66" charset="0"/>
              </a:rPr>
              <a:t>?» (Hepsi Barış Yaptı – Barış Neydi?)</a:t>
            </a:r>
            <a:endParaRPr lang="en-US" sz="2500" dirty="0">
              <a:latin typeface="Comic Sans MS" panose="030F0902030302020204" pitchFamily="66" charset="0"/>
            </a:endParaRPr>
          </a:p>
        </p:txBody>
      </p:sp>
      <p:pic>
        <p:nvPicPr>
          <p:cNvPr id="3074" name="Picture 2" descr="PODCAST – Episode 2: Hemingway at Lausanne – The Lausanne Project">
            <a:extLst>
              <a:ext uri="{FF2B5EF4-FFF2-40B4-BE49-F238E27FC236}">
                <a16:creationId xmlns:a16="http://schemas.microsoft.com/office/drawing/2014/main" id="{6AB7D60D-F602-D8D9-4716-19E55B4B58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205"/>
          <a:stretch/>
        </p:blipFill>
        <p:spPr bwMode="auto">
          <a:xfrm>
            <a:off x="4645858" y="2611164"/>
            <a:ext cx="4453675" cy="40990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183F258-FDF4-CF0B-E129-4D17F650A766}"/>
              </a:ext>
            </a:extLst>
          </p:cNvPr>
          <p:cNvSpPr txBox="1"/>
          <p:nvPr/>
        </p:nvSpPr>
        <p:spPr>
          <a:xfrm>
            <a:off x="3679251" y="5693395"/>
            <a:ext cx="3193444" cy="1015663"/>
          </a:xfrm>
          <a:prstGeom prst="rect">
            <a:avLst/>
          </a:prstGeom>
          <a:solidFill>
            <a:schemeClr val="accent4">
              <a:lumMod val="20000"/>
              <a:lumOff val="80000"/>
            </a:schemeClr>
          </a:solidFill>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000" dirty="0">
                <a:latin typeface="Comic Sans MS" panose="030F0902030302020204" pitchFamily="66" charset="0"/>
              </a:rPr>
              <a:t>Hemingway (</a:t>
            </a:r>
            <a:r>
              <a:rPr lang="tr-TR" sz="2000" dirty="0">
                <a:latin typeface="Comic Sans MS" panose="030F0902030302020204" pitchFamily="66" charset="0"/>
              </a:rPr>
              <a:t>sağda</a:t>
            </a:r>
            <a:r>
              <a:rPr lang="en-US" sz="2000" dirty="0">
                <a:latin typeface="Comic Sans MS" panose="030F0902030302020204" pitchFamily="66" charset="0"/>
              </a:rPr>
              <a:t>) </a:t>
            </a:r>
            <a:r>
              <a:rPr lang="tr-TR" sz="2000" dirty="0">
                <a:latin typeface="Comic Sans MS" panose="030F0902030302020204" pitchFamily="66" charset="0"/>
              </a:rPr>
              <a:t>Lozan’da yanında bir başka gazeteci ile</a:t>
            </a:r>
            <a:r>
              <a:rPr lang="en-US" sz="2000" dirty="0">
                <a:latin typeface="Comic Sans MS" panose="030F0902030302020204" pitchFamily="66" charset="0"/>
              </a:rPr>
              <a:t>.</a:t>
            </a:r>
          </a:p>
        </p:txBody>
      </p:sp>
      <p:sp>
        <p:nvSpPr>
          <p:cNvPr id="4" name="TextBox 3">
            <a:extLst>
              <a:ext uri="{FF2B5EF4-FFF2-40B4-BE49-F238E27FC236}">
                <a16:creationId xmlns:a16="http://schemas.microsoft.com/office/drawing/2014/main" id="{0C05D140-20BC-B9F7-EBCC-11162D26BB8B}"/>
              </a:ext>
            </a:extLst>
          </p:cNvPr>
          <p:cNvSpPr txBox="1"/>
          <p:nvPr/>
        </p:nvSpPr>
        <p:spPr>
          <a:xfrm>
            <a:off x="118325" y="2684451"/>
            <a:ext cx="4453676" cy="2092881"/>
          </a:xfrm>
          <a:prstGeom prst="rect">
            <a:avLst/>
          </a:prstGeom>
          <a:solidFill>
            <a:schemeClr val="accent1">
              <a:lumMod val="20000"/>
              <a:lumOff val="80000"/>
            </a:schemeClr>
          </a:solidFill>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2600" i="1" dirty="0">
                <a:latin typeface="Comic Sans MS" panose="030F0902030302020204" pitchFamily="66" charset="0"/>
              </a:rPr>
              <a:t>Siz barışı tanımlamak isteseydiniz, nasıl tanımlardınız? Partnerinizle bir tanım üzerine hemfikir olabilir miydiniz?</a:t>
            </a:r>
            <a:endParaRPr lang="en-US" sz="2600" b="1" i="1" dirty="0">
              <a:latin typeface="Comic Sans MS" panose="030F0902030302020204" pitchFamily="66" charset="0"/>
            </a:endParaRPr>
          </a:p>
        </p:txBody>
      </p:sp>
    </p:spTree>
    <p:extLst>
      <p:ext uri="{BB962C8B-B14F-4D97-AF65-F5344CB8AC3E}">
        <p14:creationId xmlns:p14="http://schemas.microsoft.com/office/powerpoint/2010/main" val="14088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8876872" cy="3539430"/>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2800" b="1" dirty="0">
                <a:latin typeface="Comic Sans MS" panose="030F0902030302020204" pitchFamily="66" charset="0"/>
              </a:rPr>
              <a:t>ÇALIŞMA</a:t>
            </a:r>
            <a:r>
              <a:rPr lang="en-US" sz="2800" b="1" dirty="0">
                <a:latin typeface="Comic Sans MS" panose="030F0902030302020204" pitchFamily="66" charset="0"/>
              </a:rPr>
              <a:t>:</a:t>
            </a:r>
            <a:r>
              <a:rPr lang="tr-TR" sz="2800" b="1" dirty="0">
                <a:latin typeface="Comic Sans MS" panose="030F0902030302020204" pitchFamily="66" charset="0"/>
              </a:rPr>
              <a:t> </a:t>
            </a:r>
            <a:r>
              <a:rPr lang="tr-TR" sz="2800" dirty="0">
                <a:latin typeface="Comic Sans MS" panose="030F0902030302020204" pitchFamily="66" charset="0"/>
              </a:rPr>
              <a:t>Bir sonraki slayttaki ‘barış’ ile ilişkili kavram ve tanımlamaları inceleyin. Çift olarak üç kavram üzerine uzlaşabilir misiniz</a:t>
            </a:r>
            <a:r>
              <a:rPr lang="en-US" sz="2800" dirty="0">
                <a:latin typeface="Comic Sans MS" panose="030F0902030302020204" pitchFamily="66" charset="0"/>
              </a:rPr>
              <a:t>?</a:t>
            </a:r>
            <a:r>
              <a:rPr lang="tr-TR" sz="2800" dirty="0">
                <a:latin typeface="Comic Sans MS" panose="030F0902030302020204" pitchFamily="66" charset="0"/>
              </a:rPr>
              <a:t>Sizce en önemli üç </a:t>
            </a:r>
            <a:r>
              <a:rPr lang="tr-TR" sz="2800" b="1" dirty="0">
                <a:latin typeface="Comic Sans MS" panose="030F0902030302020204" pitchFamily="66" charset="0"/>
              </a:rPr>
              <a:t>kriter</a:t>
            </a:r>
            <a:r>
              <a:rPr lang="tr-TR" sz="2800" dirty="0">
                <a:latin typeface="Comic Sans MS" panose="030F0902030302020204" pitchFamily="66" charset="0"/>
              </a:rPr>
              <a:t> hangileri?</a:t>
            </a:r>
            <a:r>
              <a:rPr lang="en-US" sz="2800" dirty="0">
                <a:latin typeface="Comic Sans MS" panose="030F0902030302020204" pitchFamily="66" charset="0"/>
              </a:rPr>
              <a:t>?</a:t>
            </a:r>
          </a:p>
          <a:p>
            <a:endParaRPr lang="en-US" sz="2800" b="1" dirty="0">
              <a:latin typeface="Comic Sans MS" panose="030F0902030302020204" pitchFamily="66" charset="0"/>
            </a:endParaRPr>
          </a:p>
          <a:p>
            <a:r>
              <a:rPr lang="tr-TR" sz="2800" i="1" dirty="0">
                <a:latin typeface="Comic Sans MS" panose="030F0902030302020204" pitchFamily="66" charset="0"/>
              </a:rPr>
              <a:t>Katılmadığınız veya silmek isteyeceğiniz kriterler var mı</a:t>
            </a:r>
            <a:r>
              <a:rPr lang="en-US" sz="2800" i="1" dirty="0">
                <a:latin typeface="Comic Sans MS" panose="030F0902030302020204" pitchFamily="66" charset="0"/>
              </a:rPr>
              <a:t>?</a:t>
            </a:r>
            <a:r>
              <a:rPr lang="tr-TR" sz="2800" i="1" dirty="0">
                <a:latin typeface="Comic Sans MS" panose="030F0902030302020204" pitchFamily="66" charset="0"/>
              </a:rPr>
              <a:t> Seçtiğiniz kriterler birbiriyle çelişmekte mi, yoksa sizce aynı anda geçerli olabilirler mi</a:t>
            </a:r>
            <a:r>
              <a:rPr lang="en-US" sz="2800" i="1" dirty="0">
                <a:latin typeface="Comic Sans MS" panose="030F0902030302020204" pitchFamily="66" charset="0"/>
              </a:rPr>
              <a:t>?</a:t>
            </a:r>
          </a:p>
        </p:txBody>
      </p:sp>
    </p:spTree>
    <p:extLst>
      <p:ext uri="{BB962C8B-B14F-4D97-AF65-F5344CB8AC3E}">
        <p14:creationId xmlns:p14="http://schemas.microsoft.com/office/powerpoint/2010/main" val="3381111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85BC70-08A9-7A9B-CECA-B5E1DBEC3E7F}"/>
              </a:ext>
            </a:extLst>
          </p:cNvPr>
          <p:cNvSpPr/>
          <p:nvPr/>
        </p:nvSpPr>
        <p:spPr>
          <a:xfrm>
            <a:off x="295351" y="293198"/>
            <a:ext cx="2518189" cy="1986538"/>
          </a:xfrm>
          <a:prstGeom prst="rect">
            <a:avLst/>
          </a:prstGeom>
          <a:solidFill>
            <a:srgbClr val="DEFAC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2400" dirty="0">
                <a:solidFill>
                  <a:schemeClr val="tx1"/>
                </a:solidFill>
                <a:latin typeface="Comic Sans MS" panose="030F0702030302020204" pitchFamily="66" charset="0"/>
              </a:rPr>
              <a:t>Uluslararası bir çatışmanın olmaması </a:t>
            </a:r>
            <a:r>
              <a:rPr lang="en-US" sz="2400" dirty="0">
                <a:solidFill>
                  <a:schemeClr val="tx1"/>
                </a:solidFill>
                <a:latin typeface="Comic Sans MS" panose="030F0702030302020204" pitchFamily="66" charset="0"/>
              </a:rPr>
              <a:t>(</a:t>
            </a:r>
            <a:r>
              <a:rPr lang="tr-TR" sz="2400" dirty="0">
                <a:solidFill>
                  <a:schemeClr val="tx1"/>
                </a:solidFill>
                <a:latin typeface="Comic Sans MS" panose="030F0702030302020204" pitchFamily="66" charset="0"/>
              </a:rPr>
              <a:t>ülkeler arasında</a:t>
            </a:r>
            <a:r>
              <a:rPr lang="en-US" sz="2400" dirty="0">
                <a:solidFill>
                  <a:schemeClr val="tx1"/>
                </a:solidFill>
                <a:latin typeface="Comic Sans MS" panose="030F0702030302020204" pitchFamily="66" charset="0"/>
              </a:rPr>
              <a:t>).</a:t>
            </a:r>
            <a:endParaRPr lang="en-GB" sz="2400" dirty="0">
              <a:solidFill>
                <a:schemeClr val="tx1"/>
              </a:solidFill>
              <a:latin typeface="Comic Sans MS" panose="030F0702030302020204" pitchFamily="66" charset="0"/>
            </a:endParaRPr>
          </a:p>
        </p:txBody>
      </p:sp>
      <p:sp>
        <p:nvSpPr>
          <p:cNvPr id="4" name="Rectangle 3">
            <a:extLst>
              <a:ext uri="{FF2B5EF4-FFF2-40B4-BE49-F238E27FC236}">
                <a16:creationId xmlns:a16="http://schemas.microsoft.com/office/drawing/2014/main" id="{627B118F-D1DE-9D9F-92AB-503938A74306}"/>
              </a:ext>
            </a:extLst>
          </p:cNvPr>
          <p:cNvSpPr/>
          <p:nvPr/>
        </p:nvSpPr>
        <p:spPr>
          <a:xfrm>
            <a:off x="3312905" y="293197"/>
            <a:ext cx="2518189" cy="1986539"/>
          </a:xfrm>
          <a:prstGeom prst="rect">
            <a:avLst/>
          </a:prstGeom>
          <a:solidFill>
            <a:srgbClr val="DEFAC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2300" dirty="0">
                <a:solidFill>
                  <a:schemeClr val="tx1"/>
                </a:solidFill>
                <a:latin typeface="Comic Sans MS" panose="030F0702030302020204" pitchFamily="66" charset="0"/>
              </a:rPr>
              <a:t>Uluslararası bir çatışmanın olmaması (Aynı ülke içerisindeki farklı gruplar arasında</a:t>
            </a:r>
            <a:r>
              <a:rPr lang="en-US" sz="2300" dirty="0">
                <a:solidFill>
                  <a:schemeClr val="tx1"/>
                </a:solidFill>
                <a:latin typeface="Comic Sans MS" panose="030F0702030302020204" pitchFamily="66" charset="0"/>
              </a:rPr>
              <a:t>).</a:t>
            </a:r>
            <a:endParaRPr lang="en-GB" sz="2300" dirty="0">
              <a:solidFill>
                <a:schemeClr val="tx1"/>
              </a:solidFill>
              <a:latin typeface="Comic Sans MS" panose="030F0702030302020204" pitchFamily="66" charset="0"/>
            </a:endParaRPr>
          </a:p>
        </p:txBody>
      </p:sp>
      <p:sp>
        <p:nvSpPr>
          <p:cNvPr id="5" name="Rectangle 4">
            <a:extLst>
              <a:ext uri="{FF2B5EF4-FFF2-40B4-BE49-F238E27FC236}">
                <a16:creationId xmlns:a16="http://schemas.microsoft.com/office/drawing/2014/main" id="{20D279BC-6853-5C80-CC28-452B2CCBFC7E}"/>
              </a:ext>
            </a:extLst>
          </p:cNvPr>
          <p:cNvSpPr/>
          <p:nvPr/>
        </p:nvSpPr>
        <p:spPr>
          <a:xfrm>
            <a:off x="6330459" y="362735"/>
            <a:ext cx="2518189" cy="1847462"/>
          </a:xfrm>
          <a:prstGeom prst="rect">
            <a:avLst/>
          </a:prstGeom>
          <a:solidFill>
            <a:srgbClr val="DEFAC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2800" dirty="0">
                <a:solidFill>
                  <a:schemeClr val="tx1"/>
                </a:solidFill>
                <a:latin typeface="Comic Sans MS" panose="030F0702030302020204" pitchFamily="66" charset="0"/>
              </a:rPr>
              <a:t>Ekonomik büyümeye elverişli şartlar</a:t>
            </a:r>
            <a:r>
              <a:rPr lang="en-US" sz="2800" dirty="0">
                <a:solidFill>
                  <a:schemeClr val="tx1"/>
                </a:solidFill>
                <a:latin typeface="Comic Sans MS" panose="030F0702030302020204" pitchFamily="66" charset="0"/>
              </a:rPr>
              <a:t>.</a:t>
            </a:r>
            <a:endParaRPr lang="en-GB" sz="2800" dirty="0">
              <a:solidFill>
                <a:schemeClr val="tx1"/>
              </a:solidFill>
              <a:latin typeface="Comic Sans MS" panose="030F0702030302020204" pitchFamily="66" charset="0"/>
            </a:endParaRPr>
          </a:p>
        </p:txBody>
      </p:sp>
      <p:sp>
        <p:nvSpPr>
          <p:cNvPr id="6" name="Rectangle 5">
            <a:extLst>
              <a:ext uri="{FF2B5EF4-FFF2-40B4-BE49-F238E27FC236}">
                <a16:creationId xmlns:a16="http://schemas.microsoft.com/office/drawing/2014/main" id="{31C5A730-1F7B-761E-D55F-A60B450A60AB}"/>
              </a:ext>
            </a:extLst>
          </p:cNvPr>
          <p:cNvSpPr/>
          <p:nvPr/>
        </p:nvSpPr>
        <p:spPr>
          <a:xfrm>
            <a:off x="295351" y="2496476"/>
            <a:ext cx="2518189" cy="2012894"/>
          </a:xfrm>
          <a:prstGeom prst="rect">
            <a:avLst/>
          </a:prstGeom>
          <a:solidFill>
            <a:srgbClr val="DEFAC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2600" dirty="0">
                <a:solidFill>
                  <a:schemeClr val="tx1"/>
                </a:solidFill>
                <a:latin typeface="Comic Sans MS" panose="030F0702030302020204" pitchFamily="66" charset="0"/>
              </a:rPr>
              <a:t>İnsanların  evlerinde kendilerini güvende hissetmesi</a:t>
            </a:r>
            <a:r>
              <a:rPr lang="en-US" sz="2600" dirty="0">
                <a:solidFill>
                  <a:schemeClr val="tx1"/>
                </a:solidFill>
                <a:latin typeface="Comic Sans MS" panose="030F0702030302020204" pitchFamily="66" charset="0"/>
              </a:rPr>
              <a:t>.</a:t>
            </a:r>
            <a:endParaRPr lang="en-GB" sz="2600" dirty="0">
              <a:solidFill>
                <a:schemeClr val="tx1"/>
              </a:solidFill>
              <a:latin typeface="Comic Sans MS" panose="030F0702030302020204" pitchFamily="66" charset="0"/>
            </a:endParaRPr>
          </a:p>
        </p:txBody>
      </p:sp>
      <p:sp>
        <p:nvSpPr>
          <p:cNvPr id="7" name="Rectangle 6">
            <a:extLst>
              <a:ext uri="{FF2B5EF4-FFF2-40B4-BE49-F238E27FC236}">
                <a16:creationId xmlns:a16="http://schemas.microsoft.com/office/drawing/2014/main" id="{37B3E9B4-3DEE-80B4-077A-755AFAE92C3F}"/>
              </a:ext>
            </a:extLst>
          </p:cNvPr>
          <p:cNvSpPr/>
          <p:nvPr/>
        </p:nvSpPr>
        <p:spPr>
          <a:xfrm>
            <a:off x="3312905" y="2505268"/>
            <a:ext cx="2518189" cy="2004101"/>
          </a:xfrm>
          <a:prstGeom prst="rect">
            <a:avLst/>
          </a:prstGeom>
          <a:solidFill>
            <a:srgbClr val="DEFAC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2200" dirty="0">
                <a:solidFill>
                  <a:schemeClr val="tx1"/>
                </a:solidFill>
                <a:latin typeface="Comic Sans MS" panose="030F0702030302020204" pitchFamily="66" charset="0"/>
              </a:rPr>
              <a:t>Ülkenin bağımsızlık/ege- menliğe sahip olması</a:t>
            </a:r>
            <a:endParaRPr lang="en-US" sz="2200" dirty="0">
              <a:solidFill>
                <a:schemeClr val="tx1"/>
              </a:solidFill>
              <a:latin typeface="Comic Sans MS" panose="030F0702030302020204" pitchFamily="66" charset="0"/>
            </a:endParaRPr>
          </a:p>
          <a:p>
            <a:pPr algn="ctr"/>
            <a:r>
              <a:rPr lang="en-US" sz="2200" dirty="0">
                <a:solidFill>
                  <a:schemeClr val="tx1"/>
                </a:solidFill>
                <a:latin typeface="Comic Sans MS" panose="030F0702030302020204" pitchFamily="66" charset="0"/>
              </a:rPr>
              <a:t>(</a:t>
            </a:r>
            <a:r>
              <a:rPr lang="tr-TR" sz="2200" dirty="0">
                <a:solidFill>
                  <a:schemeClr val="tx1"/>
                </a:solidFill>
                <a:latin typeface="Comic Sans MS" panose="030F0702030302020204" pitchFamily="66" charset="0"/>
              </a:rPr>
              <a:t>dış müdahalenin olmaması</a:t>
            </a:r>
            <a:r>
              <a:rPr lang="en-US" sz="2200" dirty="0">
                <a:solidFill>
                  <a:schemeClr val="tx1"/>
                </a:solidFill>
                <a:latin typeface="Comic Sans MS" panose="030F0702030302020204" pitchFamily="66" charset="0"/>
              </a:rPr>
              <a:t>).</a:t>
            </a:r>
            <a:endParaRPr lang="en-GB" sz="2200" dirty="0">
              <a:solidFill>
                <a:schemeClr val="tx1"/>
              </a:solidFill>
              <a:latin typeface="Comic Sans MS" panose="030F0702030302020204" pitchFamily="66" charset="0"/>
            </a:endParaRPr>
          </a:p>
        </p:txBody>
      </p:sp>
      <p:sp>
        <p:nvSpPr>
          <p:cNvPr id="8" name="Rectangle 7">
            <a:extLst>
              <a:ext uri="{FF2B5EF4-FFF2-40B4-BE49-F238E27FC236}">
                <a16:creationId xmlns:a16="http://schemas.microsoft.com/office/drawing/2014/main" id="{61A79661-D4EF-4BAD-38FE-FDEE1D543F56}"/>
              </a:ext>
            </a:extLst>
          </p:cNvPr>
          <p:cNvSpPr/>
          <p:nvPr/>
        </p:nvSpPr>
        <p:spPr>
          <a:xfrm>
            <a:off x="6330459" y="2505269"/>
            <a:ext cx="2518189" cy="2004100"/>
          </a:xfrm>
          <a:prstGeom prst="rect">
            <a:avLst/>
          </a:prstGeom>
          <a:solidFill>
            <a:srgbClr val="DEFAC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2350" dirty="0">
                <a:solidFill>
                  <a:schemeClr val="tx1"/>
                </a:solidFill>
                <a:latin typeface="Comic Sans MS" panose="030F0702030302020204" pitchFamily="66" charset="0"/>
              </a:rPr>
              <a:t>İnsan haklarına saygı </a:t>
            </a:r>
            <a:r>
              <a:rPr lang="en-US" sz="2350" dirty="0">
                <a:solidFill>
                  <a:schemeClr val="tx1"/>
                </a:solidFill>
                <a:latin typeface="Comic Sans MS" panose="030F0702030302020204" pitchFamily="66" charset="0"/>
              </a:rPr>
              <a:t>(</a:t>
            </a:r>
            <a:r>
              <a:rPr lang="tr-TR" sz="2350" dirty="0">
                <a:solidFill>
                  <a:schemeClr val="tx1"/>
                </a:solidFill>
                <a:latin typeface="Comic Sans MS" panose="030F0702030302020204" pitchFamily="66" charset="0"/>
              </a:rPr>
              <a:t>düşünce özgürlüğü/ seçme ve seçilme hakkı</a:t>
            </a:r>
            <a:r>
              <a:rPr lang="en-US" sz="2350" dirty="0">
                <a:solidFill>
                  <a:schemeClr val="tx1"/>
                </a:solidFill>
                <a:latin typeface="Comic Sans MS" panose="030F0702030302020204" pitchFamily="66" charset="0"/>
              </a:rPr>
              <a:t>).</a:t>
            </a:r>
            <a:endParaRPr lang="en-GB" sz="2350" dirty="0">
              <a:solidFill>
                <a:schemeClr val="tx1"/>
              </a:solidFill>
              <a:latin typeface="Comic Sans MS" panose="030F0702030302020204" pitchFamily="66" charset="0"/>
            </a:endParaRPr>
          </a:p>
        </p:txBody>
      </p:sp>
      <p:sp>
        <p:nvSpPr>
          <p:cNvPr id="9" name="Rectangle 8">
            <a:extLst>
              <a:ext uri="{FF2B5EF4-FFF2-40B4-BE49-F238E27FC236}">
                <a16:creationId xmlns:a16="http://schemas.microsoft.com/office/drawing/2014/main" id="{D2FFAAF3-CF73-F7FA-2C73-96574E811FFC}"/>
              </a:ext>
            </a:extLst>
          </p:cNvPr>
          <p:cNvSpPr/>
          <p:nvPr/>
        </p:nvSpPr>
        <p:spPr>
          <a:xfrm>
            <a:off x="295351" y="4699754"/>
            <a:ext cx="2518189" cy="1847462"/>
          </a:xfrm>
          <a:prstGeom prst="rect">
            <a:avLst/>
          </a:prstGeom>
          <a:solidFill>
            <a:srgbClr val="DEFAC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2800" dirty="0">
                <a:solidFill>
                  <a:schemeClr val="tx1"/>
                </a:solidFill>
                <a:latin typeface="Comic Sans MS" panose="030F0702030302020204" pitchFamily="66" charset="0"/>
              </a:rPr>
              <a:t>Tek inanca sahip bir toplum</a:t>
            </a:r>
            <a:r>
              <a:rPr lang="en-US" sz="2800" dirty="0">
                <a:solidFill>
                  <a:schemeClr val="tx1"/>
                </a:solidFill>
                <a:latin typeface="Comic Sans MS" panose="030F0702030302020204" pitchFamily="66" charset="0"/>
              </a:rPr>
              <a:t>.</a:t>
            </a:r>
            <a:endParaRPr lang="en-GB" sz="2800" dirty="0">
              <a:solidFill>
                <a:schemeClr val="tx1"/>
              </a:solidFill>
              <a:latin typeface="Comic Sans MS" panose="030F0702030302020204" pitchFamily="66" charset="0"/>
            </a:endParaRPr>
          </a:p>
        </p:txBody>
      </p:sp>
      <p:sp>
        <p:nvSpPr>
          <p:cNvPr id="10" name="Rectangle 9">
            <a:extLst>
              <a:ext uri="{FF2B5EF4-FFF2-40B4-BE49-F238E27FC236}">
                <a16:creationId xmlns:a16="http://schemas.microsoft.com/office/drawing/2014/main" id="{E24D6E25-163D-1441-378E-79E9CB2A45CF}"/>
              </a:ext>
            </a:extLst>
          </p:cNvPr>
          <p:cNvSpPr/>
          <p:nvPr/>
        </p:nvSpPr>
        <p:spPr>
          <a:xfrm>
            <a:off x="3312905" y="4699755"/>
            <a:ext cx="2518189" cy="1847462"/>
          </a:xfrm>
          <a:prstGeom prst="rect">
            <a:avLst/>
          </a:prstGeom>
          <a:solidFill>
            <a:srgbClr val="DEFAC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2400" dirty="0">
                <a:solidFill>
                  <a:schemeClr val="tx1"/>
                </a:solidFill>
                <a:latin typeface="Comic Sans MS" panose="030F0702030302020204" pitchFamily="66" charset="0"/>
              </a:rPr>
              <a:t>Herkesin onayladığı uluslararası standartlar/ kanunlar</a:t>
            </a:r>
            <a:r>
              <a:rPr lang="en-US" sz="2400" dirty="0">
                <a:solidFill>
                  <a:schemeClr val="tx1"/>
                </a:solidFill>
                <a:latin typeface="Comic Sans MS" panose="030F0702030302020204" pitchFamily="66" charset="0"/>
              </a:rPr>
              <a:t>.</a:t>
            </a:r>
            <a:endParaRPr lang="en-GB" sz="2400" dirty="0">
              <a:solidFill>
                <a:schemeClr val="tx1"/>
              </a:solidFill>
              <a:latin typeface="Comic Sans MS" panose="030F0702030302020204" pitchFamily="66" charset="0"/>
            </a:endParaRPr>
          </a:p>
        </p:txBody>
      </p:sp>
      <p:sp>
        <p:nvSpPr>
          <p:cNvPr id="11" name="Rectangle 10">
            <a:extLst>
              <a:ext uri="{FF2B5EF4-FFF2-40B4-BE49-F238E27FC236}">
                <a16:creationId xmlns:a16="http://schemas.microsoft.com/office/drawing/2014/main" id="{19D96E64-8678-E717-0C46-2DC53A329379}"/>
              </a:ext>
            </a:extLst>
          </p:cNvPr>
          <p:cNvSpPr/>
          <p:nvPr/>
        </p:nvSpPr>
        <p:spPr>
          <a:xfrm>
            <a:off x="6330459" y="4699755"/>
            <a:ext cx="2518189" cy="1847462"/>
          </a:xfrm>
          <a:prstGeom prst="rect">
            <a:avLst/>
          </a:prstGeom>
          <a:solidFill>
            <a:srgbClr val="DEFAC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2800" dirty="0">
                <a:solidFill>
                  <a:schemeClr val="tx1"/>
                </a:solidFill>
                <a:latin typeface="Comic Sans MS" panose="030F0702030302020204" pitchFamily="66" charset="0"/>
              </a:rPr>
              <a:t>Diğer ülkelerle iyi ilişkiler</a:t>
            </a:r>
            <a:r>
              <a:rPr lang="en-US" sz="2800" dirty="0">
                <a:solidFill>
                  <a:schemeClr val="tx1"/>
                </a:solidFill>
                <a:latin typeface="Comic Sans MS" panose="030F0702030302020204" pitchFamily="66" charset="0"/>
              </a:rPr>
              <a:t>.</a:t>
            </a:r>
            <a:endParaRPr lang="en-GB" sz="2800"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4213769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8876872" cy="3539430"/>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2800" i="1" dirty="0">
                <a:latin typeface="Comic Sans MS" panose="030F0902030302020204" pitchFamily="66" charset="0"/>
              </a:rPr>
              <a:t>Bu derste Lozan’daki delegelerin birinci dünya savaşından sonra barışı tesis etme çabalarını inceleyeceğiz</a:t>
            </a:r>
            <a:r>
              <a:rPr lang="en-US" sz="2800" i="1" dirty="0">
                <a:latin typeface="Comic Sans MS" panose="030F0902030302020204" pitchFamily="66" charset="0"/>
              </a:rPr>
              <a:t>. </a:t>
            </a:r>
          </a:p>
          <a:p>
            <a:endParaRPr lang="en-US" sz="2800" i="1" dirty="0">
              <a:latin typeface="Comic Sans MS" panose="030F0902030302020204" pitchFamily="66" charset="0"/>
            </a:endParaRPr>
          </a:p>
          <a:p>
            <a:r>
              <a:rPr lang="tr-TR" sz="2800" i="1" dirty="0">
                <a:latin typeface="Comic Sans MS" panose="030F0902030302020204" pitchFamily="66" charset="0"/>
              </a:rPr>
              <a:t>Az sonra inceleyeceğimiz alıntılarda, delegeler nüfus mübadelesinin barışı tesis etmek için uygun bir yöntem olup olmadığı üzerine düşüncelerini ifade ediyor.</a:t>
            </a:r>
            <a:endParaRPr lang="en-US" sz="2800" i="1" dirty="0">
              <a:latin typeface="Comic Sans MS" panose="030F0902030302020204" pitchFamily="66" charset="0"/>
            </a:endParaRPr>
          </a:p>
        </p:txBody>
      </p:sp>
    </p:spTree>
    <p:extLst>
      <p:ext uri="{BB962C8B-B14F-4D97-AF65-F5344CB8AC3E}">
        <p14:creationId xmlns:p14="http://schemas.microsoft.com/office/powerpoint/2010/main" val="455652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8876872" cy="2616101"/>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2700" b="1" dirty="0">
                <a:latin typeface="Comic Sans MS" panose="030F0902030302020204" pitchFamily="66" charset="0"/>
              </a:rPr>
              <a:t>ÇALIŞMA</a:t>
            </a:r>
            <a:r>
              <a:rPr lang="en-US" sz="2700" b="1" dirty="0">
                <a:latin typeface="Comic Sans MS" panose="030F0902030302020204" pitchFamily="66" charset="0"/>
              </a:rPr>
              <a:t>:</a:t>
            </a:r>
            <a:r>
              <a:rPr lang="tr-TR" sz="2700" b="1" dirty="0">
                <a:latin typeface="Comic Sans MS" panose="030F0902030302020204" pitchFamily="66" charset="0"/>
              </a:rPr>
              <a:t> </a:t>
            </a:r>
            <a:r>
              <a:rPr lang="tr-TR" sz="2700" dirty="0">
                <a:latin typeface="Comic Sans MS" panose="030F0902030302020204" pitchFamily="66" charset="0"/>
              </a:rPr>
              <a:t>İlk olarak grup arkadaşlarınızla birlikte alıntıların altında yer alan üç özetten en uygun olanını seçin.</a:t>
            </a:r>
            <a:endParaRPr lang="en-US" sz="2700" dirty="0">
              <a:latin typeface="Comic Sans MS" panose="030F0902030302020204" pitchFamily="66" charset="0"/>
            </a:endParaRPr>
          </a:p>
          <a:p>
            <a:r>
              <a:rPr lang="tr-TR" sz="2700" dirty="0">
                <a:latin typeface="Comic Sans MS" panose="030F0902030302020204" pitchFamily="66" charset="0"/>
              </a:rPr>
              <a:t>Sonra, hangi barış kriterlerinin bu sözlerde yer aldığını tespit edin</a:t>
            </a:r>
            <a:r>
              <a:rPr lang="en-US" sz="2700" dirty="0">
                <a:latin typeface="Comic Sans MS" panose="030F0902030302020204" pitchFamily="66" charset="0"/>
              </a:rPr>
              <a:t>, </a:t>
            </a:r>
            <a:r>
              <a:rPr lang="tr-TR" sz="2700" dirty="0">
                <a:latin typeface="Comic Sans MS" panose="030F0902030302020204" pitchFamily="66" charset="0"/>
              </a:rPr>
              <a:t>ve tespit ettiklerinize </a:t>
            </a:r>
            <a:r>
              <a:rPr lang="tr-TR" sz="2800" dirty="0">
                <a:latin typeface="Comic Sans MS" panose="030F0902030302020204" pitchFamily="66" charset="0"/>
              </a:rPr>
              <a:t>Çalışma dosyası</a:t>
            </a:r>
            <a:r>
              <a:rPr lang="tr-TR" sz="2700" dirty="0">
                <a:latin typeface="Comic Sans MS" panose="030F0902030302020204" pitchFamily="66" charset="0"/>
              </a:rPr>
              <a:t> 1.1 kağıdında tik işareti koyun.</a:t>
            </a:r>
            <a:r>
              <a:rPr lang="en-US" sz="2700" dirty="0">
                <a:latin typeface="Comic Sans MS" panose="030F0902030302020204" pitchFamily="66" charset="0"/>
              </a:rPr>
              <a:t> </a:t>
            </a:r>
            <a:endParaRPr lang="en-US" sz="2700" i="1" dirty="0">
              <a:latin typeface="Comic Sans MS" panose="030F0902030302020204" pitchFamily="66" charset="0"/>
            </a:endParaRPr>
          </a:p>
        </p:txBody>
      </p:sp>
      <p:sp>
        <p:nvSpPr>
          <p:cNvPr id="2" name="TextBox 1">
            <a:extLst>
              <a:ext uri="{FF2B5EF4-FFF2-40B4-BE49-F238E27FC236}">
                <a16:creationId xmlns:a16="http://schemas.microsoft.com/office/drawing/2014/main" id="{0194822D-567F-0BD2-8386-99B64A5D9E70}"/>
              </a:ext>
            </a:extLst>
          </p:cNvPr>
          <p:cNvSpPr txBox="1"/>
          <p:nvPr/>
        </p:nvSpPr>
        <p:spPr>
          <a:xfrm>
            <a:off x="118324" y="5984729"/>
            <a:ext cx="8876872" cy="707886"/>
          </a:xfrm>
          <a:prstGeom prst="rect">
            <a:avLst/>
          </a:prstGeom>
          <a:solidFill>
            <a:schemeClr val="accent2">
              <a:lumMod val="40000"/>
              <a:lumOff val="60000"/>
            </a:schemeClr>
          </a:solidFill>
          <a:ln w="12700">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2000" b="1" dirty="0">
                <a:latin typeface="Comic Sans MS" panose="030F0902030302020204" pitchFamily="66" charset="0"/>
              </a:rPr>
              <a:t>Doğru Özetler</a:t>
            </a:r>
            <a:r>
              <a:rPr lang="en-US" sz="2000" b="1" dirty="0">
                <a:latin typeface="Comic Sans MS" panose="030F0902030302020204" pitchFamily="66" charset="0"/>
              </a:rPr>
              <a:t>: Ismet-A / Venizelos-B / Hayashi-B / Curzon-C / Nansen-A </a:t>
            </a:r>
            <a:r>
              <a:rPr lang="en-US" sz="2000" b="1" dirty="0">
                <a:solidFill>
                  <a:schemeClr val="tx1"/>
                </a:solidFill>
                <a:latin typeface="Comic Sans MS" panose="030F0902030302020204" pitchFamily="66" charset="0"/>
              </a:rPr>
              <a:t>/ </a:t>
            </a:r>
            <a:r>
              <a:rPr lang="en-GB" sz="2000" b="1" dirty="0">
                <a:solidFill>
                  <a:schemeClr val="tx1"/>
                </a:solidFill>
                <a:latin typeface="Comic Sans MS" panose="030F0702030302020204" pitchFamily="66" charset="0"/>
              </a:rPr>
              <a:t>Barrère-C</a:t>
            </a:r>
            <a:r>
              <a:rPr lang="en-US" sz="2000" b="1" dirty="0">
                <a:solidFill>
                  <a:schemeClr val="tx1"/>
                </a:solidFill>
                <a:latin typeface="Comic Sans MS" panose="030F0902030302020204" pitchFamily="66" charset="0"/>
              </a:rPr>
              <a:t> / Chi</a:t>
            </a:r>
            <a:r>
              <a:rPr lang="tr-TR" sz="2000" b="1" dirty="0" err="1">
                <a:solidFill>
                  <a:schemeClr val="tx1"/>
                </a:solidFill>
                <a:latin typeface="Comic Sans MS" panose="030F0902030302020204" pitchFamily="66" charset="0"/>
              </a:rPr>
              <a:t>ld</a:t>
            </a:r>
            <a:r>
              <a:rPr lang="en-US" sz="2000" b="1" dirty="0">
                <a:solidFill>
                  <a:schemeClr val="tx1"/>
                </a:solidFill>
                <a:latin typeface="Comic Sans MS" panose="030F0902030302020204" pitchFamily="66" charset="0"/>
              </a:rPr>
              <a:t>-A.</a:t>
            </a:r>
            <a:endParaRPr lang="en-US" sz="2000" i="1" dirty="0">
              <a:solidFill>
                <a:schemeClr val="tx1"/>
              </a:solidFill>
              <a:latin typeface="Comic Sans MS" panose="030F0902030302020204" pitchFamily="66" charset="0"/>
            </a:endParaRPr>
          </a:p>
        </p:txBody>
      </p:sp>
    </p:spTree>
    <p:extLst>
      <p:ext uri="{BB962C8B-B14F-4D97-AF65-F5344CB8AC3E}">
        <p14:creationId xmlns:p14="http://schemas.microsoft.com/office/powerpoint/2010/main" val="2522348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2184609" cy="430887"/>
          </a:xfrm>
          <a:prstGeom prst="rect">
            <a:avLst/>
          </a:prstGeom>
          <a:solidFill>
            <a:schemeClr val="accent1">
              <a:lumMod val="20000"/>
              <a:lumOff val="80000"/>
            </a:schemeClr>
          </a:solidFill>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2200" b="1" i="1" dirty="0">
                <a:latin typeface="Comic Sans MS" panose="030F0902030302020204" pitchFamily="66" charset="0"/>
              </a:rPr>
              <a:t>Örneğin</a:t>
            </a:r>
            <a:r>
              <a:rPr lang="en-US" sz="2200" b="1" i="1" dirty="0">
                <a:latin typeface="Comic Sans MS" panose="030F0902030302020204" pitchFamily="66" charset="0"/>
              </a:rPr>
              <a:t>…</a:t>
            </a:r>
          </a:p>
        </p:txBody>
      </p:sp>
      <p:graphicFrame>
        <p:nvGraphicFramePr>
          <p:cNvPr id="2" name="Table 1">
            <a:extLst>
              <a:ext uri="{FF2B5EF4-FFF2-40B4-BE49-F238E27FC236}">
                <a16:creationId xmlns:a16="http://schemas.microsoft.com/office/drawing/2014/main" id="{F948B4A1-754E-F830-1233-46CCDCCD47A6}"/>
              </a:ext>
            </a:extLst>
          </p:cNvPr>
          <p:cNvGraphicFramePr>
            <a:graphicFrameLocks noGrp="1"/>
          </p:cNvGraphicFramePr>
          <p:nvPr>
            <p:extLst>
              <p:ext uri="{D42A27DB-BD31-4B8C-83A1-F6EECF244321}">
                <p14:modId xmlns:p14="http://schemas.microsoft.com/office/powerpoint/2010/main" val="2275777751"/>
              </p:ext>
            </p:extLst>
          </p:nvPr>
        </p:nvGraphicFramePr>
        <p:xfrm>
          <a:off x="4724401" y="775758"/>
          <a:ext cx="4236929" cy="5555871"/>
        </p:xfrm>
        <a:graphic>
          <a:graphicData uri="http://schemas.openxmlformats.org/drawingml/2006/table">
            <a:tbl>
              <a:tblPr firstRow="1" bandRow="1">
                <a:tableStyleId>{5C22544A-7EE6-4342-B048-85BDC9FD1C3A}</a:tableStyleId>
              </a:tblPr>
              <a:tblGrid>
                <a:gridCol w="3302766">
                  <a:extLst>
                    <a:ext uri="{9D8B030D-6E8A-4147-A177-3AD203B41FA5}">
                      <a16:colId xmlns:a16="http://schemas.microsoft.com/office/drawing/2014/main" val="1887683246"/>
                    </a:ext>
                  </a:extLst>
                </a:gridCol>
                <a:gridCol w="934163">
                  <a:extLst>
                    <a:ext uri="{9D8B030D-6E8A-4147-A177-3AD203B41FA5}">
                      <a16:colId xmlns:a16="http://schemas.microsoft.com/office/drawing/2014/main" val="1694624916"/>
                    </a:ext>
                  </a:extLst>
                </a:gridCol>
              </a:tblGrid>
              <a:tr h="388449">
                <a:tc>
                  <a:txBody>
                    <a:bodyPr/>
                    <a:lstStyle/>
                    <a:p>
                      <a:r>
                        <a:rPr lang="tr-TR" sz="1300" dirty="0">
                          <a:solidFill>
                            <a:schemeClr val="tx1"/>
                          </a:solidFill>
                          <a:latin typeface="Comic Sans MS" panose="030F0702030302020204" pitchFamily="66" charset="0"/>
                        </a:rPr>
                        <a:t>Barış</a:t>
                      </a:r>
                      <a:r>
                        <a:rPr lang="tr-TR" sz="1300" baseline="0" dirty="0">
                          <a:solidFill>
                            <a:schemeClr val="tx1"/>
                          </a:solidFill>
                          <a:latin typeface="Comic Sans MS" panose="030F0702030302020204" pitchFamily="66" charset="0"/>
                        </a:rPr>
                        <a:t> kriterleri</a:t>
                      </a:r>
                      <a:r>
                        <a:rPr lang="en-US" sz="1300" dirty="0">
                          <a:solidFill>
                            <a:schemeClr val="tx1"/>
                          </a:solidFill>
                          <a:latin typeface="Comic Sans MS" panose="030F0702030302020204" pitchFamily="66" charset="0"/>
                        </a:rPr>
                        <a:t>:</a:t>
                      </a:r>
                      <a:endParaRPr lang="en-GB" sz="13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r>
                        <a:rPr lang="tr-TR" sz="1300" dirty="0">
                          <a:solidFill>
                            <a:schemeClr val="tx1"/>
                          </a:solidFill>
                          <a:latin typeface="Comic Sans MS" panose="030F0702030302020204" pitchFamily="66" charset="0"/>
                        </a:rPr>
                        <a:t>İ</a:t>
                      </a:r>
                      <a:r>
                        <a:rPr lang="en-US" sz="1300" dirty="0" err="1">
                          <a:solidFill>
                            <a:schemeClr val="tx1"/>
                          </a:solidFill>
                          <a:latin typeface="Comic Sans MS" panose="030F0702030302020204" pitchFamily="66" charset="0"/>
                        </a:rPr>
                        <a:t>smet</a:t>
                      </a:r>
                      <a:r>
                        <a:rPr lang="tr-TR" sz="1300" dirty="0">
                          <a:solidFill>
                            <a:schemeClr val="tx1"/>
                          </a:solidFill>
                          <a:latin typeface="Comic Sans MS" panose="030F0702030302020204" pitchFamily="66" charset="0"/>
                        </a:rPr>
                        <a:t> Paşa</a:t>
                      </a:r>
                      <a:r>
                        <a:rPr lang="en-US" sz="1300" dirty="0">
                          <a:solidFill>
                            <a:schemeClr val="tx1"/>
                          </a:solidFill>
                          <a:latin typeface="Comic Sans MS" panose="030F0702030302020204" pitchFamily="66" charset="0"/>
                        </a:rPr>
                        <a:t>?</a:t>
                      </a:r>
                      <a:endParaRPr lang="en-GB" sz="13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3902380"/>
                  </a:ext>
                </a:extLst>
              </a:tr>
              <a:tr h="5108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dirty="0">
                          <a:solidFill>
                            <a:schemeClr val="tx1"/>
                          </a:solidFill>
                          <a:latin typeface="Comic Sans MS" panose="030F0702030302020204" pitchFamily="66" charset="0"/>
                        </a:rPr>
                        <a:t>Uluslararası bir çatışmanın olmaması </a:t>
                      </a:r>
                      <a:r>
                        <a:rPr lang="en-US" sz="1400" dirty="0">
                          <a:solidFill>
                            <a:schemeClr val="tx1"/>
                          </a:solidFill>
                          <a:latin typeface="Comic Sans MS" panose="030F0702030302020204" pitchFamily="66" charset="0"/>
                        </a:rPr>
                        <a:t>(</a:t>
                      </a:r>
                      <a:r>
                        <a:rPr lang="tr-TR" sz="1400" dirty="0">
                          <a:solidFill>
                            <a:schemeClr val="tx1"/>
                          </a:solidFill>
                          <a:latin typeface="Comic Sans MS" panose="030F0702030302020204" pitchFamily="66" charset="0"/>
                        </a:rPr>
                        <a:t>ülkeler arasında</a:t>
                      </a:r>
                      <a:r>
                        <a:rPr lang="en-US" sz="1400" dirty="0">
                          <a:solidFill>
                            <a:schemeClr val="tx1"/>
                          </a:solidFill>
                          <a:latin typeface="Comic Sans MS" panose="030F0702030302020204" pitchFamily="66" charset="0"/>
                        </a:rPr>
                        <a:t>)</a:t>
                      </a:r>
                      <a:r>
                        <a:rPr lang="tr-TR" sz="1400" dirty="0">
                          <a:solidFill>
                            <a:schemeClr val="tx1"/>
                          </a:solidFill>
                          <a:latin typeface="Comic Sans MS" panose="030F0702030302020204" pitchFamily="66" charset="0"/>
                        </a:rPr>
                        <a:t>:</a:t>
                      </a:r>
                      <a:endParaRPr lang="en-GB" sz="14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22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9331851"/>
                  </a:ext>
                </a:extLst>
              </a:tr>
              <a:tr h="510837">
                <a:tc>
                  <a:txBody>
                    <a:bodyPr/>
                    <a:lstStyle/>
                    <a:p>
                      <a:pPr algn="ctr"/>
                      <a:r>
                        <a:rPr lang="tr-TR" sz="1400" dirty="0">
                          <a:solidFill>
                            <a:schemeClr val="tx1"/>
                          </a:solidFill>
                          <a:latin typeface="Comic Sans MS" panose="030F0702030302020204" pitchFamily="66" charset="0"/>
                        </a:rPr>
                        <a:t>Uluslararası bir çatışmanın olmaması (Aynı ülke içerisindeki farklı gruplar arasında</a:t>
                      </a:r>
                      <a:r>
                        <a:rPr lang="en-US" sz="1400" dirty="0">
                          <a:solidFill>
                            <a:schemeClr val="tx1"/>
                          </a:solidFill>
                          <a:latin typeface="Comic Sans MS" panose="030F0702030302020204" pitchFamily="66" charset="0"/>
                        </a:rPr>
                        <a:t>)</a:t>
                      </a:r>
                      <a:r>
                        <a:rPr lang="tr-TR" sz="1400" dirty="0">
                          <a:solidFill>
                            <a:schemeClr val="tx1"/>
                          </a:solidFill>
                          <a:latin typeface="Comic Sans MS" panose="030F0702030302020204" pitchFamily="66" charset="0"/>
                        </a:rPr>
                        <a:t>:</a:t>
                      </a:r>
                      <a:endParaRPr lang="en-GB" sz="14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64656415"/>
                  </a:ext>
                </a:extLst>
              </a:tr>
              <a:tr h="510837">
                <a:tc>
                  <a:txBody>
                    <a:bodyPr/>
                    <a:lstStyle/>
                    <a:p>
                      <a:pPr algn="ctr"/>
                      <a:r>
                        <a:rPr lang="tr-TR" sz="1400" dirty="0">
                          <a:solidFill>
                            <a:schemeClr val="tx1"/>
                          </a:solidFill>
                          <a:latin typeface="Comic Sans MS" panose="030F0702030302020204" pitchFamily="66" charset="0"/>
                        </a:rPr>
                        <a:t>Ekonomik büyümeye elverişli şartlar:</a:t>
                      </a:r>
                      <a:endParaRPr lang="en-GB" sz="14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22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82593682"/>
                  </a:ext>
                </a:extLst>
              </a:tr>
              <a:tr h="510837">
                <a:tc>
                  <a:txBody>
                    <a:bodyPr/>
                    <a:lstStyle/>
                    <a:p>
                      <a:pPr algn="ctr"/>
                      <a:r>
                        <a:rPr lang="tr-TR" sz="1400" dirty="0">
                          <a:solidFill>
                            <a:schemeClr val="tx1"/>
                          </a:solidFill>
                          <a:latin typeface="Comic Sans MS" panose="030F0702030302020204" pitchFamily="66" charset="0"/>
                        </a:rPr>
                        <a:t>İnsanların evlerinde kendilerini güvende hissetmesi:</a:t>
                      </a:r>
                      <a:endParaRPr lang="en-GB" sz="14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2200" dirty="0">
                        <a:solidFill>
                          <a:srgbClr val="FF0000"/>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73638986"/>
                  </a:ext>
                </a:extLst>
              </a:tr>
              <a:tr h="510837">
                <a:tc>
                  <a:txBody>
                    <a:bodyPr/>
                    <a:lstStyle/>
                    <a:p>
                      <a:pPr algn="ctr"/>
                      <a:r>
                        <a:rPr lang="tr-TR" sz="1400" dirty="0">
                          <a:solidFill>
                            <a:schemeClr val="tx1"/>
                          </a:solidFill>
                          <a:latin typeface="Comic Sans MS" panose="030F0702030302020204" pitchFamily="66" charset="0"/>
                        </a:rPr>
                        <a:t>Ülkenin bağımsızlık/egemenliğe sahip olması</a:t>
                      </a:r>
                      <a:endParaRPr lang="en-US" sz="1400" dirty="0">
                        <a:solidFill>
                          <a:schemeClr val="tx1"/>
                        </a:solidFill>
                        <a:latin typeface="Comic Sans MS" panose="030F0702030302020204" pitchFamily="66" charset="0"/>
                      </a:endParaRPr>
                    </a:p>
                    <a:p>
                      <a:pPr algn="ctr"/>
                      <a:r>
                        <a:rPr lang="en-US" sz="1400" dirty="0">
                          <a:solidFill>
                            <a:schemeClr val="tx1"/>
                          </a:solidFill>
                          <a:latin typeface="Comic Sans MS" panose="030F0702030302020204" pitchFamily="66" charset="0"/>
                        </a:rPr>
                        <a:t>(</a:t>
                      </a:r>
                      <a:r>
                        <a:rPr lang="tr-TR" sz="1400" dirty="0">
                          <a:solidFill>
                            <a:schemeClr val="tx1"/>
                          </a:solidFill>
                          <a:latin typeface="Comic Sans MS" panose="030F0702030302020204" pitchFamily="66" charset="0"/>
                        </a:rPr>
                        <a:t>dış müdahalenin olmaması</a:t>
                      </a:r>
                      <a:r>
                        <a:rPr lang="en-US" sz="1400" dirty="0">
                          <a:solidFill>
                            <a:schemeClr val="tx1"/>
                          </a:solidFill>
                          <a:latin typeface="Comic Sans MS" panose="030F0702030302020204" pitchFamily="66" charset="0"/>
                        </a:rPr>
                        <a:t>)</a:t>
                      </a:r>
                      <a:r>
                        <a:rPr lang="tr-TR" sz="1400" dirty="0">
                          <a:solidFill>
                            <a:schemeClr val="tx1"/>
                          </a:solidFill>
                          <a:latin typeface="Comic Sans MS" panose="030F0702030302020204" pitchFamily="66" charset="0"/>
                        </a:rPr>
                        <a:t>:</a:t>
                      </a:r>
                      <a:endParaRPr lang="en-GB" sz="14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200" b="0" i="0" kern="1200" dirty="0">
                          <a:solidFill>
                            <a:srgbClr val="FF0000"/>
                          </a:solidFill>
                          <a:effectLst/>
                          <a:latin typeface="+mn-lt"/>
                          <a:ea typeface="+mn-ea"/>
                          <a:cs typeface="+mn-cs"/>
                        </a:rPr>
                        <a:t>✔</a:t>
                      </a:r>
                      <a:endParaRPr lang="en-GB" sz="2200" dirty="0">
                        <a:solidFill>
                          <a:srgbClr val="FF0000"/>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76101899"/>
                  </a:ext>
                </a:extLst>
              </a:tr>
              <a:tr h="510837">
                <a:tc>
                  <a:txBody>
                    <a:bodyPr/>
                    <a:lstStyle/>
                    <a:p>
                      <a:pPr algn="ctr"/>
                      <a:r>
                        <a:rPr lang="tr-TR" sz="1400" dirty="0">
                          <a:solidFill>
                            <a:schemeClr val="tx1"/>
                          </a:solidFill>
                          <a:latin typeface="Comic Sans MS" panose="030F0702030302020204" pitchFamily="66" charset="0"/>
                        </a:rPr>
                        <a:t>İnsan haklarına saygı </a:t>
                      </a:r>
                      <a:r>
                        <a:rPr lang="en-US" sz="1400" dirty="0">
                          <a:solidFill>
                            <a:schemeClr val="tx1"/>
                          </a:solidFill>
                          <a:latin typeface="Comic Sans MS" panose="030F0702030302020204" pitchFamily="66" charset="0"/>
                        </a:rPr>
                        <a:t>(</a:t>
                      </a:r>
                      <a:r>
                        <a:rPr lang="tr-TR" sz="1400" dirty="0">
                          <a:solidFill>
                            <a:schemeClr val="tx1"/>
                          </a:solidFill>
                          <a:latin typeface="Comic Sans MS" panose="030F0702030302020204" pitchFamily="66" charset="0"/>
                        </a:rPr>
                        <a:t>düşünce özgürlüğü/ seçme ve seçilme hakkı</a:t>
                      </a:r>
                      <a:r>
                        <a:rPr lang="en-US" sz="1400" dirty="0">
                          <a:solidFill>
                            <a:schemeClr val="tx1"/>
                          </a:solidFill>
                          <a:latin typeface="Comic Sans MS" panose="030F0702030302020204" pitchFamily="66" charset="0"/>
                        </a:rPr>
                        <a:t>)</a:t>
                      </a:r>
                      <a:r>
                        <a:rPr lang="tr-TR" sz="1400" dirty="0">
                          <a:solidFill>
                            <a:schemeClr val="tx1"/>
                          </a:solidFill>
                          <a:latin typeface="Comic Sans MS" panose="030F0702030302020204" pitchFamily="66" charset="0"/>
                        </a:rPr>
                        <a:t>:</a:t>
                      </a:r>
                      <a:endParaRPr lang="en-GB" sz="14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22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8638962"/>
                  </a:ext>
                </a:extLst>
              </a:tr>
              <a:tr h="510837">
                <a:tc>
                  <a:txBody>
                    <a:bodyPr/>
                    <a:lstStyle/>
                    <a:p>
                      <a:pPr algn="ctr"/>
                      <a:r>
                        <a:rPr lang="tr-TR" sz="1400" dirty="0">
                          <a:solidFill>
                            <a:schemeClr val="tx1"/>
                          </a:solidFill>
                          <a:latin typeface="Comic Sans MS" panose="030F0702030302020204" pitchFamily="66" charset="0"/>
                        </a:rPr>
                        <a:t>Tek inanca sahip bir toplum:</a:t>
                      </a:r>
                      <a:endParaRPr lang="en-GB" sz="14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0" i="0" kern="1200" dirty="0">
                          <a:solidFill>
                            <a:srgbClr val="FF0000"/>
                          </a:solidFill>
                          <a:effectLst/>
                          <a:latin typeface="+mn-lt"/>
                          <a:ea typeface="+mn-ea"/>
                          <a:cs typeface="+mn-cs"/>
                        </a:rPr>
                        <a:t>✔</a:t>
                      </a:r>
                      <a:endParaRPr lang="en-GB" sz="20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73961740"/>
                  </a:ext>
                </a:extLst>
              </a:tr>
              <a:tr h="5108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dirty="0">
                          <a:solidFill>
                            <a:schemeClr val="tx1"/>
                          </a:solidFill>
                          <a:latin typeface="Comic Sans MS" panose="030F0702030302020204" pitchFamily="66" charset="0"/>
                        </a:rPr>
                        <a:t>Herkesin onayladığı uluslararası standartlar/ kanunlar:</a:t>
                      </a:r>
                      <a:endParaRPr lang="en-GB" sz="14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22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10540822"/>
                  </a:ext>
                </a:extLst>
              </a:tr>
              <a:tr h="5108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dirty="0">
                          <a:solidFill>
                            <a:schemeClr val="tx1"/>
                          </a:solidFill>
                          <a:latin typeface="Comic Sans MS" panose="030F0702030302020204" pitchFamily="66" charset="0"/>
                        </a:rPr>
                        <a:t>Diğer ülkelerle iyi ilişkiler:</a:t>
                      </a:r>
                      <a:endParaRPr lang="en-GB" sz="1400" dirty="0">
                        <a:solidFill>
                          <a:schemeClr val="tx1"/>
                        </a:solidFill>
                        <a:latin typeface="Comic Sans MS" panose="030F0702030302020204" pitchFamily="66" charset="0"/>
                      </a:endParaRPr>
                    </a:p>
                    <a:p>
                      <a:endParaRPr lang="en-GB" sz="13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22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85456559"/>
                  </a:ext>
                </a:extLst>
              </a:tr>
            </a:tbl>
          </a:graphicData>
        </a:graphic>
      </p:graphicFrame>
      <p:sp>
        <p:nvSpPr>
          <p:cNvPr id="4" name="TextBox 3">
            <a:extLst>
              <a:ext uri="{FF2B5EF4-FFF2-40B4-BE49-F238E27FC236}">
                <a16:creationId xmlns:a16="http://schemas.microsoft.com/office/drawing/2014/main" id="{24A0082E-6047-1080-AEB0-1247515764B1}"/>
              </a:ext>
            </a:extLst>
          </p:cNvPr>
          <p:cNvSpPr txBox="1"/>
          <p:nvPr/>
        </p:nvSpPr>
        <p:spPr>
          <a:xfrm>
            <a:off x="118325" y="775758"/>
            <a:ext cx="4453675" cy="5355312"/>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2400" i="1" dirty="0">
                <a:latin typeface="Comic Sans MS" panose="030F0902030302020204" pitchFamily="66" charset="0"/>
              </a:rPr>
              <a:t>İsmet Paşa’nın cümlelerine bakın</a:t>
            </a:r>
            <a:r>
              <a:rPr lang="en-US" sz="2400" i="1" dirty="0">
                <a:latin typeface="Comic Sans MS" panose="030F0902030302020204" pitchFamily="66" charset="0"/>
              </a:rPr>
              <a:t>. </a:t>
            </a:r>
          </a:p>
          <a:p>
            <a:endParaRPr lang="en-US" sz="1500" i="1" dirty="0">
              <a:latin typeface="Comic Sans MS" panose="030F0902030302020204" pitchFamily="66" charset="0"/>
            </a:endParaRPr>
          </a:p>
          <a:p>
            <a:r>
              <a:rPr lang="tr-TR" sz="2400" dirty="0">
                <a:latin typeface="Comic Sans MS" panose="030F0902030302020204" pitchFamily="66" charset="0"/>
              </a:rPr>
              <a:t>Bağımsızlığın önemine değiniyor </a:t>
            </a:r>
            <a:r>
              <a:rPr lang="en-US" sz="2400" dirty="0">
                <a:latin typeface="Comic Sans MS" panose="030F0902030302020204" pitchFamily="66" charset="0"/>
              </a:rPr>
              <a:t>(‘</a:t>
            </a:r>
            <a:r>
              <a:rPr lang="tr-TR" sz="2400" dirty="0">
                <a:latin typeface="Comic Sans MS" panose="030F0902030302020204" pitchFamily="66" charset="0"/>
              </a:rPr>
              <a:t>Milli egemenlik</a:t>
            </a:r>
            <a:r>
              <a:rPr lang="en-US" sz="2400" dirty="0">
                <a:latin typeface="Comic Sans MS" panose="030F0902030302020204" pitchFamily="66" charset="0"/>
              </a:rPr>
              <a:t>’ </a:t>
            </a:r>
            <a:r>
              <a:rPr lang="tr-TR" sz="2400" dirty="0">
                <a:latin typeface="Comic Sans MS" panose="030F0902030302020204" pitchFamily="66" charset="0"/>
              </a:rPr>
              <a:t>ve</a:t>
            </a:r>
            <a:r>
              <a:rPr lang="en-US" sz="2400" dirty="0">
                <a:latin typeface="Comic Sans MS" panose="030F0902030302020204" pitchFamily="66" charset="0"/>
              </a:rPr>
              <a:t> ‘</a:t>
            </a:r>
            <a:r>
              <a:rPr lang="tr-TR" sz="2400" dirty="0">
                <a:latin typeface="Comic Sans MS" panose="030F0902030302020204" pitchFamily="66" charset="0"/>
              </a:rPr>
              <a:t>Türkiye’nin toprak bütünlüğü</a:t>
            </a:r>
            <a:r>
              <a:rPr lang="en-US" sz="2400" dirty="0">
                <a:latin typeface="Comic Sans MS" panose="030F0902030302020204" pitchFamily="66" charset="0"/>
              </a:rPr>
              <a:t>’). </a:t>
            </a:r>
          </a:p>
          <a:p>
            <a:endParaRPr lang="en-US" sz="1500" dirty="0">
              <a:latin typeface="Comic Sans MS" panose="030F0902030302020204" pitchFamily="66" charset="0"/>
            </a:endParaRPr>
          </a:p>
          <a:p>
            <a:r>
              <a:rPr lang="tr-TR" sz="2400" dirty="0">
                <a:latin typeface="Comic Sans MS" panose="030F0902030302020204" pitchFamily="66" charset="0"/>
              </a:rPr>
              <a:t>Ayrıca, tarihsel olarak Türkiye’nin parçalanmış olmasına değinerek gelecekte Türkiye’nin daha uygun şartlara sahip olmasını sağlamak istediğini beyan ediyor</a:t>
            </a:r>
            <a:r>
              <a:rPr lang="en-US" sz="2400" dirty="0">
                <a:latin typeface="Comic Sans MS" panose="030F0902030302020204" pitchFamily="66" charset="0"/>
              </a:rPr>
              <a:t>.  </a:t>
            </a:r>
          </a:p>
        </p:txBody>
      </p:sp>
    </p:spTree>
    <p:extLst>
      <p:ext uri="{BB962C8B-B14F-4D97-AF65-F5344CB8AC3E}">
        <p14:creationId xmlns:p14="http://schemas.microsoft.com/office/powerpoint/2010/main" val="3529640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İsmet İnönü - Wikipedia">
            <a:extLst>
              <a:ext uri="{FF2B5EF4-FFF2-40B4-BE49-F238E27FC236}">
                <a16:creationId xmlns:a16="http://schemas.microsoft.com/office/drawing/2014/main" id="{01096DAD-ACF4-7A98-AD2E-E015450920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54" r="28627" b="61611"/>
          <a:stretch/>
        </p:blipFill>
        <p:spPr bwMode="auto">
          <a:xfrm>
            <a:off x="208728" y="370753"/>
            <a:ext cx="1110774" cy="1109408"/>
          </a:xfrm>
          <a:prstGeom prst="ellipse">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000" dirty="0">
                <a:latin typeface="Comic Sans MS" panose="030F0902030302020204" pitchFamily="66" charset="0"/>
              </a:rPr>
              <a:t>Kaynak Dosyası </a:t>
            </a:r>
            <a:r>
              <a:rPr lang="en-US" sz="1000" dirty="0">
                <a:latin typeface="Comic Sans MS" panose="030F0902030302020204" pitchFamily="66" charset="0"/>
              </a:rPr>
              <a:t>1.1: </a:t>
            </a:r>
            <a:r>
              <a:rPr lang="tr-TR" sz="1000" dirty="0" err="1">
                <a:latin typeface="Comic Sans MS" panose="030F0902030302020204" pitchFamily="66" charset="0"/>
              </a:rPr>
              <a:t>İ</a:t>
            </a:r>
            <a:r>
              <a:rPr lang="en-US" sz="1000" dirty="0" err="1">
                <a:latin typeface="Comic Sans MS" panose="030F0902030302020204" pitchFamily="66" charset="0"/>
              </a:rPr>
              <a:t>smet</a:t>
            </a:r>
            <a:r>
              <a:rPr lang="en-US" sz="1000" dirty="0">
                <a:latin typeface="Comic Sans MS" panose="030F0902030302020204" pitchFamily="66" charset="0"/>
              </a:rPr>
              <a:t> Pa</a:t>
            </a:r>
            <a:r>
              <a:rPr lang="tr-TR" sz="1000" dirty="0">
                <a:latin typeface="Comic Sans MS" panose="030F0902030302020204" pitchFamily="66" charset="0"/>
              </a:rPr>
              <a:t>ş</a:t>
            </a:r>
            <a:r>
              <a:rPr lang="en-US" sz="1000" dirty="0">
                <a:latin typeface="Comic Sans MS" panose="030F0902030302020204" pitchFamily="66" charset="0"/>
              </a:rPr>
              <a:t>a </a:t>
            </a:r>
            <a:r>
              <a:rPr lang="tr-TR" sz="1000" dirty="0">
                <a:latin typeface="Comic Sans MS" panose="030F0902030302020204" pitchFamily="66" charset="0"/>
              </a:rPr>
              <a:t>Lozan’da</a:t>
            </a:r>
            <a:endParaRPr lang="en-US" sz="1000" dirty="0">
              <a:latin typeface="Comic Sans MS" panose="030F0902030302020204" pitchFamily="66" charset="0"/>
            </a:endParaRPr>
          </a:p>
        </p:txBody>
      </p:sp>
      <p:sp>
        <p:nvSpPr>
          <p:cNvPr id="3" name="Speech Bubble: Rectangle with Corners Rounded 2">
            <a:extLst>
              <a:ext uri="{FF2B5EF4-FFF2-40B4-BE49-F238E27FC236}">
                <a16:creationId xmlns:a16="http://schemas.microsoft.com/office/drawing/2014/main" id="{1372F551-E1F2-6BCF-7826-08139A014D36}"/>
              </a:ext>
            </a:extLst>
          </p:cNvPr>
          <p:cNvSpPr/>
          <p:nvPr/>
        </p:nvSpPr>
        <p:spPr>
          <a:xfrm>
            <a:off x="1456267" y="370753"/>
            <a:ext cx="7283754" cy="3653938"/>
          </a:xfrm>
          <a:prstGeom prst="wedgeRoundRectCallout">
            <a:avLst>
              <a:gd name="adj1" fmla="val -48092"/>
              <a:gd name="adj2" fmla="val 59865"/>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1500" dirty="0">
                <a:solidFill>
                  <a:schemeClr val="tx1"/>
                </a:solidFill>
                <a:latin typeface="Dreaming Outloud Pro" panose="03050502040302030504" pitchFamily="66" charset="0"/>
                <a:cs typeface="Dreaming Outloud Pro" panose="03050502040302030504" pitchFamily="66" charset="0"/>
              </a:rPr>
              <a:t>‘</a:t>
            </a:r>
            <a:r>
              <a:rPr lang="tr-TR" sz="1500" dirty="0">
                <a:solidFill>
                  <a:schemeClr val="tx1"/>
                </a:solidFill>
                <a:latin typeface="Dreaming Outloud Pro" panose="03050502040302030504" pitchFamily="66" charset="0"/>
                <a:cs typeface="Dreaming Outloud Pro" panose="03050502040302030504" pitchFamily="66" charset="0"/>
              </a:rPr>
              <a:t>Türk milleti insanüstü fedakarlıkları neticesinde özünde yaşam gücüne sahip tüm milletler gibi tüm mevcudiyet ve istikbal hakkıyla birlikte uygar toplumlar arasındaki yerini elde etmiştir</a:t>
            </a:r>
            <a:r>
              <a:rPr lang="en-US" sz="1500" dirty="0">
                <a:solidFill>
                  <a:schemeClr val="tx1"/>
                </a:solidFill>
                <a:latin typeface="Dreaming Outloud Pro" panose="03050502040302030504" pitchFamily="66" charset="0"/>
                <a:cs typeface="Dreaming Outloud Pro" panose="03050502040302030504" pitchFamily="66" charset="0"/>
              </a:rPr>
              <a:t>… </a:t>
            </a:r>
            <a:r>
              <a:rPr lang="tr-TR" sz="1500" dirty="0">
                <a:solidFill>
                  <a:schemeClr val="tx1"/>
                </a:solidFill>
                <a:latin typeface="Dreaming Outloud Pro" panose="03050502040302030504" pitchFamily="66" charset="0"/>
                <a:cs typeface="Dreaming Outloud Pro" panose="03050502040302030504" pitchFamily="66" charset="0"/>
              </a:rPr>
              <a:t>Büyük Millet Meclisinin en büyük emeli bu konumunu müdafaa etmek ve kuvvetlendirmektir</a:t>
            </a:r>
            <a:r>
              <a:rPr lang="en-US" sz="1500" dirty="0">
                <a:solidFill>
                  <a:schemeClr val="tx1"/>
                </a:solidFill>
                <a:latin typeface="Dreaming Outloud Pro" panose="03050502040302030504" pitchFamily="66" charset="0"/>
                <a:cs typeface="Dreaming Outloud Pro" panose="03050502040302030504" pitchFamily="66" charset="0"/>
              </a:rPr>
              <a:t>…</a:t>
            </a:r>
            <a:r>
              <a:rPr lang="tr-TR" sz="1500" dirty="0">
                <a:solidFill>
                  <a:schemeClr val="tx1"/>
                </a:solidFill>
                <a:latin typeface="Dreaming Outloud Pro" panose="03050502040302030504" pitchFamily="66" charset="0"/>
                <a:cs typeface="Dreaming Outloud Pro" panose="03050502040302030504" pitchFamily="66" charset="0"/>
              </a:rPr>
              <a:t> Bugüne kadar Türk egemenliği daima insani mülahazalarla ihlal edilmiştir</a:t>
            </a:r>
            <a:r>
              <a:rPr lang="en-US" sz="1500" dirty="0">
                <a:solidFill>
                  <a:schemeClr val="tx1"/>
                </a:solidFill>
                <a:latin typeface="Dreaming Outloud Pro" panose="03050502040302030504" pitchFamily="66" charset="0"/>
                <a:cs typeface="Dreaming Outloud Pro" panose="03050502040302030504" pitchFamily="66" charset="0"/>
              </a:rPr>
              <a:t>.</a:t>
            </a:r>
            <a:r>
              <a:rPr lang="tr-TR" sz="1500" dirty="0">
                <a:solidFill>
                  <a:schemeClr val="tx1"/>
                </a:solidFill>
                <a:latin typeface="Dreaming Outloud Pro" panose="03050502040302030504" pitchFamily="66" charset="0"/>
                <a:cs typeface="Dreaming Outloud Pro" panose="03050502040302030504" pitchFamily="66" charset="0"/>
              </a:rPr>
              <a:t> Türkiye'nin toprak bütünlüğü, çoğu zaman en yüksek mevkilerden verilen vaatler ve ciddi anlaşmalarla güvence altına alınmıştı.</a:t>
            </a:r>
            <a:r>
              <a:rPr lang="en-US" sz="1500" dirty="0">
                <a:solidFill>
                  <a:schemeClr val="tx1"/>
                </a:solidFill>
                <a:latin typeface="Dreaming Outloud Pro" panose="03050502040302030504" pitchFamily="66" charset="0"/>
                <a:cs typeface="Dreaming Outloud Pro" panose="03050502040302030504" pitchFamily="66" charset="0"/>
              </a:rPr>
              <a:t> </a:t>
            </a:r>
            <a:r>
              <a:rPr lang="tr-TR" sz="1500" dirty="0">
                <a:solidFill>
                  <a:schemeClr val="tx1"/>
                </a:solidFill>
                <a:latin typeface="Dreaming Outloud Pro" panose="03050502040302030504" pitchFamily="66" charset="0"/>
                <a:cs typeface="Dreaming Outloud Pro" panose="03050502040302030504" pitchFamily="66" charset="0"/>
              </a:rPr>
              <a:t>Bu</a:t>
            </a:r>
            <a:r>
              <a:rPr lang="en-US" sz="1500" dirty="0" err="1">
                <a:solidFill>
                  <a:schemeClr val="tx1"/>
                </a:solidFill>
                <a:latin typeface="Dreaming Outloud Pro" panose="03050502040302030504" pitchFamily="66" charset="0"/>
                <a:cs typeface="Dreaming Outloud Pro" panose="03050502040302030504" pitchFamily="66" charset="0"/>
              </a:rPr>
              <a:t>na</a:t>
            </a:r>
            <a:r>
              <a:rPr lang="en-US" sz="1500" dirty="0">
                <a:solidFill>
                  <a:schemeClr val="tx1"/>
                </a:solidFill>
                <a:latin typeface="Dreaming Outloud Pro" panose="03050502040302030504" pitchFamily="66" charset="0"/>
                <a:cs typeface="Dreaming Outloud Pro" panose="03050502040302030504" pitchFamily="66" charset="0"/>
              </a:rPr>
              <a:t> </a:t>
            </a:r>
            <a:r>
              <a:rPr lang="en-US" sz="1500" dirty="0" err="1">
                <a:solidFill>
                  <a:schemeClr val="tx1"/>
                </a:solidFill>
                <a:latin typeface="Dreaming Outloud Pro" panose="03050502040302030504" pitchFamily="66" charset="0"/>
                <a:cs typeface="Dreaming Outloud Pro" panose="03050502040302030504" pitchFamily="66" charset="0"/>
              </a:rPr>
              <a:t>rağmen</a:t>
            </a:r>
            <a:r>
              <a:rPr lang="en-US" sz="1500" dirty="0">
                <a:solidFill>
                  <a:schemeClr val="tx1"/>
                </a:solidFill>
                <a:latin typeface="Dreaming Outloud Pro" panose="03050502040302030504" pitchFamily="66" charset="0"/>
                <a:cs typeface="Dreaming Outloud Pro" panose="03050502040302030504" pitchFamily="66" charset="0"/>
              </a:rPr>
              <a:t> </a:t>
            </a:r>
            <a:r>
              <a:rPr lang="en-US" sz="1500" dirty="0" err="1">
                <a:solidFill>
                  <a:schemeClr val="tx1"/>
                </a:solidFill>
                <a:latin typeface="Dreaming Outloud Pro" panose="03050502040302030504" pitchFamily="66" charset="0"/>
                <a:cs typeface="Dreaming Outloud Pro" panose="03050502040302030504" pitchFamily="66" charset="0"/>
              </a:rPr>
              <a:t>Türk</a:t>
            </a:r>
            <a:r>
              <a:rPr lang="en-US" sz="1500" dirty="0">
                <a:solidFill>
                  <a:schemeClr val="tx1"/>
                </a:solidFill>
                <a:latin typeface="Dreaming Outloud Pro" panose="03050502040302030504" pitchFamily="66" charset="0"/>
                <a:cs typeface="Dreaming Outloud Pro" panose="03050502040302030504" pitchFamily="66" charset="0"/>
              </a:rPr>
              <a:t> </a:t>
            </a:r>
            <a:r>
              <a:rPr lang="en-US" sz="1500" dirty="0" err="1">
                <a:solidFill>
                  <a:schemeClr val="tx1"/>
                </a:solidFill>
                <a:latin typeface="Dreaming Outloud Pro" panose="03050502040302030504" pitchFamily="66" charset="0"/>
                <a:cs typeface="Dreaming Outloud Pro" panose="03050502040302030504" pitchFamily="66" charset="0"/>
              </a:rPr>
              <a:t>egemenliği</a:t>
            </a:r>
            <a:r>
              <a:rPr lang="en-US" sz="1500" dirty="0">
                <a:solidFill>
                  <a:schemeClr val="tx1"/>
                </a:solidFill>
                <a:latin typeface="Dreaming Outloud Pro" panose="03050502040302030504" pitchFamily="66" charset="0"/>
                <a:cs typeface="Dreaming Outloud Pro" panose="03050502040302030504" pitchFamily="66" charset="0"/>
              </a:rPr>
              <a:t> </a:t>
            </a:r>
            <a:r>
              <a:rPr lang="en-US" sz="1500" dirty="0" err="1">
                <a:solidFill>
                  <a:schemeClr val="tx1"/>
                </a:solidFill>
                <a:latin typeface="Dreaming Outloud Pro" panose="03050502040302030504" pitchFamily="66" charset="0"/>
                <a:cs typeface="Dreaming Outloud Pro" panose="03050502040302030504" pitchFamily="66" charset="0"/>
              </a:rPr>
              <a:t>defalarca</a:t>
            </a:r>
            <a:r>
              <a:rPr lang="en-US" sz="1500" dirty="0">
                <a:solidFill>
                  <a:schemeClr val="tx1"/>
                </a:solidFill>
                <a:latin typeface="Dreaming Outloud Pro" panose="03050502040302030504" pitchFamily="66" charset="0"/>
                <a:cs typeface="Dreaming Outloud Pro" panose="03050502040302030504" pitchFamily="66" charset="0"/>
              </a:rPr>
              <a:t> </a:t>
            </a:r>
            <a:r>
              <a:rPr lang="en-US" sz="1500" dirty="0" err="1">
                <a:solidFill>
                  <a:schemeClr val="tx1"/>
                </a:solidFill>
                <a:latin typeface="Dreaming Outloud Pro" panose="03050502040302030504" pitchFamily="66" charset="0"/>
                <a:cs typeface="Dreaming Outloud Pro" panose="03050502040302030504" pitchFamily="66" charset="0"/>
              </a:rPr>
              <a:t>ihlal</a:t>
            </a:r>
            <a:r>
              <a:rPr lang="en-US" sz="1500" dirty="0">
                <a:solidFill>
                  <a:schemeClr val="tx1"/>
                </a:solidFill>
                <a:latin typeface="Dreaming Outloud Pro" panose="03050502040302030504" pitchFamily="66" charset="0"/>
                <a:cs typeface="Dreaming Outloud Pro" panose="03050502040302030504" pitchFamily="66" charset="0"/>
              </a:rPr>
              <a:t> </a:t>
            </a:r>
            <a:r>
              <a:rPr lang="en-US" sz="1500" dirty="0" err="1">
                <a:solidFill>
                  <a:schemeClr val="tx1"/>
                </a:solidFill>
                <a:latin typeface="Dreaming Outloud Pro" panose="03050502040302030504" pitchFamily="66" charset="0"/>
                <a:cs typeface="Dreaming Outloud Pro" panose="03050502040302030504" pitchFamily="66" charset="0"/>
              </a:rPr>
              <a:t>edil</a:t>
            </a:r>
            <a:r>
              <a:rPr lang="tr-TR" sz="1500" dirty="0" err="1">
                <a:solidFill>
                  <a:schemeClr val="tx1"/>
                </a:solidFill>
                <a:latin typeface="Dreaming Outloud Pro" panose="03050502040302030504" pitchFamily="66" charset="0"/>
                <a:cs typeface="Dreaming Outloud Pro" panose="03050502040302030504" pitchFamily="66" charset="0"/>
              </a:rPr>
              <a:t>miş</a:t>
            </a:r>
            <a:r>
              <a:rPr lang="en-US" sz="1500" dirty="0">
                <a:solidFill>
                  <a:schemeClr val="tx1"/>
                </a:solidFill>
                <a:latin typeface="Dreaming Outloud Pro" panose="03050502040302030504" pitchFamily="66" charset="0"/>
                <a:cs typeface="Dreaming Outloud Pro" panose="03050502040302030504" pitchFamily="66" charset="0"/>
              </a:rPr>
              <a:t> </a:t>
            </a:r>
            <a:r>
              <a:rPr lang="en-US" sz="1500" dirty="0" err="1">
                <a:solidFill>
                  <a:schemeClr val="tx1"/>
                </a:solidFill>
                <a:latin typeface="Dreaming Outloud Pro" panose="03050502040302030504" pitchFamily="66" charset="0"/>
                <a:cs typeface="Dreaming Outloud Pro" panose="03050502040302030504" pitchFamily="66" charset="0"/>
              </a:rPr>
              <a:t>ve</a:t>
            </a:r>
            <a:r>
              <a:rPr lang="en-US" sz="1500" dirty="0">
                <a:solidFill>
                  <a:schemeClr val="tx1"/>
                </a:solidFill>
                <a:latin typeface="Dreaming Outloud Pro" panose="03050502040302030504" pitchFamily="66" charset="0"/>
                <a:cs typeface="Dreaming Outloud Pro" panose="03050502040302030504" pitchFamily="66" charset="0"/>
              </a:rPr>
              <a:t> </a:t>
            </a:r>
            <a:r>
              <a:rPr lang="tr-TR" sz="1500" dirty="0">
                <a:solidFill>
                  <a:schemeClr val="tx1"/>
                </a:solidFill>
                <a:latin typeface="Dreaming Outloud Pro" panose="03050502040302030504" pitchFamily="66" charset="0"/>
                <a:cs typeface="Dreaming Outloud Pro" panose="03050502040302030504" pitchFamily="66" charset="0"/>
              </a:rPr>
              <a:t>toprakları</a:t>
            </a:r>
            <a:r>
              <a:rPr lang="en-US" sz="1500" dirty="0">
                <a:solidFill>
                  <a:schemeClr val="tx1"/>
                </a:solidFill>
                <a:latin typeface="Dreaming Outloud Pro" panose="03050502040302030504" pitchFamily="66" charset="0"/>
                <a:cs typeface="Dreaming Outloud Pro" panose="03050502040302030504" pitchFamily="66" charset="0"/>
              </a:rPr>
              <a:t> </a:t>
            </a:r>
            <a:r>
              <a:rPr lang="en-US" sz="1500" dirty="0" err="1">
                <a:solidFill>
                  <a:schemeClr val="tx1"/>
                </a:solidFill>
                <a:latin typeface="Dreaming Outloud Pro" panose="03050502040302030504" pitchFamily="66" charset="0"/>
                <a:cs typeface="Dreaming Outloud Pro" panose="03050502040302030504" pitchFamily="66" charset="0"/>
              </a:rPr>
              <a:t>defalarca</a:t>
            </a:r>
            <a:r>
              <a:rPr lang="en-US" sz="1500" dirty="0">
                <a:solidFill>
                  <a:schemeClr val="tx1"/>
                </a:solidFill>
                <a:latin typeface="Dreaming Outloud Pro" panose="03050502040302030504" pitchFamily="66" charset="0"/>
                <a:cs typeface="Dreaming Outloud Pro" panose="03050502040302030504" pitchFamily="66" charset="0"/>
              </a:rPr>
              <a:t> par</a:t>
            </a:r>
            <a:r>
              <a:rPr lang="tr-TR" sz="1500" dirty="0">
                <a:solidFill>
                  <a:schemeClr val="tx1"/>
                </a:solidFill>
                <a:latin typeface="Dreaming Outloud Pro" panose="03050502040302030504" pitchFamily="66" charset="0"/>
                <a:cs typeface="Dreaming Outloud Pro" panose="03050502040302030504" pitchFamily="66" charset="0"/>
              </a:rPr>
              <a:t>ç</a:t>
            </a:r>
            <a:r>
              <a:rPr lang="en-US" sz="1500" dirty="0" err="1">
                <a:solidFill>
                  <a:schemeClr val="tx1"/>
                </a:solidFill>
                <a:latin typeface="Dreaming Outloud Pro" panose="03050502040302030504" pitchFamily="66" charset="0"/>
                <a:cs typeface="Dreaming Outloud Pro" panose="03050502040302030504" pitchFamily="66" charset="0"/>
              </a:rPr>
              <a:t>alan</a:t>
            </a:r>
            <a:r>
              <a:rPr lang="tr-TR" sz="1500" dirty="0" err="1">
                <a:solidFill>
                  <a:schemeClr val="tx1"/>
                </a:solidFill>
                <a:latin typeface="Dreaming Outloud Pro" panose="03050502040302030504" pitchFamily="66" charset="0"/>
                <a:cs typeface="Dreaming Outloud Pro" panose="03050502040302030504" pitchFamily="66" charset="0"/>
              </a:rPr>
              <a:t>mıştır</a:t>
            </a:r>
            <a:r>
              <a:rPr lang="en-US" sz="1500" dirty="0">
                <a:solidFill>
                  <a:schemeClr val="tx1"/>
                </a:solidFill>
                <a:latin typeface="Dreaming Outloud Pro" panose="03050502040302030504" pitchFamily="66" charset="0"/>
                <a:cs typeface="Dreaming Outloud Pro" panose="03050502040302030504" pitchFamily="66" charset="0"/>
              </a:rPr>
              <a:t>. </a:t>
            </a:r>
            <a:r>
              <a:rPr lang="tr-TR" sz="1500" dirty="0">
                <a:solidFill>
                  <a:schemeClr val="tx1"/>
                </a:solidFill>
                <a:latin typeface="Dreaming Outloud Pro" panose="03050502040302030504" pitchFamily="66" charset="0"/>
                <a:cs typeface="Dreaming Outloud Pro" panose="03050502040302030504" pitchFamily="66" charset="0"/>
              </a:rPr>
              <a:t>Türkiye’nin tüm bunlardan sonra şüphelerinin olmaması mümkün olabilir mi</a:t>
            </a:r>
            <a:r>
              <a:rPr lang="en-US" sz="1500" dirty="0">
                <a:solidFill>
                  <a:schemeClr val="tx1"/>
                </a:solidFill>
                <a:latin typeface="Dreaming Outloud Pro" panose="03050502040302030504" pitchFamily="66" charset="0"/>
                <a:cs typeface="Dreaming Outloud Pro" panose="03050502040302030504" pitchFamily="66" charset="0"/>
              </a:rPr>
              <a:t>?'</a:t>
            </a:r>
            <a:endParaRPr lang="en-GB" sz="1500" dirty="0">
              <a:solidFill>
                <a:schemeClr val="tx1"/>
              </a:solidFill>
              <a:latin typeface="Dreaming Outloud Pro" panose="03050502040302030504" pitchFamily="66" charset="0"/>
              <a:cs typeface="Dreaming Outloud Pro" panose="03050502040302030504" pitchFamily="66" charset="0"/>
            </a:endParaRPr>
          </a:p>
        </p:txBody>
      </p:sp>
      <p:graphicFrame>
        <p:nvGraphicFramePr>
          <p:cNvPr id="7" name="Table 7">
            <a:extLst>
              <a:ext uri="{FF2B5EF4-FFF2-40B4-BE49-F238E27FC236}">
                <a16:creationId xmlns:a16="http://schemas.microsoft.com/office/drawing/2014/main" id="{926C0306-ABCE-853D-D07E-6B7ADA1C49B1}"/>
              </a:ext>
            </a:extLst>
          </p:cNvPr>
          <p:cNvGraphicFramePr>
            <a:graphicFrameLocks noGrp="1"/>
          </p:cNvGraphicFramePr>
          <p:nvPr>
            <p:extLst>
              <p:ext uri="{D42A27DB-BD31-4B8C-83A1-F6EECF244321}">
                <p14:modId xmlns:p14="http://schemas.microsoft.com/office/powerpoint/2010/main" val="2540784851"/>
              </p:ext>
            </p:extLst>
          </p:nvPr>
        </p:nvGraphicFramePr>
        <p:xfrm>
          <a:off x="223241" y="4843443"/>
          <a:ext cx="5212359" cy="1737360"/>
        </p:xfrm>
        <a:graphic>
          <a:graphicData uri="http://schemas.openxmlformats.org/drawingml/2006/table">
            <a:tbl>
              <a:tblPr firstRow="1" bandRow="1">
                <a:tableStyleId>{5C22544A-7EE6-4342-B048-85BDC9FD1C3A}</a:tableStyleId>
              </a:tblPr>
              <a:tblGrid>
                <a:gridCol w="1737453">
                  <a:extLst>
                    <a:ext uri="{9D8B030D-6E8A-4147-A177-3AD203B41FA5}">
                      <a16:colId xmlns:a16="http://schemas.microsoft.com/office/drawing/2014/main" val="1908308596"/>
                    </a:ext>
                  </a:extLst>
                </a:gridCol>
                <a:gridCol w="1737453">
                  <a:extLst>
                    <a:ext uri="{9D8B030D-6E8A-4147-A177-3AD203B41FA5}">
                      <a16:colId xmlns:a16="http://schemas.microsoft.com/office/drawing/2014/main" val="1029582483"/>
                    </a:ext>
                  </a:extLst>
                </a:gridCol>
                <a:gridCol w="1737453">
                  <a:extLst>
                    <a:ext uri="{9D8B030D-6E8A-4147-A177-3AD203B41FA5}">
                      <a16:colId xmlns:a16="http://schemas.microsoft.com/office/drawing/2014/main" val="2122117766"/>
                    </a:ext>
                  </a:extLst>
                </a:gridCol>
              </a:tblGrid>
              <a:tr h="1685045">
                <a:tc>
                  <a:txBody>
                    <a:bodyPr/>
                    <a:lstStyle/>
                    <a:p>
                      <a:r>
                        <a:rPr lang="en-US" sz="1200" b="0" dirty="0">
                          <a:solidFill>
                            <a:schemeClr val="tx1"/>
                          </a:solidFill>
                          <a:latin typeface="Comic Sans MS" panose="030F0702030302020204" pitchFamily="66" charset="0"/>
                        </a:rPr>
                        <a:t>A)</a:t>
                      </a:r>
                      <a:r>
                        <a:rPr lang="tr-TR" sz="1200" b="0" baseline="0" dirty="0">
                          <a:solidFill>
                            <a:schemeClr val="tx1"/>
                          </a:solidFill>
                          <a:latin typeface="Comic Sans MS" panose="030F0702030302020204" pitchFamily="66" charset="0"/>
                        </a:rPr>
                        <a:t> Türkiye ‘çağdaşlaşmıştır/ uygarlaşmıştır’ ve bu doğrultuda ilerleme sağlamaya devam etmek istemektedir. Dış müdahaleler bu ilerlemeye zarar verebilir.</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B) </a:t>
                      </a:r>
                      <a:r>
                        <a:rPr lang="tr-TR" sz="1200" b="0" dirty="0">
                          <a:solidFill>
                            <a:schemeClr val="tx1"/>
                          </a:solidFill>
                          <a:latin typeface="Comic Sans MS" panose="030F0702030302020204" pitchFamily="66" charset="0"/>
                        </a:rPr>
                        <a:t>Kendisi Türkiye’deki azınlıkların hukuki ve manevi haklarının korunması</a:t>
                      </a:r>
                      <a:r>
                        <a:rPr lang="tr-TR" sz="1200" b="0" baseline="0" dirty="0">
                          <a:solidFill>
                            <a:schemeClr val="tx1"/>
                          </a:solidFill>
                          <a:latin typeface="Comic Sans MS" panose="030F0702030302020204" pitchFamily="66" charset="0"/>
                        </a:rPr>
                        <a:t> yönünde kaygılara sahip.</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C</a:t>
                      </a:r>
                      <a:r>
                        <a:rPr lang="tr-TR" sz="1200" b="0" dirty="0">
                          <a:solidFill>
                            <a:schemeClr val="tx1"/>
                          </a:solidFill>
                          <a:latin typeface="Comic Sans MS" panose="030F0702030302020204" pitchFamily="66" charset="0"/>
                        </a:rPr>
                        <a:t>)</a:t>
                      </a:r>
                      <a:r>
                        <a:rPr lang="tr-TR" sz="1200" b="0" baseline="0" dirty="0">
                          <a:solidFill>
                            <a:schemeClr val="tx1"/>
                          </a:solidFill>
                          <a:latin typeface="Comic Sans MS" panose="030F0702030302020204" pitchFamily="66" charset="0"/>
                        </a:rPr>
                        <a:t> Türkiye’nin nüfus mübadelesi sayesinde uzun vadede ekonomik faydalar göreceğini ve bunun ‘çağdaşlaşma/ uygarlaşma’ sürecine katkı sağlayacağını düşünmekte.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2076689"/>
                  </a:ext>
                </a:extLst>
              </a:tr>
            </a:tbl>
          </a:graphicData>
        </a:graphic>
      </p:graphicFrame>
      <p:sp>
        <p:nvSpPr>
          <p:cNvPr id="8" name="TextBox 7">
            <a:extLst>
              <a:ext uri="{FF2B5EF4-FFF2-40B4-BE49-F238E27FC236}">
                <a16:creationId xmlns:a16="http://schemas.microsoft.com/office/drawing/2014/main" id="{4947E1AC-FECA-D2CB-B500-F4B7837E7F21}"/>
              </a:ext>
            </a:extLst>
          </p:cNvPr>
          <p:cNvSpPr txBox="1"/>
          <p:nvPr/>
        </p:nvSpPr>
        <p:spPr>
          <a:xfrm>
            <a:off x="191795" y="1582554"/>
            <a:ext cx="1110774" cy="276999"/>
          </a:xfrm>
          <a:prstGeom prst="rect">
            <a:avLst/>
          </a:prstGeom>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200" b="1" dirty="0" err="1">
                <a:solidFill>
                  <a:srgbClr val="0033CC"/>
                </a:solidFill>
                <a:latin typeface="Comic Sans MS" panose="030F0902030302020204" pitchFamily="66" charset="0"/>
              </a:rPr>
              <a:t>Ismet</a:t>
            </a:r>
            <a:r>
              <a:rPr lang="en-US" sz="1200" b="1" dirty="0">
                <a:solidFill>
                  <a:srgbClr val="0033CC"/>
                </a:solidFill>
                <a:latin typeface="Comic Sans MS" panose="030F0902030302020204" pitchFamily="66" charset="0"/>
              </a:rPr>
              <a:t> Pa</a:t>
            </a:r>
            <a:r>
              <a:rPr lang="tr-TR" sz="1200" b="1" dirty="0">
                <a:solidFill>
                  <a:srgbClr val="0033CC"/>
                </a:solidFill>
                <a:latin typeface="Comic Sans MS" panose="030F0902030302020204" pitchFamily="66" charset="0"/>
              </a:rPr>
              <a:t>ş</a:t>
            </a:r>
            <a:r>
              <a:rPr lang="en-US" sz="1200" b="1" dirty="0">
                <a:solidFill>
                  <a:srgbClr val="0033CC"/>
                </a:solidFill>
                <a:latin typeface="Comic Sans MS" panose="030F0902030302020204" pitchFamily="66" charset="0"/>
              </a:rPr>
              <a:t>a</a:t>
            </a:r>
          </a:p>
        </p:txBody>
      </p:sp>
      <p:sp>
        <p:nvSpPr>
          <p:cNvPr id="10" name="TextBox 9">
            <a:extLst>
              <a:ext uri="{FF2B5EF4-FFF2-40B4-BE49-F238E27FC236}">
                <a16:creationId xmlns:a16="http://schemas.microsoft.com/office/drawing/2014/main" id="{FEBA61C8-22A7-25C6-4B79-CD93E97BD484}"/>
              </a:ext>
            </a:extLst>
          </p:cNvPr>
          <p:cNvSpPr txBox="1"/>
          <p:nvPr/>
        </p:nvSpPr>
        <p:spPr>
          <a:xfrm>
            <a:off x="124061" y="4456158"/>
            <a:ext cx="5074471" cy="461665"/>
          </a:xfrm>
          <a:prstGeom prst="rect">
            <a:avLst/>
          </a:prstGeom>
          <a:noFill/>
        </p:spPr>
        <p:txBody>
          <a:bodyPr wrap="square">
            <a:spAutoFit/>
          </a:bodyPr>
          <a:lstStyle/>
          <a:p>
            <a:r>
              <a:rPr lang="tr-TR" sz="1200" b="1" i="1" dirty="0">
                <a:solidFill>
                  <a:schemeClr val="tx1"/>
                </a:solidFill>
                <a:latin typeface="Comic Sans MS" panose="030F0702030302020204" pitchFamily="66" charset="0"/>
              </a:rPr>
              <a:t>Aşağıdaki özetlerden hangisi İsmet Paşa’nın görüşlerini daha iyi ifade etmektedir</a:t>
            </a:r>
            <a:r>
              <a:rPr lang="en-US" sz="1200" b="1" i="1" dirty="0">
                <a:solidFill>
                  <a:schemeClr val="tx1"/>
                </a:solidFill>
                <a:latin typeface="Comic Sans MS" panose="030F0702030302020204" pitchFamily="66" charset="0"/>
              </a:rPr>
              <a:t>?</a:t>
            </a:r>
            <a:endParaRPr lang="en-GB" sz="1200" b="1" i="1" dirty="0">
              <a:solidFill>
                <a:schemeClr val="tx1"/>
              </a:solidFill>
              <a:latin typeface="Comic Sans MS" panose="030F0702030302020204" pitchFamily="66" charset="0"/>
            </a:endParaRPr>
          </a:p>
        </p:txBody>
      </p:sp>
      <p:sp>
        <p:nvSpPr>
          <p:cNvPr id="12" name="Rectangle: Rounded Corners 11">
            <a:extLst>
              <a:ext uri="{FF2B5EF4-FFF2-40B4-BE49-F238E27FC236}">
                <a16:creationId xmlns:a16="http://schemas.microsoft.com/office/drawing/2014/main" id="{13D81221-B5B1-1EA9-FA78-27F177A0008E}"/>
              </a:ext>
            </a:extLst>
          </p:cNvPr>
          <p:cNvSpPr/>
          <p:nvPr/>
        </p:nvSpPr>
        <p:spPr>
          <a:xfrm>
            <a:off x="5779795" y="4284133"/>
            <a:ext cx="2960226" cy="2244355"/>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tr-TR" sz="1200" b="1" i="1" dirty="0">
                <a:solidFill>
                  <a:schemeClr val="tx1"/>
                </a:solidFill>
                <a:latin typeface="Comic Sans MS" panose="030F0702030302020204" pitchFamily="66" charset="0"/>
              </a:rPr>
              <a:t>Bunları da tartışabilirsiniz…</a:t>
            </a:r>
            <a:endParaRPr lang="en-US" sz="1200" b="1" i="1" dirty="0">
              <a:solidFill>
                <a:schemeClr val="tx1"/>
              </a:solidFill>
              <a:latin typeface="Comic Sans MS" panose="030F0702030302020204" pitchFamily="66" charset="0"/>
            </a:endParaRPr>
          </a:p>
          <a:p>
            <a:endParaRPr lang="en-US" sz="1200" b="1" i="1" dirty="0">
              <a:solidFill>
                <a:schemeClr val="tx1"/>
              </a:solidFill>
              <a:latin typeface="Comic Sans MS" panose="030F0702030302020204" pitchFamily="66" charset="0"/>
            </a:endParaRPr>
          </a:p>
          <a:p>
            <a:pPr marL="171450" indent="-171450">
              <a:buFont typeface="Arial" panose="020B0604020202020204" pitchFamily="34" charset="0"/>
              <a:buChar char="•"/>
            </a:pPr>
            <a:r>
              <a:rPr lang="tr-TR" sz="1200" dirty="0">
                <a:solidFill>
                  <a:schemeClr val="tx1"/>
                </a:solidFill>
                <a:latin typeface="Comic Sans MS" panose="030F0702030302020204" pitchFamily="66" charset="0"/>
              </a:rPr>
              <a:t>Sizce İsmet Paşa ‘çağdaş’ derken neyi kastediyor</a:t>
            </a:r>
            <a:r>
              <a:rPr lang="en-GB" sz="1200" dirty="0">
                <a:solidFill>
                  <a:schemeClr val="tx1"/>
                </a:solidFill>
                <a:latin typeface="Comic Sans MS" panose="030F0702030302020204" pitchFamily="66" charset="0"/>
              </a:rPr>
              <a:t>?</a:t>
            </a:r>
            <a:r>
              <a:rPr lang="tr-TR" sz="1200" dirty="0">
                <a:solidFill>
                  <a:schemeClr val="tx1"/>
                </a:solidFill>
                <a:latin typeface="Comic Sans MS" panose="030F0702030302020204" pitchFamily="66" charset="0"/>
              </a:rPr>
              <a:t> Konuşmasının başka bir bölümünde Osmanlı İmparatorluğu’nun gayrimüslimlere karşı uzun yıllar hoşgörülü bir tutumunun olduğundan bahsediyor</a:t>
            </a:r>
            <a:r>
              <a:rPr lang="en-GB" sz="1200" dirty="0">
                <a:solidFill>
                  <a:schemeClr val="tx1"/>
                </a:solidFill>
                <a:latin typeface="Comic Sans MS" panose="030F0702030302020204" pitchFamily="66" charset="0"/>
              </a:rPr>
              <a:t>. </a:t>
            </a:r>
            <a:r>
              <a:rPr lang="tr-TR" sz="1200" dirty="0">
                <a:solidFill>
                  <a:schemeClr val="tx1"/>
                </a:solidFill>
                <a:latin typeface="Comic Sans MS" panose="030F0702030302020204" pitchFamily="66" charset="0"/>
              </a:rPr>
              <a:t>Acaba ‘uygarlığı’ hoşgörülü olmak ile mi özdeşleştiriyordu</a:t>
            </a:r>
            <a:r>
              <a:rPr lang="en-GB" sz="1200" dirty="0">
                <a:solidFill>
                  <a:schemeClr val="tx1"/>
                </a:solidFill>
                <a:latin typeface="Comic Sans MS" panose="030F0702030302020204" pitchFamily="66" charset="0"/>
              </a:rPr>
              <a:t>? </a:t>
            </a:r>
            <a:r>
              <a:rPr lang="tr-TR" sz="1200" dirty="0">
                <a:solidFill>
                  <a:schemeClr val="tx1"/>
                </a:solidFill>
                <a:latin typeface="Comic Sans MS" panose="030F0702030302020204" pitchFamily="66" charset="0"/>
              </a:rPr>
              <a:t>Siz bu tanımlamaya katılıyor musunuz</a:t>
            </a:r>
            <a:r>
              <a:rPr lang="en-GB" sz="1200" dirty="0">
                <a:solidFill>
                  <a:schemeClr val="tx1"/>
                </a:solidFill>
                <a:latin typeface="Comic Sans MS" panose="030F0702030302020204" pitchFamily="66" charset="0"/>
              </a:rPr>
              <a:t>?</a:t>
            </a:r>
          </a:p>
        </p:txBody>
      </p:sp>
    </p:spTree>
    <p:extLst>
      <p:ext uri="{BB962C8B-B14F-4D97-AF65-F5344CB8AC3E}">
        <p14:creationId xmlns:p14="http://schemas.microsoft.com/office/powerpoint/2010/main" val="398859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Eleftherios Venizelos - Wikipedia">
            <a:extLst>
              <a:ext uri="{FF2B5EF4-FFF2-40B4-BE49-F238E27FC236}">
                <a16:creationId xmlns:a16="http://schemas.microsoft.com/office/drawing/2014/main" id="{791C74B9-AA71-5697-C418-E64231E030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330" b="40680"/>
          <a:stretch/>
        </p:blipFill>
        <p:spPr bwMode="auto">
          <a:xfrm>
            <a:off x="208728" y="370753"/>
            <a:ext cx="1110774" cy="1109408"/>
          </a:xfrm>
          <a:prstGeom prst="ellipse">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000" dirty="0">
                <a:latin typeface="Comic Sans MS" panose="030F0902030302020204" pitchFamily="66" charset="0"/>
              </a:rPr>
              <a:t>Kaynak Dosyası </a:t>
            </a:r>
            <a:r>
              <a:rPr lang="en-US" sz="1000" dirty="0">
                <a:latin typeface="Comic Sans MS" panose="030F0902030302020204" pitchFamily="66" charset="0"/>
              </a:rPr>
              <a:t>1.2: </a:t>
            </a:r>
            <a:r>
              <a:rPr lang="tr-TR" sz="1000" dirty="0" err="1">
                <a:latin typeface="Comic Sans MS" panose="030F0902030302020204" pitchFamily="66" charset="0"/>
              </a:rPr>
              <a:t>Elefterios</a:t>
            </a:r>
            <a:r>
              <a:rPr lang="tr-TR" sz="1000" dirty="0">
                <a:latin typeface="Comic Sans MS" panose="030F0902030302020204" pitchFamily="66" charset="0"/>
              </a:rPr>
              <a:t> Venizelos Lozan’da</a:t>
            </a:r>
            <a:endParaRPr lang="en-US" sz="1000" dirty="0">
              <a:latin typeface="Comic Sans MS" panose="030F0902030302020204" pitchFamily="66" charset="0"/>
            </a:endParaRPr>
          </a:p>
        </p:txBody>
      </p:sp>
      <p:sp>
        <p:nvSpPr>
          <p:cNvPr id="3" name="Speech Bubble: Rectangle with Corners Rounded 2">
            <a:extLst>
              <a:ext uri="{FF2B5EF4-FFF2-40B4-BE49-F238E27FC236}">
                <a16:creationId xmlns:a16="http://schemas.microsoft.com/office/drawing/2014/main" id="{1372F551-E1F2-6BCF-7826-08139A014D36}"/>
              </a:ext>
            </a:extLst>
          </p:cNvPr>
          <p:cNvSpPr/>
          <p:nvPr/>
        </p:nvSpPr>
        <p:spPr>
          <a:xfrm>
            <a:off x="1456267" y="370753"/>
            <a:ext cx="7283754" cy="3406054"/>
          </a:xfrm>
          <a:prstGeom prst="wedgeRoundRectCallout">
            <a:avLst>
              <a:gd name="adj1" fmla="val -48092"/>
              <a:gd name="adj2" fmla="val 59865"/>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1700" dirty="0">
                <a:solidFill>
                  <a:schemeClr val="tx1"/>
                </a:solidFill>
                <a:latin typeface="Dreaming Outloud Pro" panose="03050502040302030504" pitchFamily="66" charset="0"/>
                <a:cs typeface="Dreaming Outloud Pro" panose="03050502040302030504" pitchFamily="66" charset="0"/>
              </a:rPr>
              <a:t>‘</a:t>
            </a:r>
            <a:r>
              <a:rPr lang="tr-TR" sz="1700" dirty="0">
                <a:solidFill>
                  <a:schemeClr val="tx1"/>
                </a:solidFill>
                <a:latin typeface="Dreaming Outloud Pro" panose="03050502040302030504" pitchFamily="66" charset="0"/>
                <a:cs typeface="Dreaming Outloud Pro" panose="03050502040302030504" pitchFamily="66" charset="0"/>
              </a:rPr>
              <a:t>Kendisi</a:t>
            </a:r>
            <a:r>
              <a:rPr lang="en-US" sz="1700" dirty="0">
                <a:solidFill>
                  <a:schemeClr val="tx1"/>
                </a:solidFill>
                <a:latin typeface="Dreaming Outloud Pro" panose="03050502040302030504" pitchFamily="66" charset="0"/>
                <a:cs typeface="Dreaming Outloud Pro" panose="03050502040302030504" pitchFamily="66" charset="0"/>
              </a:rPr>
              <a:t> [</a:t>
            </a:r>
            <a:r>
              <a:rPr lang="tr-TR" sz="1700" dirty="0">
                <a:solidFill>
                  <a:schemeClr val="tx1"/>
                </a:solidFill>
                <a:latin typeface="Dreaming Outloud Pro" panose="03050502040302030504" pitchFamily="66" charset="0"/>
                <a:cs typeface="Dreaming Outloud Pro" panose="03050502040302030504" pitchFamily="66" charset="0"/>
              </a:rPr>
              <a:t>Venizelos</a:t>
            </a:r>
            <a:r>
              <a:rPr lang="en-US" sz="1700" dirty="0">
                <a:solidFill>
                  <a:schemeClr val="tx1"/>
                </a:solidFill>
                <a:latin typeface="Dreaming Outloud Pro" panose="03050502040302030504" pitchFamily="66" charset="0"/>
                <a:cs typeface="Dreaming Outloud Pro" panose="03050502040302030504" pitchFamily="66" charset="0"/>
              </a:rPr>
              <a:t>]</a:t>
            </a:r>
            <a:r>
              <a:rPr lang="tr-TR" sz="1700" dirty="0">
                <a:solidFill>
                  <a:schemeClr val="tx1"/>
                </a:solidFill>
                <a:latin typeface="Dreaming Outloud Pro" panose="03050502040302030504" pitchFamily="66" charset="0"/>
                <a:cs typeface="Dreaming Outloud Pro" panose="03050502040302030504" pitchFamily="66" charset="0"/>
              </a:rPr>
              <a:t> kabul edilebilir tek çözümün karşılıklı ve gönüllü bir göç olduğunun altını çizmekteydi</a:t>
            </a:r>
            <a:r>
              <a:rPr lang="en-US" sz="1700" dirty="0">
                <a:solidFill>
                  <a:schemeClr val="tx1"/>
                </a:solidFill>
                <a:latin typeface="Dreaming Outloud Pro" panose="03050502040302030504" pitchFamily="66" charset="0"/>
                <a:cs typeface="Dreaming Outloud Pro" panose="03050502040302030504" pitchFamily="66" charset="0"/>
              </a:rPr>
              <a:t>.</a:t>
            </a:r>
            <a:r>
              <a:rPr lang="tr-TR" sz="1700" dirty="0">
                <a:solidFill>
                  <a:schemeClr val="tx1"/>
                </a:solidFill>
                <a:latin typeface="Dreaming Outloud Pro" panose="03050502040302030504" pitchFamily="66" charset="0"/>
                <a:cs typeface="Dreaming Outloud Pro" panose="03050502040302030504" pitchFamily="66" charset="0"/>
              </a:rPr>
              <a:t> Ancak konferansın işleyişini hızlandırma endişesi neticesinde Dr. </a:t>
            </a:r>
            <a:r>
              <a:rPr lang="tr-TR" sz="1700" dirty="0" err="1">
                <a:solidFill>
                  <a:schemeClr val="tx1"/>
                </a:solidFill>
                <a:latin typeface="Dreaming Outloud Pro" panose="03050502040302030504" pitchFamily="66" charset="0"/>
                <a:cs typeface="Dreaming Outloud Pro" panose="03050502040302030504" pitchFamily="66" charset="0"/>
              </a:rPr>
              <a:t>Nansen’ın</a:t>
            </a:r>
            <a:r>
              <a:rPr lang="tr-TR" sz="1700" dirty="0">
                <a:solidFill>
                  <a:schemeClr val="tx1"/>
                </a:solidFill>
                <a:latin typeface="Dreaming Outloud Pro" panose="03050502040302030504" pitchFamily="66" charset="0"/>
                <a:cs typeface="Dreaming Outloud Pro" panose="03050502040302030504" pitchFamily="66" charset="0"/>
              </a:rPr>
              <a:t> zorunlu göç önerisini destekleme yoluna gitti. Bu kararı Osmanlı heyetinin mülteci sorunu için başka çözüm önerilerini reddedeceğine inanmasından ileri geliyordu</a:t>
            </a:r>
            <a:r>
              <a:rPr lang="en-US" sz="1700" dirty="0">
                <a:solidFill>
                  <a:schemeClr val="tx1"/>
                </a:solidFill>
                <a:latin typeface="Dreaming Outloud Pro" panose="03050502040302030504" pitchFamily="66" charset="0"/>
                <a:cs typeface="Dreaming Outloud Pro" panose="03050502040302030504" pitchFamily="66" charset="0"/>
              </a:rPr>
              <a:t>.’ </a:t>
            </a:r>
            <a:endParaRPr lang="en-GB" sz="1700" dirty="0">
              <a:solidFill>
                <a:schemeClr val="tx1"/>
              </a:solidFill>
              <a:latin typeface="Dreaming Outloud Pro" panose="03050502040302030504" pitchFamily="66" charset="0"/>
              <a:cs typeface="Dreaming Outloud Pro" panose="03050502040302030504" pitchFamily="66" charset="0"/>
            </a:endParaRPr>
          </a:p>
        </p:txBody>
      </p:sp>
      <p:graphicFrame>
        <p:nvGraphicFramePr>
          <p:cNvPr id="7" name="Table 7">
            <a:extLst>
              <a:ext uri="{FF2B5EF4-FFF2-40B4-BE49-F238E27FC236}">
                <a16:creationId xmlns:a16="http://schemas.microsoft.com/office/drawing/2014/main" id="{926C0306-ABCE-853D-D07E-6B7ADA1C49B1}"/>
              </a:ext>
            </a:extLst>
          </p:cNvPr>
          <p:cNvGraphicFramePr>
            <a:graphicFrameLocks noGrp="1"/>
          </p:cNvGraphicFramePr>
          <p:nvPr>
            <p:extLst>
              <p:ext uri="{D42A27DB-BD31-4B8C-83A1-F6EECF244321}">
                <p14:modId xmlns:p14="http://schemas.microsoft.com/office/powerpoint/2010/main" val="2050320412"/>
              </p:ext>
            </p:extLst>
          </p:nvPr>
        </p:nvGraphicFramePr>
        <p:xfrm>
          <a:off x="223241" y="4843443"/>
          <a:ext cx="5212359" cy="1737360"/>
        </p:xfrm>
        <a:graphic>
          <a:graphicData uri="http://schemas.openxmlformats.org/drawingml/2006/table">
            <a:tbl>
              <a:tblPr firstRow="1" bandRow="1">
                <a:tableStyleId>{5C22544A-7EE6-4342-B048-85BDC9FD1C3A}</a:tableStyleId>
              </a:tblPr>
              <a:tblGrid>
                <a:gridCol w="1737453">
                  <a:extLst>
                    <a:ext uri="{9D8B030D-6E8A-4147-A177-3AD203B41FA5}">
                      <a16:colId xmlns:a16="http://schemas.microsoft.com/office/drawing/2014/main" val="1908308596"/>
                    </a:ext>
                  </a:extLst>
                </a:gridCol>
                <a:gridCol w="1737453">
                  <a:extLst>
                    <a:ext uri="{9D8B030D-6E8A-4147-A177-3AD203B41FA5}">
                      <a16:colId xmlns:a16="http://schemas.microsoft.com/office/drawing/2014/main" val="1029582483"/>
                    </a:ext>
                  </a:extLst>
                </a:gridCol>
                <a:gridCol w="1737453">
                  <a:extLst>
                    <a:ext uri="{9D8B030D-6E8A-4147-A177-3AD203B41FA5}">
                      <a16:colId xmlns:a16="http://schemas.microsoft.com/office/drawing/2014/main" val="2122117766"/>
                    </a:ext>
                  </a:extLst>
                </a:gridCol>
              </a:tblGrid>
              <a:tr h="1685045">
                <a:tc>
                  <a:txBody>
                    <a:bodyPr/>
                    <a:lstStyle/>
                    <a:p>
                      <a:r>
                        <a:rPr lang="en-US" sz="1200" b="0" dirty="0">
                          <a:solidFill>
                            <a:schemeClr val="tx1"/>
                          </a:solidFill>
                          <a:latin typeface="Comic Sans MS" panose="030F0702030302020204" pitchFamily="66" charset="0"/>
                        </a:rPr>
                        <a:t>A)</a:t>
                      </a:r>
                      <a:r>
                        <a:rPr lang="tr-TR" sz="1200" b="0" baseline="0" dirty="0">
                          <a:solidFill>
                            <a:schemeClr val="tx1"/>
                          </a:solidFill>
                          <a:latin typeface="Comic Sans MS" panose="030F0702030302020204" pitchFamily="66" charset="0"/>
                        </a:rPr>
                        <a:t> ‘Nüfusların karışmasını’ önlemek için mübadele fikrinin kendisine ait olmasından ötürü gurur duymaktaydı.</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B)</a:t>
                      </a:r>
                      <a:r>
                        <a:rPr lang="tr-TR" sz="1200" b="0" baseline="0" dirty="0">
                          <a:solidFill>
                            <a:schemeClr val="tx1"/>
                          </a:solidFill>
                          <a:latin typeface="Comic Sans MS" panose="030F0702030302020204" pitchFamily="66" charset="0"/>
                        </a:rPr>
                        <a:t> Gönüllü göç fikrinin daha uygun olacağını düşünse de zorunlu göç önerisine gönülsüz de olsa destek verdi.</a:t>
                      </a:r>
                      <a:r>
                        <a:rPr lang="en-US" sz="1200" b="0" dirty="0">
                          <a:solidFill>
                            <a:schemeClr val="tx1"/>
                          </a:solidFill>
                          <a:latin typeface="Comic Sans MS" panose="030F0702030302020204" pitchFamily="66" charset="0"/>
                        </a:rPr>
                        <a:t>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C)</a:t>
                      </a:r>
                      <a:r>
                        <a:rPr lang="tr-TR" sz="1200" b="0" baseline="0" dirty="0">
                          <a:solidFill>
                            <a:schemeClr val="tx1"/>
                          </a:solidFill>
                          <a:latin typeface="Comic Sans MS" panose="030F0702030302020204" pitchFamily="66" charset="0"/>
                        </a:rPr>
                        <a:t> Mübadeleye gönüllü olarak katılmaya hazır birçok insan olduğu için mübadelenin insani emeller çerçevesinde gerçekleşeceğini  düşünüyordu.</a:t>
                      </a:r>
                      <a:r>
                        <a:rPr lang="en-US" sz="1200" b="0" dirty="0">
                          <a:solidFill>
                            <a:schemeClr val="tx1"/>
                          </a:solidFill>
                          <a:latin typeface="Comic Sans MS" panose="030F0702030302020204" pitchFamily="66" charset="0"/>
                        </a:rPr>
                        <a:t>.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2076689"/>
                  </a:ext>
                </a:extLst>
              </a:tr>
            </a:tbl>
          </a:graphicData>
        </a:graphic>
      </p:graphicFrame>
      <p:sp>
        <p:nvSpPr>
          <p:cNvPr id="8" name="TextBox 7">
            <a:extLst>
              <a:ext uri="{FF2B5EF4-FFF2-40B4-BE49-F238E27FC236}">
                <a16:creationId xmlns:a16="http://schemas.microsoft.com/office/drawing/2014/main" id="{4947E1AC-FECA-D2CB-B500-F4B7837E7F21}"/>
              </a:ext>
            </a:extLst>
          </p:cNvPr>
          <p:cNvSpPr txBox="1"/>
          <p:nvPr/>
        </p:nvSpPr>
        <p:spPr>
          <a:xfrm>
            <a:off x="191795" y="1582554"/>
            <a:ext cx="1110774" cy="461665"/>
          </a:xfrm>
          <a:prstGeom prst="rect">
            <a:avLst/>
          </a:prstGeom>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200" b="1" dirty="0" err="1">
                <a:solidFill>
                  <a:srgbClr val="0033CC"/>
                </a:solidFill>
                <a:latin typeface="Comic Sans MS" panose="030F0902030302020204" pitchFamily="66" charset="0"/>
              </a:rPr>
              <a:t>Elefterios</a:t>
            </a:r>
            <a:r>
              <a:rPr lang="en-US" sz="1200" b="1" dirty="0">
                <a:solidFill>
                  <a:srgbClr val="0033CC"/>
                </a:solidFill>
                <a:latin typeface="Comic Sans MS" panose="030F0902030302020204" pitchFamily="66" charset="0"/>
              </a:rPr>
              <a:t> Venizelos</a:t>
            </a:r>
          </a:p>
        </p:txBody>
      </p:sp>
      <p:sp>
        <p:nvSpPr>
          <p:cNvPr id="10" name="TextBox 9">
            <a:extLst>
              <a:ext uri="{FF2B5EF4-FFF2-40B4-BE49-F238E27FC236}">
                <a16:creationId xmlns:a16="http://schemas.microsoft.com/office/drawing/2014/main" id="{FEBA61C8-22A7-25C6-4B79-CD93E97BD484}"/>
              </a:ext>
            </a:extLst>
          </p:cNvPr>
          <p:cNvSpPr txBox="1"/>
          <p:nvPr/>
        </p:nvSpPr>
        <p:spPr>
          <a:xfrm>
            <a:off x="124062" y="4456158"/>
            <a:ext cx="5463938" cy="461665"/>
          </a:xfrm>
          <a:prstGeom prst="rect">
            <a:avLst/>
          </a:prstGeom>
          <a:noFill/>
        </p:spPr>
        <p:txBody>
          <a:bodyPr wrap="square">
            <a:spAutoFit/>
          </a:bodyPr>
          <a:lstStyle/>
          <a:p>
            <a:r>
              <a:rPr lang="tr-TR" sz="1200" b="1" i="1" dirty="0">
                <a:latin typeface="Comic Sans MS" panose="030F0702030302020204" pitchFamily="66" charset="0"/>
              </a:rPr>
              <a:t>Aşağıdaki özetlerden hangisi </a:t>
            </a:r>
            <a:r>
              <a:rPr lang="tr-TR" sz="1200" b="1" i="1" dirty="0" err="1">
                <a:latin typeface="Comic Sans MS" panose="030F0702030302020204" pitchFamily="66" charset="0"/>
              </a:rPr>
              <a:t>Elefterios</a:t>
            </a:r>
            <a:r>
              <a:rPr lang="tr-TR" sz="1200" b="1" i="1" dirty="0">
                <a:latin typeface="Comic Sans MS" panose="030F0702030302020204" pitchFamily="66" charset="0"/>
              </a:rPr>
              <a:t> Venizelos’un görüşlerini daha iyi ifade etmektedir</a:t>
            </a:r>
            <a:r>
              <a:rPr lang="en-US" sz="1200" b="1" i="1" dirty="0">
                <a:solidFill>
                  <a:schemeClr val="tx1"/>
                </a:solidFill>
                <a:latin typeface="Comic Sans MS" panose="030F0702030302020204" pitchFamily="66" charset="0"/>
              </a:rPr>
              <a:t>?</a:t>
            </a:r>
            <a:endParaRPr lang="en-GB" sz="1200" b="1" i="1" dirty="0">
              <a:solidFill>
                <a:schemeClr val="tx1"/>
              </a:solidFill>
              <a:latin typeface="Comic Sans MS" panose="030F0702030302020204" pitchFamily="66" charset="0"/>
            </a:endParaRPr>
          </a:p>
        </p:txBody>
      </p:sp>
      <p:sp>
        <p:nvSpPr>
          <p:cNvPr id="12" name="Rectangle: Rounded Corners 11">
            <a:extLst>
              <a:ext uri="{FF2B5EF4-FFF2-40B4-BE49-F238E27FC236}">
                <a16:creationId xmlns:a16="http://schemas.microsoft.com/office/drawing/2014/main" id="{13D81221-B5B1-1EA9-FA78-27F177A0008E}"/>
              </a:ext>
            </a:extLst>
          </p:cNvPr>
          <p:cNvSpPr/>
          <p:nvPr/>
        </p:nvSpPr>
        <p:spPr>
          <a:xfrm>
            <a:off x="5779795" y="4134977"/>
            <a:ext cx="2960226" cy="2393511"/>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tr-TR" sz="1200" b="1" i="1" dirty="0">
                <a:solidFill>
                  <a:schemeClr val="tx1"/>
                </a:solidFill>
                <a:latin typeface="Comic Sans MS" panose="030F0702030302020204" pitchFamily="66" charset="0"/>
              </a:rPr>
              <a:t>Bunları da tartışabilirsiniz…</a:t>
            </a:r>
          </a:p>
          <a:p>
            <a:endParaRPr lang="en-US" sz="1200" b="1" i="1" dirty="0">
              <a:solidFill>
                <a:schemeClr val="tx1"/>
              </a:solidFill>
              <a:latin typeface="Comic Sans MS" panose="030F0702030302020204" pitchFamily="66" charset="0"/>
            </a:endParaRPr>
          </a:p>
          <a:p>
            <a:pPr marL="171450" indent="-171450">
              <a:buFont typeface="Arial" panose="020B0604020202020204" pitchFamily="34" charset="0"/>
              <a:buChar char="•"/>
            </a:pPr>
            <a:r>
              <a:rPr lang="tr-TR" sz="1200" dirty="0">
                <a:solidFill>
                  <a:schemeClr val="tx1"/>
                </a:solidFill>
                <a:latin typeface="Comic Sans MS" panose="030F0702030302020204" pitchFamily="66" charset="0"/>
              </a:rPr>
              <a:t>Venizelos, nüfus mübadelesinin kendi önerisi olmadığını iddia etmek için ne gibi sözler söylüyor? Kendisini bu özdeşleştirmeden uzaklaştırmak için ne gibi yöntemlere başvuruyor</a:t>
            </a:r>
            <a:r>
              <a:rPr lang="en-GB" sz="1200" dirty="0">
                <a:solidFill>
                  <a:schemeClr val="tx1"/>
                </a:solidFill>
                <a:latin typeface="Comic Sans MS" panose="030F0702030302020204" pitchFamily="66" charset="0"/>
              </a:rPr>
              <a:t>?</a:t>
            </a:r>
          </a:p>
          <a:p>
            <a:endParaRPr lang="en-GB" sz="200" dirty="0">
              <a:solidFill>
                <a:schemeClr val="tx1"/>
              </a:solidFill>
              <a:latin typeface="Comic Sans MS" panose="030F0702030302020204" pitchFamily="66" charset="0"/>
            </a:endParaRPr>
          </a:p>
          <a:p>
            <a:pPr marL="171450" indent="-171450">
              <a:buFont typeface="Arial" panose="020B0604020202020204" pitchFamily="34" charset="0"/>
              <a:buChar char="•"/>
            </a:pPr>
            <a:r>
              <a:rPr lang="tr-TR" sz="1200" dirty="0">
                <a:solidFill>
                  <a:schemeClr val="tx1"/>
                </a:solidFill>
                <a:latin typeface="Comic Sans MS" panose="030F0702030302020204" pitchFamily="66" charset="0"/>
              </a:rPr>
              <a:t>Mübadele önerisinin ilk önce hangi taraftan geldiğini tespit etmek aslında çok zor</a:t>
            </a:r>
            <a:r>
              <a:rPr lang="en-GB" sz="1200" dirty="0">
                <a:solidFill>
                  <a:schemeClr val="tx1"/>
                </a:solidFill>
                <a:latin typeface="Comic Sans MS" panose="030F0702030302020204" pitchFamily="66" charset="0"/>
              </a:rPr>
              <a:t>.  </a:t>
            </a:r>
          </a:p>
        </p:txBody>
      </p:sp>
    </p:spTree>
    <p:extLst>
      <p:ext uri="{BB962C8B-B14F-4D97-AF65-F5344CB8AC3E}">
        <p14:creationId xmlns:p14="http://schemas.microsoft.com/office/powerpoint/2010/main" val="14139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Quietly effective League of Nations has done much to improve the world says  Japanese delegate | Century Ireland">
            <a:extLst>
              <a:ext uri="{FF2B5EF4-FFF2-40B4-BE49-F238E27FC236}">
                <a16:creationId xmlns:a16="http://schemas.microsoft.com/office/drawing/2014/main" id="{2B72B864-DD56-0CDE-0F36-B0FDB1961F1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791" r="18831" b="24725"/>
          <a:stretch/>
        </p:blipFill>
        <p:spPr bwMode="auto">
          <a:xfrm>
            <a:off x="208728" y="370753"/>
            <a:ext cx="1110774" cy="1109408"/>
          </a:xfrm>
          <a:prstGeom prst="ellipse">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000" dirty="0">
                <a:latin typeface="Comic Sans MS" panose="030F0902030302020204" pitchFamily="66" charset="0"/>
              </a:rPr>
              <a:t>Kaynak Dosyası </a:t>
            </a:r>
            <a:r>
              <a:rPr lang="en-US" sz="1000" dirty="0">
                <a:latin typeface="Comic Sans MS" panose="030F0902030302020204" pitchFamily="66" charset="0"/>
              </a:rPr>
              <a:t>1.3: Hayashi </a:t>
            </a:r>
            <a:r>
              <a:rPr lang="en-US" sz="1000" dirty="0" err="1">
                <a:latin typeface="Comic Sans MS" panose="030F0902030302020204" pitchFamily="66" charset="0"/>
              </a:rPr>
              <a:t>Gonsuke</a:t>
            </a:r>
            <a:r>
              <a:rPr lang="en-US" sz="1000" dirty="0">
                <a:latin typeface="Comic Sans MS" panose="030F0902030302020204" pitchFamily="66" charset="0"/>
              </a:rPr>
              <a:t> </a:t>
            </a:r>
            <a:r>
              <a:rPr lang="tr-TR" sz="1000" dirty="0">
                <a:latin typeface="Comic Sans MS" panose="030F0902030302020204" pitchFamily="66" charset="0"/>
              </a:rPr>
              <a:t>Lozan’da</a:t>
            </a:r>
            <a:endParaRPr lang="en-US" sz="1000" dirty="0">
              <a:latin typeface="Comic Sans MS" panose="030F0902030302020204" pitchFamily="66" charset="0"/>
            </a:endParaRPr>
          </a:p>
        </p:txBody>
      </p:sp>
      <p:sp>
        <p:nvSpPr>
          <p:cNvPr id="3" name="Speech Bubble: Rectangle with Corners Rounded 2">
            <a:extLst>
              <a:ext uri="{FF2B5EF4-FFF2-40B4-BE49-F238E27FC236}">
                <a16:creationId xmlns:a16="http://schemas.microsoft.com/office/drawing/2014/main" id="{1372F551-E1F2-6BCF-7826-08139A014D36}"/>
              </a:ext>
            </a:extLst>
          </p:cNvPr>
          <p:cNvSpPr/>
          <p:nvPr/>
        </p:nvSpPr>
        <p:spPr>
          <a:xfrm>
            <a:off x="1456267" y="370753"/>
            <a:ext cx="7283754" cy="3406054"/>
          </a:xfrm>
          <a:prstGeom prst="wedgeRoundRectCallout">
            <a:avLst>
              <a:gd name="adj1" fmla="val -48092"/>
              <a:gd name="adj2" fmla="val 59865"/>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1900" dirty="0">
                <a:solidFill>
                  <a:schemeClr val="tx1"/>
                </a:solidFill>
                <a:latin typeface="Dreaming Outloud Pro" panose="03050502040302030504" pitchFamily="66" charset="0"/>
                <a:cs typeface="Dreaming Outloud Pro" panose="03050502040302030504" pitchFamily="66" charset="0"/>
              </a:rPr>
              <a:t>‘</a:t>
            </a:r>
            <a:r>
              <a:rPr lang="tr-TR" sz="1900" dirty="0">
                <a:solidFill>
                  <a:schemeClr val="tx1"/>
                </a:solidFill>
                <a:latin typeface="Dreaming Outloud Pro" panose="03050502040302030504" pitchFamily="66" charset="0"/>
                <a:cs typeface="Dreaming Outloud Pro" panose="03050502040302030504" pitchFamily="66" charset="0"/>
              </a:rPr>
              <a:t>Bana göre Türkiye kendisi için en mühim meselede istediği her şeyi başardı, o da ulusal egemenliği. Türkiye savaştaki düşmanlarımız arasında neredeyse hiçbir itibar kaybı yaşamayan ve barışçıl bir sürece doğru yelken açmakta olan tek ülke.</a:t>
            </a:r>
            <a:r>
              <a:rPr lang="en-US" sz="1900" dirty="0">
                <a:solidFill>
                  <a:schemeClr val="tx1"/>
                </a:solidFill>
                <a:latin typeface="Dreaming Outloud Pro" panose="03050502040302030504" pitchFamily="66" charset="0"/>
                <a:cs typeface="Dreaming Outloud Pro" panose="03050502040302030504" pitchFamily="66" charset="0"/>
              </a:rPr>
              <a:t>’ </a:t>
            </a:r>
            <a:endParaRPr lang="en-GB" sz="1900" dirty="0">
              <a:solidFill>
                <a:schemeClr val="tx1"/>
              </a:solidFill>
              <a:latin typeface="Dreaming Outloud Pro" panose="03050502040302030504" pitchFamily="66" charset="0"/>
              <a:cs typeface="Dreaming Outloud Pro" panose="03050502040302030504" pitchFamily="66" charset="0"/>
            </a:endParaRPr>
          </a:p>
        </p:txBody>
      </p:sp>
      <p:graphicFrame>
        <p:nvGraphicFramePr>
          <p:cNvPr id="7" name="Table 7">
            <a:extLst>
              <a:ext uri="{FF2B5EF4-FFF2-40B4-BE49-F238E27FC236}">
                <a16:creationId xmlns:a16="http://schemas.microsoft.com/office/drawing/2014/main" id="{926C0306-ABCE-853D-D07E-6B7ADA1C49B1}"/>
              </a:ext>
            </a:extLst>
          </p:cNvPr>
          <p:cNvGraphicFramePr>
            <a:graphicFrameLocks noGrp="1"/>
          </p:cNvGraphicFramePr>
          <p:nvPr>
            <p:extLst>
              <p:ext uri="{D42A27DB-BD31-4B8C-83A1-F6EECF244321}">
                <p14:modId xmlns:p14="http://schemas.microsoft.com/office/powerpoint/2010/main" val="2292800546"/>
              </p:ext>
            </p:extLst>
          </p:nvPr>
        </p:nvGraphicFramePr>
        <p:xfrm>
          <a:off x="223241" y="4843443"/>
          <a:ext cx="5212359" cy="1685045"/>
        </p:xfrm>
        <a:graphic>
          <a:graphicData uri="http://schemas.openxmlformats.org/drawingml/2006/table">
            <a:tbl>
              <a:tblPr firstRow="1" bandRow="1">
                <a:tableStyleId>{5C22544A-7EE6-4342-B048-85BDC9FD1C3A}</a:tableStyleId>
              </a:tblPr>
              <a:tblGrid>
                <a:gridCol w="1737453">
                  <a:extLst>
                    <a:ext uri="{9D8B030D-6E8A-4147-A177-3AD203B41FA5}">
                      <a16:colId xmlns:a16="http://schemas.microsoft.com/office/drawing/2014/main" val="1908308596"/>
                    </a:ext>
                  </a:extLst>
                </a:gridCol>
                <a:gridCol w="1737453">
                  <a:extLst>
                    <a:ext uri="{9D8B030D-6E8A-4147-A177-3AD203B41FA5}">
                      <a16:colId xmlns:a16="http://schemas.microsoft.com/office/drawing/2014/main" val="1029582483"/>
                    </a:ext>
                  </a:extLst>
                </a:gridCol>
                <a:gridCol w="1737453">
                  <a:extLst>
                    <a:ext uri="{9D8B030D-6E8A-4147-A177-3AD203B41FA5}">
                      <a16:colId xmlns:a16="http://schemas.microsoft.com/office/drawing/2014/main" val="2122117766"/>
                    </a:ext>
                  </a:extLst>
                </a:gridCol>
              </a:tblGrid>
              <a:tr h="1685045">
                <a:tc>
                  <a:txBody>
                    <a:bodyPr/>
                    <a:lstStyle/>
                    <a:p>
                      <a:r>
                        <a:rPr lang="en-US" sz="1200" b="0" dirty="0">
                          <a:solidFill>
                            <a:schemeClr val="tx1"/>
                          </a:solidFill>
                          <a:latin typeface="Comic Sans MS" panose="030F0702030302020204" pitchFamily="66" charset="0"/>
                        </a:rPr>
                        <a:t>A)</a:t>
                      </a:r>
                      <a:r>
                        <a:rPr lang="tr-TR" sz="1200" b="0" baseline="0" dirty="0">
                          <a:solidFill>
                            <a:schemeClr val="tx1"/>
                          </a:solidFill>
                          <a:latin typeface="Comic Sans MS" panose="030F0702030302020204" pitchFamily="66" charset="0"/>
                        </a:rPr>
                        <a:t> Birinci Dünya Savaşı'nın yıkıcı etkilerine ancak dikkatlice tasarlanmış bir nüfus mübadelesi çare olabilir.</a:t>
                      </a:r>
                      <a:r>
                        <a:rPr lang="en-US" sz="1200" b="0" dirty="0">
                          <a:solidFill>
                            <a:schemeClr val="tx1"/>
                          </a:solidFill>
                          <a:latin typeface="Comic Sans MS" panose="030F0702030302020204" pitchFamily="66" charset="0"/>
                        </a:rPr>
                        <a:t>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B) </a:t>
                      </a:r>
                      <a:r>
                        <a:rPr lang="tr-TR" sz="1200" b="0" dirty="0">
                          <a:solidFill>
                            <a:schemeClr val="tx1"/>
                          </a:solidFill>
                          <a:latin typeface="Comic Sans MS" panose="030F0702030302020204" pitchFamily="66" charset="0"/>
                        </a:rPr>
                        <a:t>Kendisine</a:t>
                      </a:r>
                      <a:r>
                        <a:rPr lang="tr-TR" sz="1200" b="0" baseline="0" dirty="0">
                          <a:solidFill>
                            <a:schemeClr val="tx1"/>
                          </a:solidFill>
                          <a:latin typeface="Comic Sans MS" panose="030F0702030302020204" pitchFamily="66" charset="0"/>
                        </a:rPr>
                        <a:t> göre Türkiye gelecekte başarılı bir ülke olma potansiyeline sahip </a:t>
                      </a:r>
                      <a:r>
                        <a:rPr lang="en-US" sz="1200" b="0" dirty="0">
                          <a:solidFill>
                            <a:schemeClr val="tx1"/>
                          </a:solidFill>
                          <a:latin typeface="Comic Sans MS" panose="030F0702030302020204" pitchFamily="66" charset="0"/>
                        </a:rPr>
                        <a:t>(</a:t>
                      </a:r>
                      <a:r>
                        <a:rPr lang="tr-TR" sz="1200" b="0" dirty="0">
                          <a:solidFill>
                            <a:schemeClr val="tx1"/>
                          </a:solidFill>
                          <a:latin typeface="Comic Sans MS" panose="030F0702030302020204" pitchFamily="66" charset="0"/>
                        </a:rPr>
                        <a:t>Birinci dünya savaşının diğer mağlup ülkelerinin aksine</a:t>
                      </a:r>
                      <a:r>
                        <a:rPr lang="en-US" sz="1200" b="0" dirty="0">
                          <a:solidFill>
                            <a:schemeClr val="tx1"/>
                          </a:solidFill>
                          <a:latin typeface="Comic Sans MS" panose="030F0702030302020204" pitchFamily="66" charset="0"/>
                        </a:rPr>
                        <a:t>).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C) </a:t>
                      </a:r>
                      <a:r>
                        <a:rPr lang="tr-TR" sz="1200" b="0" dirty="0">
                          <a:solidFill>
                            <a:schemeClr val="tx1"/>
                          </a:solidFill>
                          <a:latin typeface="Comic Sans MS" panose="030F0702030302020204" pitchFamily="66" charset="0"/>
                        </a:rPr>
                        <a:t>Nüfus mübadelesini önerenler fikirlerini yeniden gözden geçirmeli</a:t>
                      </a:r>
                      <a:r>
                        <a:rPr lang="en-US" sz="1200" b="0" dirty="0">
                          <a:solidFill>
                            <a:schemeClr val="tx1"/>
                          </a:solidFill>
                          <a:latin typeface="Comic Sans MS" panose="030F0702030302020204" pitchFamily="66" charset="0"/>
                        </a:rPr>
                        <a:t>, </a:t>
                      </a:r>
                      <a:r>
                        <a:rPr lang="tr-TR" sz="1200" b="0" dirty="0">
                          <a:solidFill>
                            <a:schemeClr val="tx1"/>
                          </a:solidFill>
                          <a:latin typeface="Comic Sans MS" panose="030F0702030302020204" pitchFamily="66" charset="0"/>
                        </a:rPr>
                        <a:t>çünkü böyle</a:t>
                      </a:r>
                      <a:r>
                        <a:rPr lang="tr-TR" sz="1200" b="0" baseline="0" dirty="0">
                          <a:solidFill>
                            <a:schemeClr val="tx1"/>
                          </a:solidFill>
                          <a:latin typeface="Comic Sans MS" panose="030F0702030302020204" pitchFamily="66" charset="0"/>
                        </a:rPr>
                        <a:t> bir teşebbüs iki ülke için de itibar kaybına yol açabilir</a:t>
                      </a:r>
                      <a:r>
                        <a:rPr lang="en-US" sz="1200" b="0" dirty="0">
                          <a:solidFill>
                            <a:schemeClr val="tx1"/>
                          </a:solidFill>
                          <a:latin typeface="Comic Sans MS" panose="030F0702030302020204" pitchFamily="66" charset="0"/>
                        </a:rPr>
                        <a:t>.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2076689"/>
                  </a:ext>
                </a:extLst>
              </a:tr>
            </a:tbl>
          </a:graphicData>
        </a:graphic>
      </p:graphicFrame>
      <p:sp>
        <p:nvSpPr>
          <p:cNvPr id="8" name="TextBox 7">
            <a:extLst>
              <a:ext uri="{FF2B5EF4-FFF2-40B4-BE49-F238E27FC236}">
                <a16:creationId xmlns:a16="http://schemas.microsoft.com/office/drawing/2014/main" id="{4947E1AC-FECA-D2CB-B500-F4B7837E7F21}"/>
              </a:ext>
            </a:extLst>
          </p:cNvPr>
          <p:cNvSpPr txBox="1"/>
          <p:nvPr/>
        </p:nvSpPr>
        <p:spPr>
          <a:xfrm>
            <a:off x="191795" y="1582554"/>
            <a:ext cx="1110774" cy="461665"/>
          </a:xfrm>
          <a:prstGeom prst="rect">
            <a:avLst/>
          </a:prstGeom>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200" b="1" dirty="0">
                <a:solidFill>
                  <a:srgbClr val="0033CC"/>
                </a:solidFill>
                <a:latin typeface="Comic Sans MS" panose="030F0902030302020204" pitchFamily="66" charset="0"/>
              </a:rPr>
              <a:t>Haya</a:t>
            </a:r>
            <a:r>
              <a:rPr lang="tr-TR" sz="1200" b="1" dirty="0">
                <a:solidFill>
                  <a:srgbClr val="0033CC"/>
                </a:solidFill>
                <a:latin typeface="Comic Sans MS" panose="030F0902030302020204" pitchFamily="66" charset="0"/>
              </a:rPr>
              <a:t>ş</a:t>
            </a:r>
            <a:r>
              <a:rPr lang="en-US" sz="1200" b="1" dirty="0" err="1">
                <a:solidFill>
                  <a:srgbClr val="0033CC"/>
                </a:solidFill>
                <a:latin typeface="Comic Sans MS" panose="030F0902030302020204" pitchFamily="66" charset="0"/>
              </a:rPr>
              <a:t>i</a:t>
            </a:r>
            <a:r>
              <a:rPr lang="en-US" sz="1200" b="1" dirty="0">
                <a:solidFill>
                  <a:srgbClr val="0033CC"/>
                </a:solidFill>
                <a:latin typeface="Comic Sans MS" panose="030F0902030302020204" pitchFamily="66" charset="0"/>
              </a:rPr>
              <a:t> Gonsuke</a:t>
            </a:r>
          </a:p>
        </p:txBody>
      </p:sp>
      <p:sp>
        <p:nvSpPr>
          <p:cNvPr id="10" name="TextBox 9">
            <a:extLst>
              <a:ext uri="{FF2B5EF4-FFF2-40B4-BE49-F238E27FC236}">
                <a16:creationId xmlns:a16="http://schemas.microsoft.com/office/drawing/2014/main" id="{FEBA61C8-22A7-25C6-4B79-CD93E97BD484}"/>
              </a:ext>
            </a:extLst>
          </p:cNvPr>
          <p:cNvSpPr txBox="1"/>
          <p:nvPr/>
        </p:nvSpPr>
        <p:spPr>
          <a:xfrm>
            <a:off x="124062" y="4456158"/>
            <a:ext cx="5463938" cy="461665"/>
          </a:xfrm>
          <a:prstGeom prst="rect">
            <a:avLst/>
          </a:prstGeom>
          <a:noFill/>
        </p:spPr>
        <p:txBody>
          <a:bodyPr wrap="square">
            <a:spAutoFit/>
          </a:bodyPr>
          <a:lstStyle/>
          <a:p>
            <a:r>
              <a:rPr lang="tr-TR" sz="1200" b="1" i="1" dirty="0">
                <a:latin typeface="Comic Sans MS" panose="030F0702030302020204" pitchFamily="66" charset="0"/>
              </a:rPr>
              <a:t>Aşağıdaki özetlerden hangisi </a:t>
            </a:r>
            <a:r>
              <a:rPr lang="tr-TR" sz="1200" b="1" i="1" dirty="0" err="1">
                <a:latin typeface="Comic Sans MS" panose="030F0702030302020204" pitchFamily="66" charset="0"/>
              </a:rPr>
              <a:t>Hayaşi</a:t>
            </a:r>
            <a:r>
              <a:rPr lang="tr-TR" sz="1200" b="1" i="1" dirty="0">
                <a:latin typeface="Comic Sans MS" panose="030F0702030302020204" pitchFamily="66" charset="0"/>
              </a:rPr>
              <a:t> </a:t>
            </a:r>
            <a:r>
              <a:rPr lang="tr-TR" sz="1200" b="1" i="1" dirty="0" err="1">
                <a:latin typeface="Comic Sans MS" panose="030F0702030302020204" pitchFamily="66" charset="0"/>
              </a:rPr>
              <a:t>Gonsuke’nin</a:t>
            </a:r>
            <a:r>
              <a:rPr lang="tr-TR" sz="1200" b="1" i="1" dirty="0">
                <a:latin typeface="Comic Sans MS" panose="030F0702030302020204" pitchFamily="66" charset="0"/>
              </a:rPr>
              <a:t> görüşlerini daha iyi ifade etmektedir</a:t>
            </a:r>
            <a:r>
              <a:rPr lang="en-US" sz="1200" b="1" i="1" dirty="0">
                <a:latin typeface="Comic Sans MS" panose="030F0702030302020204" pitchFamily="66" charset="0"/>
              </a:rPr>
              <a:t>?</a:t>
            </a:r>
            <a:endParaRPr lang="en-GB" sz="1200" b="1" i="1" dirty="0">
              <a:latin typeface="Comic Sans MS" panose="030F0702030302020204" pitchFamily="66" charset="0"/>
            </a:endParaRPr>
          </a:p>
        </p:txBody>
      </p:sp>
      <p:sp>
        <p:nvSpPr>
          <p:cNvPr id="12" name="Rectangle: Rounded Corners 11">
            <a:extLst>
              <a:ext uri="{FF2B5EF4-FFF2-40B4-BE49-F238E27FC236}">
                <a16:creationId xmlns:a16="http://schemas.microsoft.com/office/drawing/2014/main" id="{13D81221-B5B1-1EA9-FA78-27F177A0008E}"/>
              </a:ext>
            </a:extLst>
          </p:cNvPr>
          <p:cNvSpPr/>
          <p:nvPr/>
        </p:nvSpPr>
        <p:spPr>
          <a:xfrm>
            <a:off x="5779795" y="4134977"/>
            <a:ext cx="2960226" cy="2393511"/>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tr-TR" sz="1200" b="1" i="1" dirty="0">
                <a:solidFill>
                  <a:schemeClr val="tx1"/>
                </a:solidFill>
                <a:latin typeface="Comic Sans MS" panose="030F0702030302020204" pitchFamily="66" charset="0"/>
              </a:rPr>
              <a:t>Bunları da tartışabilirsiniz…</a:t>
            </a:r>
          </a:p>
          <a:p>
            <a:endParaRPr lang="en-US" sz="1200" b="1" i="1" dirty="0">
              <a:solidFill>
                <a:schemeClr val="tx1"/>
              </a:solidFill>
              <a:latin typeface="Comic Sans MS" panose="030F0702030302020204" pitchFamily="66" charset="0"/>
            </a:endParaRPr>
          </a:p>
          <a:p>
            <a:pPr marL="171450" indent="-171450">
              <a:buFont typeface="Arial" panose="020B0604020202020204" pitchFamily="34" charset="0"/>
              <a:buChar char="•"/>
            </a:pPr>
            <a:r>
              <a:rPr lang="tr-TR" sz="1200" dirty="0">
                <a:solidFill>
                  <a:schemeClr val="tx1"/>
                </a:solidFill>
                <a:latin typeface="Comic Sans MS" panose="030F0702030302020204" pitchFamily="66" charset="0"/>
              </a:rPr>
              <a:t>Japonya, 1905 Rus-Japon savaşını kazanarak bir Avrupa imparatorluğunu mağlup eden ilk ‘beyaz olmayan’ toplum oldu</a:t>
            </a:r>
            <a:r>
              <a:rPr lang="en-GB" sz="1200" dirty="0">
                <a:solidFill>
                  <a:schemeClr val="tx1"/>
                </a:solidFill>
                <a:latin typeface="Comic Sans MS" panose="030F0702030302020204" pitchFamily="66" charset="0"/>
              </a:rPr>
              <a:t>. </a:t>
            </a:r>
          </a:p>
          <a:p>
            <a:pPr marL="171450" indent="-171450">
              <a:buFont typeface="Arial" panose="020B0604020202020204" pitchFamily="34" charset="0"/>
              <a:buChar char="•"/>
            </a:pPr>
            <a:r>
              <a:rPr lang="tr-TR" sz="1200" dirty="0">
                <a:solidFill>
                  <a:schemeClr val="tx1"/>
                </a:solidFill>
                <a:latin typeface="Comic Sans MS" panose="030F0702030302020204" pitchFamily="66" charset="0"/>
              </a:rPr>
              <a:t>Sizce Türk liderler niçin Japonya’nın yakın tarihinin kendilerine örnek olabileceğini düşünmekteydi</a:t>
            </a:r>
            <a:r>
              <a:rPr lang="en-GB" sz="1200" dirty="0">
                <a:solidFill>
                  <a:schemeClr val="tx1"/>
                </a:solidFill>
                <a:latin typeface="Comic Sans MS" panose="030F0702030302020204" pitchFamily="66" charset="0"/>
              </a:rPr>
              <a:t>?</a:t>
            </a:r>
          </a:p>
        </p:txBody>
      </p:sp>
    </p:spTree>
    <p:extLst>
      <p:ext uri="{BB962C8B-B14F-4D97-AF65-F5344CB8AC3E}">
        <p14:creationId xmlns:p14="http://schemas.microsoft.com/office/powerpoint/2010/main" val="1712264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George Curzon, 1st Marquess Curzon of Kedleston - Wikipedia">
            <a:extLst>
              <a:ext uri="{FF2B5EF4-FFF2-40B4-BE49-F238E27FC236}">
                <a16:creationId xmlns:a16="http://schemas.microsoft.com/office/drawing/2014/main" id="{6DDBEFE4-AFC3-8F91-8BD1-F2A10D5CA1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488" r="9036" b="38058"/>
          <a:stretch/>
        </p:blipFill>
        <p:spPr bwMode="auto">
          <a:xfrm>
            <a:off x="191795" y="356507"/>
            <a:ext cx="1127707" cy="1127556"/>
          </a:xfrm>
          <a:prstGeom prst="ellipse">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000" dirty="0">
                <a:latin typeface="Comic Sans MS" panose="030F0902030302020204" pitchFamily="66" charset="0"/>
              </a:rPr>
              <a:t>Kaynak Dosyası </a:t>
            </a:r>
            <a:r>
              <a:rPr lang="en-US" sz="1000" dirty="0">
                <a:latin typeface="Comic Sans MS" panose="030F0902030302020204" pitchFamily="66" charset="0"/>
              </a:rPr>
              <a:t>1.4: George Curzon </a:t>
            </a:r>
            <a:r>
              <a:rPr lang="tr-TR" sz="1000" dirty="0">
                <a:latin typeface="Comic Sans MS" panose="030F0902030302020204" pitchFamily="66" charset="0"/>
              </a:rPr>
              <a:t>Lozan’da</a:t>
            </a:r>
            <a:endParaRPr lang="en-US" sz="1000" dirty="0">
              <a:latin typeface="Comic Sans MS" panose="030F0902030302020204" pitchFamily="66" charset="0"/>
            </a:endParaRPr>
          </a:p>
        </p:txBody>
      </p:sp>
      <p:sp>
        <p:nvSpPr>
          <p:cNvPr id="3" name="Speech Bubble: Rectangle with Corners Rounded 2">
            <a:extLst>
              <a:ext uri="{FF2B5EF4-FFF2-40B4-BE49-F238E27FC236}">
                <a16:creationId xmlns:a16="http://schemas.microsoft.com/office/drawing/2014/main" id="{1372F551-E1F2-6BCF-7826-08139A014D36}"/>
              </a:ext>
            </a:extLst>
          </p:cNvPr>
          <p:cNvSpPr/>
          <p:nvPr/>
        </p:nvSpPr>
        <p:spPr>
          <a:xfrm>
            <a:off x="1456267" y="370753"/>
            <a:ext cx="7283754" cy="3406054"/>
          </a:xfrm>
          <a:prstGeom prst="wedgeRoundRectCallout">
            <a:avLst>
              <a:gd name="adj1" fmla="val -48092"/>
              <a:gd name="adj2" fmla="val 59865"/>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1600" dirty="0">
                <a:solidFill>
                  <a:schemeClr val="tx1"/>
                </a:solidFill>
                <a:latin typeface="Dreaming Outloud Pro" panose="03050502040302030504" pitchFamily="66" charset="0"/>
                <a:cs typeface="Dreaming Outloud Pro" panose="03050502040302030504" pitchFamily="66" charset="0"/>
              </a:rPr>
              <a:t>‘</a:t>
            </a:r>
            <a:r>
              <a:rPr lang="en-US" sz="1600" dirty="0" err="1">
                <a:solidFill>
                  <a:schemeClr val="tx1"/>
                </a:solidFill>
                <a:latin typeface="Dreaming Outloud Pro" panose="03050502040302030504" pitchFamily="66" charset="0"/>
                <a:cs typeface="Dreaming Outloud Pro" panose="03050502040302030504" pitchFamily="66" charset="0"/>
              </a:rPr>
              <a:t>Curzon’a</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göre</a:t>
            </a:r>
            <a:r>
              <a:rPr lang="en-US" sz="1600" dirty="0">
                <a:solidFill>
                  <a:schemeClr val="tx1"/>
                </a:solidFill>
                <a:latin typeface="Dreaming Outloud Pro" panose="03050502040302030504" pitchFamily="66" charset="0"/>
                <a:cs typeface="Dreaming Outloud Pro" panose="03050502040302030504" pitchFamily="66" charset="0"/>
              </a:rPr>
              <a:t> </a:t>
            </a:r>
            <a:r>
              <a:rPr lang="tr-TR" sz="1600" dirty="0">
                <a:solidFill>
                  <a:schemeClr val="tx1"/>
                </a:solidFill>
                <a:latin typeface="Dreaming Outloud Pro" panose="03050502040302030504" pitchFamily="66" charset="0"/>
                <a:cs typeface="Dreaming Outloud Pro" panose="03050502040302030504" pitchFamily="66" charset="0"/>
              </a:rPr>
              <a:t>konferansın amacı gelecek için bir çözüm yolu bulabilmekti</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Kendi</a:t>
            </a:r>
            <a:r>
              <a:rPr lang="tr-TR" sz="1600" dirty="0">
                <a:solidFill>
                  <a:schemeClr val="tx1"/>
                </a:solidFill>
                <a:latin typeface="Dreaming Outloud Pro" panose="03050502040302030504" pitchFamily="66" charset="0"/>
                <a:cs typeface="Dreaming Outloud Pro" panose="03050502040302030504" pitchFamily="66" charset="0"/>
              </a:rPr>
              <a:t>si</a:t>
            </a:r>
            <a:r>
              <a:rPr lang="en-US" sz="1600" dirty="0">
                <a:solidFill>
                  <a:schemeClr val="tx1"/>
                </a:solidFill>
                <a:latin typeface="Dreaming Outloud Pro" panose="03050502040302030504" pitchFamily="66" charset="0"/>
                <a:cs typeface="Dreaming Outloud Pro" panose="03050502040302030504" pitchFamily="66" charset="0"/>
              </a:rPr>
              <a:t> </a:t>
            </a:r>
            <a:r>
              <a:rPr lang="tr-TR" sz="1600" dirty="0">
                <a:solidFill>
                  <a:schemeClr val="tx1"/>
                </a:solidFill>
                <a:latin typeface="Dreaming Outloud Pro" panose="03050502040302030504" pitchFamily="66" charset="0"/>
                <a:cs typeface="Dreaming Outloud Pro" panose="03050502040302030504" pitchFamily="66" charset="0"/>
              </a:rPr>
              <a:t>o sıralarda</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çözümün</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zorunlu</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nüfus</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mübadelesi</a:t>
            </a:r>
            <a:r>
              <a:rPr lang="en-US" sz="1600" dirty="0">
                <a:solidFill>
                  <a:schemeClr val="tx1"/>
                </a:solidFill>
                <a:latin typeface="Dreaming Outloud Pro" panose="03050502040302030504" pitchFamily="66" charset="0"/>
                <a:cs typeface="Dreaming Outloud Pro" panose="03050502040302030504" pitchFamily="66" charset="0"/>
              </a:rPr>
              <a:t> </a:t>
            </a:r>
            <a:r>
              <a:rPr lang="tr-TR" sz="1600" dirty="0">
                <a:solidFill>
                  <a:schemeClr val="tx1"/>
                </a:solidFill>
                <a:latin typeface="Dreaming Outloud Pro" panose="03050502040302030504" pitchFamily="66" charset="0"/>
                <a:cs typeface="Dreaming Outloud Pro" panose="03050502040302030504" pitchFamily="66" charset="0"/>
              </a:rPr>
              <a:t>olarak görülecek olmasından</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üzüntü</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duyuyordu</a:t>
            </a:r>
            <a:r>
              <a:rPr lang="tr-TR" sz="1600" dirty="0">
                <a:solidFill>
                  <a:schemeClr val="tx1"/>
                </a:solidFill>
                <a:latin typeface="Dreaming Outloud Pro" panose="03050502040302030504" pitchFamily="66" charset="0"/>
                <a:cs typeface="Dreaming Outloud Pro" panose="03050502040302030504" pitchFamily="66" charset="0"/>
              </a:rPr>
              <a:t>.</a:t>
            </a:r>
            <a:r>
              <a:rPr lang="en-US" sz="1600" dirty="0">
                <a:solidFill>
                  <a:schemeClr val="tx1"/>
                </a:solidFill>
                <a:latin typeface="Dreaming Outloud Pro" panose="03050502040302030504" pitchFamily="66" charset="0"/>
                <a:cs typeface="Dreaming Outloud Pro" panose="03050502040302030504" pitchFamily="66" charset="0"/>
              </a:rPr>
              <a:t> </a:t>
            </a:r>
            <a:r>
              <a:rPr lang="tr-TR" sz="1600" dirty="0">
                <a:solidFill>
                  <a:schemeClr val="tx1"/>
                </a:solidFill>
                <a:latin typeface="Dreaming Outloud Pro" panose="03050502040302030504" pitchFamily="66" charset="0"/>
                <a:cs typeface="Dreaming Outloud Pro" panose="03050502040302030504" pitchFamily="66" charset="0"/>
              </a:rPr>
              <a:t>Kendisine göre bu </a:t>
            </a:r>
            <a:r>
              <a:rPr lang="en-US" sz="1600" dirty="0" err="1">
                <a:solidFill>
                  <a:schemeClr val="tx1"/>
                </a:solidFill>
                <a:latin typeface="Dreaming Outloud Pro" panose="03050502040302030504" pitchFamily="66" charset="0"/>
                <a:cs typeface="Dreaming Outloud Pro" panose="03050502040302030504" pitchFamily="66" charset="0"/>
              </a:rPr>
              <a:t>kötü</a:t>
            </a:r>
            <a:r>
              <a:rPr lang="en-US" sz="1600" dirty="0">
                <a:solidFill>
                  <a:schemeClr val="tx1"/>
                </a:solidFill>
                <a:latin typeface="Dreaming Outloud Pro" panose="03050502040302030504" pitchFamily="66" charset="0"/>
                <a:cs typeface="Dreaming Outloud Pro" panose="03050502040302030504" pitchFamily="66" charset="0"/>
              </a:rPr>
              <a:t> </a:t>
            </a:r>
            <a:r>
              <a:rPr lang="tr-TR" sz="1600" dirty="0">
                <a:solidFill>
                  <a:schemeClr val="tx1"/>
                </a:solidFill>
                <a:latin typeface="Dreaming Outloud Pro" panose="03050502040302030504" pitchFamily="66" charset="0"/>
                <a:cs typeface="Dreaming Outloud Pro" panose="03050502040302030504" pitchFamily="66" charset="0"/>
              </a:rPr>
              <a:t>tercihin</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dünya</a:t>
            </a:r>
            <a:r>
              <a:rPr lang="tr-TR" sz="1600" dirty="0">
                <a:solidFill>
                  <a:schemeClr val="tx1"/>
                </a:solidFill>
                <a:latin typeface="Dreaming Outloud Pro" panose="03050502040302030504" pitchFamily="66" charset="0"/>
                <a:cs typeface="Dreaming Outloud Pro" panose="03050502040302030504" pitchFamily="66" charset="0"/>
              </a:rPr>
              <a:t>ya</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önümüzdeki</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yüz</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yıl</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boyunca</a:t>
            </a:r>
            <a:r>
              <a:rPr lang="en-US" sz="1600" dirty="0">
                <a:solidFill>
                  <a:schemeClr val="tx1"/>
                </a:solidFill>
                <a:latin typeface="Dreaming Outloud Pro" panose="03050502040302030504" pitchFamily="66" charset="0"/>
                <a:cs typeface="Dreaming Outloud Pro" panose="03050502040302030504" pitchFamily="66" charset="0"/>
              </a:rPr>
              <a:t> </a:t>
            </a:r>
            <a:r>
              <a:rPr lang="tr-TR" sz="1600" dirty="0">
                <a:solidFill>
                  <a:schemeClr val="tx1"/>
                </a:solidFill>
                <a:latin typeface="Dreaming Outloud Pro" panose="03050502040302030504" pitchFamily="66" charset="0"/>
                <a:cs typeface="Dreaming Outloud Pro" panose="03050502040302030504" pitchFamily="66" charset="0"/>
              </a:rPr>
              <a:t>olumsuz</a:t>
            </a:r>
            <a:r>
              <a:rPr lang="en-US" sz="1600" dirty="0">
                <a:solidFill>
                  <a:schemeClr val="tx1"/>
                </a:solidFill>
                <a:latin typeface="Dreaming Outloud Pro" panose="03050502040302030504" pitchFamily="66" charset="0"/>
                <a:cs typeface="Dreaming Outloud Pro" panose="03050502040302030504" pitchFamily="66" charset="0"/>
              </a:rPr>
              <a:t> </a:t>
            </a:r>
            <a:r>
              <a:rPr lang="tr-TR" sz="1600" dirty="0">
                <a:solidFill>
                  <a:schemeClr val="tx1"/>
                </a:solidFill>
                <a:latin typeface="Dreaming Outloud Pro" panose="03050502040302030504" pitchFamily="66" charset="0"/>
                <a:cs typeface="Dreaming Outloud Pro" panose="03050502040302030504" pitchFamily="66" charset="0"/>
              </a:rPr>
              <a:t>etkileri olacaktı</a:t>
            </a:r>
            <a:r>
              <a:rPr lang="en-US" sz="1600" dirty="0">
                <a:solidFill>
                  <a:schemeClr val="tx1"/>
                </a:solidFill>
                <a:latin typeface="Dreaming Outloud Pro" panose="03050502040302030504" pitchFamily="66" charset="0"/>
                <a:cs typeface="Dreaming Outloud Pro" panose="03050502040302030504" pitchFamily="66" charset="0"/>
              </a:rPr>
              <a:t>. </a:t>
            </a:r>
            <a:r>
              <a:rPr lang="tr-TR" sz="1600" dirty="0">
                <a:solidFill>
                  <a:schemeClr val="tx1"/>
                </a:solidFill>
                <a:latin typeface="Dreaming Outloud Pro" panose="03050502040302030504" pitchFamily="66" charset="0"/>
                <a:cs typeface="Dreaming Outloud Pro" panose="03050502040302030504" pitchFamily="66" charset="0"/>
              </a:rPr>
              <a:t>Bu konuyla herhangi bir alakasının olması düşüncesi onu kızdırıyordu</a:t>
            </a:r>
            <a:r>
              <a:rPr lang="en-US" sz="1600" dirty="0">
                <a:solidFill>
                  <a:schemeClr val="tx1"/>
                </a:solidFill>
                <a:latin typeface="Dreaming Outloud Pro" panose="03050502040302030504" pitchFamily="66" charset="0"/>
                <a:cs typeface="Dreaming Outloud Pro" panose="03050502040302030504" pitchFamily="66" charset="0"/>
              </a:rPr>
              <a:t>. </a:t>
            </a:r>
            <a:r>
              <a:rPr lang="tr-TR" sz="1600" dirty="0">
                <a:solidFill>
                  <a:schemeClr val="tx1"/>
                </a:solidFill>
                <a:latin typeface="Dreaming Outloud Pro" panose="03050502040302030504" pitchFamily="66" charset="0"/>
                <a:cs typeface="Dreaming Outloud Pro" panose="03050502040302030504" pitchFamily="66" charset="0"/>
              </a:rPr>
              <a:t>Fakat bu önerinin Yunan hükümetinden geldiğini iddia etmek gülünçtü</a:t>
            </a:r>
            <a:r>
              <a:rPr lang="en-US" sz="1600" dirty="0">
                <a:solidFill>
                  <a:schemeClr val="tx1"/>
                </a:solidFill>
                <a:latin typeface="Dreaming Outloud Pro" panose="03050502040302030504" pitchFamily="66" charset="0"/>
                <a:cs typeface="Dreaming Outloud Pro" panose="03050502040302030504" pitchFamily="66" charset="0"/>
              </a:rPr>
              <a:t>.</a:t>
            </a:r>
            <a:r>
              <a:rPr lang="tr-TR" sz="1600" dirty="0">
                <a:solidFill>
                  <a:schemeClr val="tx1"/>
                </a:solidFill>
                <a:latin typeface="Dreaming Outloud Pro" panose="03050502040302030504" pitchFamily="66" charset="0"/>
                <a:cs typeface="Dreaming Outloud Pro" panose="03050502040302030504" pitchFamily="66" charset="0"/>
              </a:rPr>
              <a:t> Mübadele, bu insanları Türkiye topraklarından çıkartmak isteyen Türk hükümeti tarafından dayatılmıştı</a:t>
            </a:r>
            <a:r>
              <a:rPr lang="en-US" sz="1600" dirty="0">
                <a:solidFill>
                  <a:schemeClr val="tx1"/>
                </a:solidFill>
                <a:latin typeface="Dreaming Outloud Pro" panose="03050502040302030504" pitchFamily="66" charset="0"/>
                <a:cs typeface="Dreaming Outloud Pro" panose="03050502040302030504" pitchFamily="66" charset="0"/>
              </a:rPr>
              <a:t>.’ </a:t>
            </a:r>
            <a:endParaRPr lang="en-GB" sz="1600" dirty="0">
              <a:solidFill>
                <a:schemeClr val="tx1"/>
              </a:solidFill>
              <a:latin typeface="Dreaming Outloud Pro" panose="03050502040302030504" pitchFamily="66" charset="0"/>
              <a:cs typeface="Dreaming Outloud Pro" panose="03050502040302030504" pitchFamily="66" charset="0"/>
            </a:endParaRPr>
          </a:p>
        </p:txBody>
      </p:sp>
      <p:graphicFrame>
        <p:nvGraphicFramePr>
          <p:cNvPr id="7" name="Table 7">
            <a:extLst>
              <a:ext uri="{FF2B5EF4-FFF2-40B4-BE49-F238E27FC236}">
                <a16:creationId xmlns:a16="http://schemas.microsoft.com/office/drawing/2014/main" id="{926C0306-ABCE-853D-D07E-6B7ADA1C49B1}"/>
              </a:ext>
            </a:extLst>
          </p:cNvPr>
          <p:cNvGraphicFramePr>
            <a:graphicFrameLocks noGrp="1"/>
          </p:cNvGraphicFramePr>
          <p:nvPr>
            <p:extLst>
              <p:ext uri="{D42A27DB-BD31-4B8C-83A1-F6EECF244321}">
                <p14:modId xmlns:p14="http://schemas.microsoft.com/office/powerpoint/2010/main" val="1974398503"/>
              </p:ext>
            </p:extLst>
          </p:nvPr>
        </p:nvGraphicFramePr>
        <p:xfrm>
          <a:off x="223241" y="4843443"/>
          <a:ext cx="5212359" cy="1737360"/>
        </p:xfrm>
        <a:graphic>
          <a:graphicData uri="http://schemas.openxmlformats.org/drawingml/2006/table">
            <a:tbl>
              <a:tblPr firstRow="1" bandRow="1">
                <a:tableStyleId>{5C22544A-7EE6-4342-B048-85BDC9FD1C3A}</a:tableStyleId>
              </a:tblPr>
              <a:tblGrid>
                <a:gridCol w="1737453">
                  <a:extLst>
                    <a:ext uri="{9D8B030D-6E8A-4147-A177-3AD203B41FA5}">
                      <a16:colId xmlns:a16="http://schemas.microsoft.com/office/drawing/2014/main" val="1908308596"/>
                    </a:ext>
                  </a:extLst>
                </a:gridCol>
                <a:gridCol w="1737453">
                  <a:extLst>
                    <a:ext uri="{9D8B030D-6E8A-4147-A177-3AD203B41FA5}">
                      <a16:colId xmlns:a16="http://schemas.microsoft.com/office/drawing/2014/main" val="1029582483"/>
                    </a:ext>
                  </a:extLst>
                </a:gridCol>
                <a:gridCol w="1737453">
                  <a:extLst>
                    <a:ext uri="{9D8B030D-6E8A-4147-A177-3AD203B41FA5}">
                      <a16:colId xmlns:a16="http://schemas.microsoft.com/office/drawing/2014/main" val="2122117766"/>
                    </a:ext>
                  </a:extLst>
                </a:gridCol>
              </a:tblGrid>
              <a:tr h="1685045">
                <a:tc>
                  <a:txBody>
                    <a:bodyPr/>
                    <a:lstStyle/>
                    <a:p>
                      <a:r>
                        <a:rPr lang="en-US" sz="1200" b="0" dirty="0">
                          <a:solidFill>
                            <a:schemeClr val="tx1"/>
                          </a:solidFill>
                          <a:latin typeface="Comic Sans MS" panose="030F0702030302020204" pitchFamily="66" charset="0"/>
                        </a:rPr>
                        <a:t>A) </a:t>
                      </a:r>
                      <a:r>
                        <a:rPr lang="tr-TR" sz="1200" b="0" dirty="0">
                          <a:solidFill>
                            <a:schemeClr val="tx1"/>
                          </a:solidFill>
                          <a:latin typeface="Comic Sans MS" panose="030F0702030302020204" pitchFamily="66" charset="0"/>
                        </a:rPr>
                        <a:t>Kendisine göre Nüfus mübadelesi eldeki</a:t>
                      </a:r>
                      <a:r>
                        <a:rPr lang="tr-TR" sz="1200" b="0" baseline="0" dirty="0">
                          <a:solidFill>
                            <a:schemeClr val="tx1"/>
                          </a:solidFill>
                          <a:latin typeface="Comic Sans MS" panose="030F0702030302020204" pitchFamily="66" charset="0"/>
                        </a:rPr>
                        <a:t> tek seçenekti,</a:t>
                      </a:r>
                      <a:r>
                        <a:rPr lang="en-US" sz="1200" b="0" dirty="0">
                          <a:solidFill>
                            <a:schemeClr val="tx1"/>
                          </a:solidFill>
                          <a:latin typeface="Comic Sans MS" panose="030F0702030302020204" pitchFamily="66" charset="0"/>
                        </a:rPr>
                        <a:t> </a:t>
                      </a:r>
                      <a:r>
                        <a:rPr lang="tr-TR" sz="1200" b="0" dirty="0">
                          <a:solidFill>
                            <a:schemeClr val="tx1"/>
                          </a:solidFill>
                          <a:latin typeface="Comic Sans MS" panose="030F0702030302020204" pitchFamily="66" charset="0"/>
                        </a:rPr>
                        <a:t>çünkü iki ülke de birinci dünya savaşından sonra ekonomik olarak tekrardan</a:t>
                      </a:r>
                      <a:r>
                        <a:rPr lang="tr-TR" sz="1200" b="0" baseline="0" dirty="0">
                          <a:solidFill>
                            <a:schemeClr val="tx1"/>
                          </a:solidFill>
                          <a:latin typeface="Comic Sans MS" panose="030F0702030302020204" pitchFamily="66" charset="0"/>
                        </a:rPr>
                        <a:t> kalkınmak istiyordu</a:t>
                      </a:r>
                      <a:r>
                        <a:rPr lang="en-US" sz="1200" b="0" dirty="0">
                          <a:solidFill>
                            <a:schemeClr val="tx1"/>
                          </a:solidFill>
                          <a:latin typeface="Comic Sans MS" panose="030F0702030302020204" pitchFamily="66" charset="0"/>
                        </a:rPr>
                        <a:t>.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B) </a:t>
                      </a:r>
                      <a:r>
                        <a:rPr lang="tr-TR" sz="1200" b="0" dirty="0">
                          <a:solidFill>
                            <a:schemeClr val="tx1"/>
                          </a:solidFill>
                          <a:latin typeface="Comic Sans MS" panose="030F0702030302020204" pitchFamily="66" charset="0"/>
                        </a:rPr>
                        <a:t>Uygulaması zor da olsa, kendisine göre nüfus mübadelesi gelecekte buna benzer sorunların çözümü için iyi</a:t>
                      </a:r>
                      <a:r>
                        <a:rPr lang="tr-TR" sz="1200" b="0" baseline="0" dirty="0">
                          <a:solidFill>
                            <a:schemeClr val="tx1"/>
                          </a:solidFill>
                          <a:latin typeface="Comic Sans MS" panose="030F0702030302020204" pitchFamily="66" charset="0"/>
                        </a:rPr>
                        <a:t> bir örnek oluşturacaktı</a:t>
                      </a:r>
                      <a:r>
                        <a:rPr lang="en-US" sz="1200" b="0" dirty="0">
                          <a:solidFill>
                            <a:schemeClr val="tx1"/>
                          </a:solidFill>
                          <a:latin typeface="Comic Sans MS" panose="030F0702030302020204" pitchFamily="66" charset="0"/>
                        </a:rPr>
                        <a:t>.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C) </a:t>
                      </a:r>
                      <a:r>
                        <a:rPr lang="tr-TR" sz="1200" b="0" dirty="0">
                          <a:solidFill>
                            <a:schemeClr val="tx1"/>
                          </a:solidFill>
                          <a:latin typeface="Comic Sans MS" panose="030F0702030302020204" pitchFamily="66" charset="0"/>
                        </a:rPr>
                        <a:t>Nüfus mübadelesi çözümüne karşı çıkıyor ve bu önerinin ortaya</a:t>
                      </a:r>
                      <a:r>
                        <a:rPr lang="tr-TR" sz="1200" b="0" baseline="0" dirty="0">
                          <a:solidFill>
                            <a:schemeClr val="tx1"/>
                          </a:solidFill>
                          <a:latin typeface="Comic Sans MS" panose="030F0702030302020204" pitchFamily="66" charset="0"/>
                        </a:rPr>
                        <a:t> atılmasında Türk tarafını suçluyordu</a:t>
                      </a:r>
                      <a:r>
                        <a:rPr lang="en-US" sz="1200" b="0" dirty="0">
                          <a:solidFill>
                            <a:schemeClr val="tx1"/>
                          </a:solidFill>
                          <a:latin typeface="Comic Sans MS" panose="030F0702030302020204" pitchFamily="66" charset="0"/>
                        </a:rPr>
                        <a:t>.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2076689"/>
                  </a:ext>
                </a:extLst>
              </a:tr>
            </a:tbl>
          </a:graphicData>
        </a:graphic>
      </p:graphicFrame>
      <p:sp>
        <p:nvSpPr>
          <p:cNvPr id="8" name="TextBox 7">
            <a:extLst>
              <a:ext uri="{FF2B5EF4-FFF2-40B4-BE49-F238E27FC236}">
                <a16:creationId xmlns:a16="http://schemas.microsoft.com/office/drawing/2014/main" id="{4947E1AC-FECA-D2CB-B500-F4B7837E7F21}"/>
              </a:ext>
            </a:extLst>
          </p:cNvPr>
          <p:cNvSpPr txBox="1"/>
          <p:nvPr/>
        </p:nvSpPr>
        <p:spPr>
          <a:xfrm>
            <a:off x="174862" y="1582554"/>
            <a:ext cx="1110774" cy="461665"/>
          </a:xfrm>
          <a:prstGeom prst="rect">
            <a:avLst/>
          </a:prstGeom>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200" b="1" dirty="0">
                <a:solidFill>
                  <a:srgbClr val="0033CC"/>
                </a:solidFill>
                <a:latin typeface="Comic Sans MS" panose="030F0902030302020204" pitchFamily="66" charset="0"/>
              </a:rPr>
              <a:t>George Curzon</a:t>
            </a:r>
          </a:p>
        </p:txBody>
      </p:sp>
      <p:sp>
        <p:nvSpPr>
          <p:cNvPr id="10" name="TextBox 9">
            <a:extLst>
              <a:ext uri="{FF2B5EF4-FFF2-40B4-BE49-F238E27FC236}">
                <a16:creationId xmlns:a16="http://schemas.microsoft.com/office/drawing/2014/main" id="{FEBA61C8-22A7-25C6-4B79-CD93E97BD484}"/>
              </a:ext>
            </a:extLst>
          </p:cNvPr>
          <p:cNvSpPr txBox="1"/>
          <p:nvPr/>
        </p:nvSpPr>
        <p:spPr>
          <a:xfrm>
            <a:off x="124062" y="4456158"/>
            <a:ext cx="5463938" cy="461665"/>
          </a:xfrm>
          <a:prstGeom prst="rect">
            <a:avLst/>
          </a:prstGeom>
          <a:noFill/>
        </p:spPr>
        <p:txBody>
          <a:bodyPr wrap="square">
            <a:spAutoFit/>
          </a:bodyPr>
          <a:lstStyle/>
          <a:p>
            <a:r>
              <a:rPr lang="tr-TR" sz="1200" b="1" i="1" dirty="0">
                <a:latin typeface="Comic Sans MS" panose="030F0702030302020204" pitchFamily="66" charset="0"/>
              </a:rPr>
              <a:t>Aşağıdaki özetlerden hangisi George Curzon’un görüşlerini daha iyi ifade etmektedir</a:t>
            </a:r>
            <a:r>
              <a:rPr lang="en-US" sz="1200" b="1" i="1" dirty="0">
                <a:latin typeface="Comic Sans MS" panose="030F0702030302020204" pitchFamily="66" charset="0"/>
              </a:rPr>
              <a:t>?</a:t>
            </a:r>
            <a:endParaRPr lang="en-GB" sz="1200" b="1" i="1" dirty="0">
              <a:latin typeface="Comic Sans MS" panose="030F0702030302020204" pitchFamily="66" charset="0"/>
            </a:endParaRPr>
          </a:p>
        </p:txBody>
      </p:sp>
      <p:sp>
        <p:nvSpPr>
          <p:cNvPr id="12" name="Rectangle: Rounded Corners 11">
            <a:extLst>
              <a:ext uri="{FF2B5EF4-FFF2-40B4-BE49-F238E27FC236}">
                <a16:creationId xmlns:a16="http://schemas.microsoft.com/office/drawing/2014/main" id="{13D81221-B5B1-1EA9-FA78-27F177A0008E}"/>
              </a:ext>
            </a:extLst>
          </p:cNvPr>
          <p:cNvSpPr/>
          <p:nvPr/>
        </p:nvSpPr>
        <p:spPr>
          <a:xfrm>
            <a:off x="5779795" y="3901339"/>
            <a:ext cx="2960226" cy="2627149"/>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tr-TR" sz="1200" b="1" i="1" dirty="0">
                <a:solidFill>
                  <a:schemeClr val="tx1"/>
                </a:solidFill>
                <a:latin typeface="Comic Sans MS" panose="030F0702030302020204" pitchFamily="66" charset="0"/>
              </a:rPr>
              <a:t>Bunları da tartışabilirsiniz…</a:t>
            </a:r>
          </a:p>
          <a:p>
            <a:endParaRPr lang="tr-TR" sz="1200" b="1" i="1" dirty="0">
              <a:solidFill>
                <a:schemeClr val="tx1"/>
              </a:solidFill>
              <a:latin typeface="Comic Sans MS" panose="030F0702030302020204" pitchFamily="66" charset="0"/>
            </a:endParaRPr>
          </a:p>
          <a:p>
            <a:pPr marL="171450" indent="-171450">
              <a:buFont typeface="Arial" panose="020B0604020202020204" pitchFamily="34" charset="0"/>
              <a:buChar char="•"/>
            </a:pPr>
            <a:r>
              <a:rPr lang="en-GB" sz="1200" dirty="0" err="1">
                <a:solidFill>
                  <a:schemeClr val="tx1"/>
                </a:solidFill>
                <a:latin typeface="Comic Sans MS" panose="030F0702030302020204" pitchFamily="66" charset="0"/>
              </a:rPr>
              <a:t>Birinci</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Dünya</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Savaşı'nın</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sonunda</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Britanya</a:t>
            </a:r>
            <a:r>
              <a:rPr lang="en-GB" sz="1200" dirty="0">
                <a:solidFill>
                  <a:schemeClr val="tx1"/>
                </a:solidFill>
                <a:latin typeface="Comic Sans MS" panose="030F0702030302020204" pitchFamily="66" charset="0"/>
              </a:rPr>
              <a:t>‘</a:t>
            </a:r>
            <a:r>
              <a:rPr lang="tr-TR" sz="1200" dirty="0">
                <a:solidFill>
                  <a:schemeClr val="tx1"/>
                </a:solidFill>
                <a:latin typeface="Comic Sans MS" panose="030F0702030302020204" pitchFamily="66" charset="0"/>
              </a:rPr>
              <a:t>y</a:t>
            </a:r>
            <a:r>
              <a:rPr lang="en-GB" sz="1200" dirty="0">
                <a:solidFill>
                  <a:schemeClr val="tx1"/>
                </a:solidFill>
                <a:latin typeface="Comic Sans MS" panose="030F0702030302020204" pitchFamily="66" charset="0"/>
              </a:rPr>
              <a:t>a '</a:t>
            </a:r>
            <a:r>
              <a:rPr lang="en-GB" sz="1200" dirty="0" err="1">
                <a:solidFill>
                  <a:schemeClr val="tx1"/>
                </a:solidFill>
                <a:latin typeface="Comic Sans MS" panose="030F0702030302020204" pitchFamily="66" charset="0"/>
              </a:rPr>
              <a:t>savaş</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yorgunluğu</a:t>
            </a:r>
            <a:r>
              <a:rPr lang="en-GB" sz="1200" dirty="0">
                <a:solidFill>
                  <a:schemeClr val="tx1"/>
                </a:solidFill>
                <a:latin typeface="Comic Sans MS" panose="030F0702030302020204" pitchFamily="66" charset="0"/>
              </a:rPr>
              <a:t>‘</a:t>
            </a:r>
            <a:r>
              <a:rPr lang="tr-TR" sz="1200" dirty="0">
                <a:solidFill>
                  <a:schemeClr val="tx1"/>
                </a:solidFill>
                <a:latin typeface="Comic Sans MS" panose="030F0702030302020204" pitchFamily="66" charset="0"/>
              </a:rPr>
              <a:t> ve yetkililerin artık zamanlarını ve vatandaşın ödediği vergileri </a:t>
            </a:r>
            <a:r>
              <a:rPr lang="en-GB" sz="1200" dirty="0" err="1">
                <a:solidFill>
                  <a:schemeClr val="tx1"/>
                </a:solidFill>
                <a:latin typeface="Comic Sans MS" panose="030F0702030302020204" pitchFamily="66" charset="0"/>
              </a:rPr>
              <a:t>imparatorlu</a:t>
            </a:r>
            <a:r>
              <a:rPr lang="tr-TR" sz="1200" dirty="0">
                <a:solidFill>
                  <a:schemeClr val="tx1"/>
                </a:solidFill>
                <a:latin typeface="Comic Sans MS" panose="030F0702030302020204" pitchFamily="66" charset="0"/>
              </a:rPr>
              <a:t>k sorunlarına</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daha</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az</a:t>
            </a:r>
            <a:r>
              <a:rPr lang="en-GB" sz="1200" dirty="0">
                <a:solidFill>
                  <a:schemeClr val="tx1"/>
                </a:solidFill>
                <a:latin typeface="Comic Sans MS" panose="030F0702030302020204" pitchFamily="66" charset="0"/>
              </a:rPr>
              <a:t> </a:t>
            </a:r>
            <a:r>
              <a:rPr lang="tr-TR" sz="1200" dirty="0">
                <a:solidFill>
                  <a:schemeClr val="tx1"/>
                </a:solidFill>
                <a:latin typeface="Comic Sans MS" panose="030F0702030302020204" pitchFamily="66" charset="0"/>
              </a:rPr>
              <a:t>harcamaları </a:t>
            </a:r>
            <a:r>
              <a:rPr lang="en-GB" sz="1200" dirty="0" err="1">
                <a:solidFill>
                  <a:schemeClr val="tx1"/>
                </a:solidFill>
                <a:latin typeface="Comic Sans MS" panose="030F0702030302020204" pitchFamily="66" charset="0"/>
              </a:rPr>
              <a:t>gerektiği</a:t>
            </a:r>
            <a:r>
              <a:rPr lang="en-GB" sz="1200" dirty="0">
                <a:solidFill>
                  <a:schemeClr val="tx1"/>
                </a:solidFill>
                <a:latin typeface="Comic Sans MS" panose="030F0702030302020204" pitchFamily="66" charset="0"/>
              </a:rPr>
              <a:t> </a:t>
            </a:r>
            <a:r>
              <a:rPr lang="tr-TR" sz="1200" dirty="0">
                <a:solidFill>
                  <a:schemeClr val="tx1"/>
                </a:solidFill>
                <a:latin typeface="Comic Sans MS" panose="030F0702030302020204" pitchFamily="66" charset="0"/>
              </a:rPr>
              <a:t>düşüncesi hakimdi</a:t>
            </a:r>
            <a:r>
              <a:rPr lang="en-GB" sz="1200" dirty="0">
                <a:solidFill>
                  <a:schemeClr val="tx1"/>
                </a:solidFill>
                <a:latin typeface="Comic Sans MS" panose="030F0702030302020204" pitchFamily="66" charset="0"/>
              </a:rPr>
              <a:t>. </a:t>
            </a:r>
            <a:r>
              <a:rPr lang="tr-TR" sz="1200" dirty="0">
                <a:solidFill>
                  <a:schemeClr val="tx1"/>
                </a:solidFill>
                <a:latin typeface="Comic Sans MS" panose="030F0702030302020204" pitchFamily="66" charset="0"/>
              </a:rPr>
              <a:t>Sizce bu</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tutum</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Curzon'un</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görüşlerini</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nasıl</a:t>
            </a:r>
            <a:r>
              <a:rPr lang="en-GB" sz="1200" dirty="0">
                <a:solidFill>
                  <a:schemeClr val="tx1"/>
                </a:solidFill>
                <a:latin typeface="Comic Sans MS" panose="030F0702030302020204" pitchFamily="66" charset="0"/>
              </a:rPr>
              <a:t> </a:t>
            </a:r>
            <a:r>
              <a:rPr lang="tr-TR" sz="1200" dirty="0">
                <a:solidFill>
                  <a:schemeClr val="tx1"/>
                </a:solidFill>
                <a:latin typeface="Comic Sans MS" panose="030F0702030302020204" pitchFamily="66" charset="0"/>
              </a:rPr>
              <a:t>etkilemiş</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olabilir</a:t>
            </a:r>
            <a:r>
              <a:rPr lang="en-GB" sz="1200" dirty="0">
                <a:solidFill>
                  <a:schemeClr val="tx1"/>
                </a:solidFill>
                <a:latin typeface="Comic Sans MS" panose="030F0702030302020204" pitchFamily="66" charset="0"/>
              </a:rPr>
              <a:t>?</a:t>
            </a:r>
          </a:p>
        </p:txBody>
      </p:sp>
    </p:spTree>
    <p:extLst>
      <p:ext uri="{BB962C8B-B14F-4D97-AF65-F5344CB8AC3E}">
        <p14:creationId xmlns:p14="http://schemas.microsoft.com/office/powerpoint/2010/main" val="144964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descr="Fridtjof Nansen – Facts - NobelPrize.org">
            <a:extLst>
              <a:ext uri="{FF2B5EF4-FFF2-40B4-BE49-F238E27FC236}">
                <a16:creationId xmlns:a16="http://schemas.microsoft.com/office/drawing/2014/main" id="{34F8A889-6CCC-263E-921F-2E03EBFED4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0558"/>
          <a:stretch/>
        </p:blipFill>
        <p:spPr bwMode="auto">
          <a:xfrm>
            <a:off x="191795" y="333812"/>
            <a:ext cx="1110774" cy="1157004"/>
          </a:xfrm>
          <a:prstGeom prst="ellipse">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000" dirty="0">
                <a:latin typeface="Comic Sans MS" panose="030F0902030302020204" pitchFamily="66" charset="0"/>
              </a:rPr>
              <a:t>Kaynak Dosyası </a:t>
            </a:r>
            <a:r>
              <a:rPr lang="en-US" sz="1000" dirty="0">
                <a:solidFill>
                  <a:schemeClr val="tx1"/>
                </a:solidFill>
                <a:latin typeface="Comic Sans MS" panose="030F0902030302020204" pitchFamily="66" charset="0"/>
              </a:rPr>
              <a:t>1.5: Fridtjof Nansen </a:t>
            </a:r>
            <a:r>
              <a:rPr lang="tr-TR" sz="1000" dirty="0">
                <a:solidFill>
                  <a:schemeClr val="tx1"/>
                </a:solidFill>
                <a:latin typeface="Comic Sans MS" panose="030F0902030302020204" pitchFamily="66" charset="0"/>
              </a:rPr>
              <a:t>Lozan’da</a:t>
            </a:r>
            <a:endParaRPr lang="en-US" sz="1000" dirty="0">
              <a:solidFill>
                <a:schemeClr val="tx1"/>
              </a:solidFill>
              <a:latin typeface="Comic Sans MS" panose="030F0902030302020204" pitchFamily="66" charset="0"/>
            </a:endParaRPr>
          </a:p>
        </p:txBody>
      </p:sp>
      <p:sp>
        <p:nvSpPr>
          <p:cNvPr id="3" name="Speech Bubble: Rectangle with Corners Rounded 2">
            <a:extLst>
              <a:ext uri="{FF2B5EF4-FFF2-40B4-BE49-F238E27FC236}">
                <a16:creationId xmlns:a16="http://schemas.microsoft.com/office/drawing/2014/main" id="{1372F551-E1F2-6BCF-7826-08139A014D36}"/>
              </a:ext>
            </a:extLst>
          </p:cNvPr>
          <p:cNvSpPr/>
          <p:nvPr/>
        </p:nvSpPr>
        <p:spPr>
          <a:xfrm>
            <a:off x="1456267" y="370753"/>
            <a:ext cx="7283754" cy="3406054"/>
          </a:xfrm>
          <a:prstGeom prst="wedgeRoundRectCallout">
            <a:avLst>
              <a:gd name="adj1" fmla="val -48092"/>
              <a:gd name="adj2" fmla="val 59865"/>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1400" dirty="0">
                <a:solidFill>
                  <a:schemeClr val="tx1"/>
                </a:solidFill>
                <a:latin typeface="Dreaming Outloud Pro" panose="03050502040302030504" pitchFamily="66" charset="0"/>
                <a:cs typeface="Dreaming Outloud Pro" panose="03050502040302030504" pitchFamily="66" charset="0"/>
              </a:rPr>
              <a:t>‘1.000.000'dan </a:t>
            </a:r>
            <a:r>
              <a:rPr lang="en-US" sz="1400" dirty="0" err="1">
                <a:solidFill>
                  <a:schemeClr val="tx1"/>
                </a:solidFill>
                <a:latin typeface="Dreaming Outloud Pro" panose="03050502040302030504" pitchFamily="66" charset="0"/>
                <a:cs typeface="Dreaming Outloud Pro" panose="03050502040302030504" pitchFamily="66" charset="0"/>
              </a:rPr>
              <a:t>fazla</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insanın</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yerinden</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edilmesinin</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evlerinden</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koparılmasının</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yabancı</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bir</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ülkeye</a:t>
            </a:r>
            <a:r>
              <a:rPr lang="en-US" sz="1400" dirty="0">
                <a:solidFill>
                  <a:schemeClr val="tx1"/>
                </a:solidFill>
                <a:latin typeface="Dreaming Outloud Pro" panose="03050502040302030504" pitchFamily="66" charset="0"/>
                <a:cs typeface="Dreaming Outloud Pro" panose="03050502040302030504" pitchFamily="66" charset="0"/>
              </a:rPr>
              <a:t> </a:t>
            </a:r>
            <a:r>
              <a:rPr lang="tr-TR" sz="1400" dirty="0">
                <a:solidFill>
                  <a:schemeClr val="tx1"/>
                </a:solidFill>
                <a:latin typeface="Dreaming Outloud Pro" panose="03050502040302030504" pitchFamily="66" charset="0"/>
                <a:cs typeface="Dreaming Outloud Pro" panose="03050502040302030504" pitchFamily="66" charset="0"/>
              </a:rPr>
              <a:t>taşınmasının;</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terk</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ettikleri</a:t>
            </a:r>
            <a:r>
              <a:rPr lang="en-US" sz="1400" dirty="0">
                <a:solidFill>
                  <a:schemeClr val="tx1"/>
                </a:solidFill>
                <a:latin typeface="Dreaming Outloud Pro" panose="03050502040302030504" pitchFamily="66" charset="0"/>
                <a:cs typeface="Dreaming Outloud Pro" panose="03050502040302030504" pitchFamily="66" charset="0"/>
              </a:rPr>
              <a:t> m</a:t>
            </a:r>
            <a:r>
              <a:rPr lang="tr-TR" sz="1400" dirty="0">
                <a:solidFill>
                  <a:schemeClr val="tx1"/>
                </a:solidFill>
                <a:latin typeface="Dreaming Outloud Pro" panose="03050502040302030504" pitchFamily="66" charset="0"/>
                <a:cs typeface="Dreaming Outloud Pro" panose="03050502040302030504" pitchFamily="66" charset="0"/>
              </a:rPr>
              <a:t>allarının</a:t>
            </a:r>
            <a:r>
              <a:rPr lang="en-US" sz="1400" dirty="0">
                <a:solidFill>
                  <a:schemeClr val="tx1"/>
                </a:solidFill>
                <a:latin typeface="Dreaming Outloud Pro" panose="03050502040302030504" pitchFamily="66" charset="0"/>
                <a:cs typeface="Dreaming Outloud Pro" panose="03050502040302030504" pitchFamily="66" charset="0"/>
              </a:rPr>
              <a:t> </a:t>
            </a:r>
            <a:r>
              <a:rPr lang="tr-TR" sz="1400" dirty="0">
                <a:solidFill>
                  <a:schemeClr val="tx1"/>
                </a:solidFill>
                <a:latin typeface="Dreaming Outloud Pro" panose="03050502040302030504" pitchFamily="66" charset="0"/>
                <a:cs typeface="Dreaming Outloud Pro" panose="03050502040302030504" pitchFamily="66" charset="0"/>
              </a:rPr>
              <a:t>değerlerinin </a:t>
            </a:r>
            <a:r>
              <a:rPr lang="en-US" sz="1400" dirty="0" err="1">
                <a:solidFill>
                  <a:schemeClr val="tx1"/>
                </a:solidFill>
                <a:latin typeface="Dreaming Outloud Pro" panose="03050502040302030504" pitchFamily="66" charset="0"/>
                <a:cs typeface="Dreaming Outloud Pro" panose="03050502040302030504" pitchFamily="66" charset="0"/>
              </a:rPr>
              <a:t>tes</a:t>
            </a:r>
            <a:r>
              <a:rPr lang="tr-TR" sz="1400" dirty="0" err="1">
                <a:solidFill>
                  <a:schemeClr val="tx1"/>
                </a:solidFill>
                <a:latin typeface="Dreaming Outloud Pro" panose="03050502040302030504" pitchFamily="66" charset="0"/>
                <a:cs typeface="Dreaming Outloud Pro" panose="03050502040302030504" pitchFamily="66" charset="0"/>
              </a:rPr>
              <a:t>pit</a:t>
            </a:r>
            <a:r>
              <a:rPr lang="tr-TR" sz="1400" dirty="0">
                <a:solidFill>
                  <a:schemeClr val="tx1"/>
                </a:solidFill>
                <a:latin typeface="Dreaming Outloud Pro" panose="03050502040302030504" pitchFamily="66" charset="0"/>
                <a:cs typeface="Dreaming Outloud Pro" panose="03050502040302030504" pitchFamily="66" charset="0"/>
              </a:rPr>
              <a:t> edilmesinin</a:t>
            </a:r>
            <a:r>
              <a:rPr lang="en-US" sz="1400" dirty="0">
                <a:solidFill>
                  <a:schemeClr val="tx1"/>
                </a:solidFill>
                <a:latin typeface="Dreaming Outloud Pro" panose="03050502040302030504" pitchFamily="66" charset="0"/>
                <a:cs typeface="Dreaming Outloud Pro" panose="03050502040302030504" pitchFamily="66" charset="0"/>
              </a:rPr>
              <a:t> ne</a:t>
            </a:r>
            <a:r>
              <a:rPr lang="tr-TR" sz="1400" dirty="0">
                <a:solidFill>
                  <a:schemeClr val="tx1"/>
                </a:solidFill>
                <a:latin typeface="Dreaming Outloud Pro" panose="03050502040302030504" pitchFamily="66" charset="0"/>
                <a:cs typeface="Dreaming Outloud Pro" panose="03050502040302030504" pitchFamily="66" charset="0"/>
              </a:rPr>
              <a:t> demek olduğunu anlayan</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ve</a:t>
            </a:r>
            <a:r>
              <a:rPr lang="en-US" sz="1400" dirty="0">
                <a:solidFill>
                  <a:schemeClr val="tx1"/>
                </a:solidFill>
                <a:latin typeface="Dreaming Outloud Pro" panose="03050502040302030504" pitchFamily="66" charset="0"/>
                <a:cs typeface="Dreaming Outloud Pro" panose="03050502040302030504" pitchFamily="66" charset="0"/>
              </a:rPr>
              <a:t> </a:t>
            </a:r>
            <a:r>
              <a:rPr lang="tr-TR" sz="1400" dirty="0" err="1">
                <a:solidFill>
                  <a:schemeClr val="tx1"/>
                </a:solidFill>
                <a:latin typeface="Dreaming Outloud Pro" panose="03050502040302030504" pitchFamily="66" charset="0"/>
                <a:cs typeface="Dreaming Outloud Pro" panose="03050502040302030504" pitchFamily="66" charset="0"/>
              </a:rPr>
              <a:t>o</a:t>
            </a:r>
            <a:r>
              <a:rPr lang="en-US" sz="1400" dirty="0" err="1">
                <a:solidFill>
                  <a:schemeClr val="tx1"/>
                </a:solidFill>
                <a:latin typeface="Dreaming Outloud Pro" panose="03050502040302030504" pitchFamily="66" charset="0"/>
                <a:cs typeface="Dreaming Outloud Pro" panose="03050502040302030504" pitchFamily="66" charset="0"/>
              </a:rPr>
              <a:t>nlara</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bu</a:t>
            </a:r>
            <a:r>
              <a:rPr lang="en-US" sz="1400" dirty="0">
                <a:solidFill>
                  <a:schemeClr val="tx1"/>
                </a:solidFill>
                <a:latin typeface="Dreaming Outloud Pro" panose="03050502040302030504" pitchFamily="66" charset="0"/>
                <a:cs typeface="Dreaming Outloud Pro" panose="03050502040302030504" pitchFamily="66" charset="0"/>
              </a:rPr>
              <a:t> m</a:t>
            </a:r>
            <a:r>
              <a:rPr lang="tr-TR" sz="1400" dirty="0">
                <a:solidFill>
                  <a:schemeClr val="tx1"/>
                </a:solidFill>
                <a:latin typeface="Dreaming Outloud Pro" panose="03050502040302030504" pitchFamily="66" charset="0"/>
                <a:cs typeface="Dreaming Outloud Pro" panose="03050502040302030504" pitchFamily="66" charset="0"/>
              </a:rPr>
              <a:t>alların</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değer</a:t>
            </a:r>
            <a:r>
              <a:rPr lang="tr-TR" sz="1400" dirty="0" err="1">
                <a:solidFill>
                  <a:schemeClr val="tx1"/>
                </a:solidFill>
                <a:latin typeface="Dreaming Outloud Pro" panose="03050502040302030504" pitchFamily="66" charset="0"/>
                <a:cs typeface="Dreaming Outloud Pro" panose="03050502040302030504" pitchFamily="66" charset="0"/>
              </a:rPr>
              <a:t>ler</a:t>
            </a:r>
            <a:r>
              <a:rPr lang="en-US" sz="1400" dirty="0" err="1">
                <a:solidFill>
                  <a:schemeClr val="tx1"/>
                </a:solidFill>
                <a:latin typeface="Dreaming Outloud Pro" panose="03050502040302030504" pitchFamily="66" charset="0"/>
                <a:cs typeface="Dreaming Outloud Pro" panose="03050502040302030504" pitchFamily="66" charset="0"/>
              </a:rPr>
              <a:t>ine</a:t>
            </a:r>
            <a:r>
              <a:rPr lang="en-US" sz="1400" dirty="0">
                <a:solidFill>
                  <a:schemeClr val="tx1"/>
                </a:solidFill>
                <a:latin typeface="Dreaming Outloud Pro" panose="03050502040302030504" pitchFamily="66" charset="0"/>
                <a:cs typeface="Dreaming Outloud Pro" panose="03050502040302030504" pitchFamily="66" charset="0"/>
              </a:rPr>
              <a:t> </a:t>
            </a:r>
            <a:r>
              <a:rPr lang="tr-TR" sz="1400" dirty="0">
                <a:solidFill>
                  <a:schemeClr val="tx1"/>
                </a:solidFill>
                <a:latin typeface="Dreaming Outloud Pro" panose="03050502040302030504" pitchFamily="66" charset="0"/>
                <a:cs typeface="Dreaming Outloud Pro" panose="03050502040302030504" pitchFamily="66" charset="0"/>
              </a:rPr>
              <a:t>ilişkin zararlarının karşılanması yönünde </a:t>
            </a:r>
            <a:r>
              <a:rPr lang="en-US" sz="1400" dirty="0" err="1">
                <a:solidFill>
                  <a:schemeClr val="tx1"/>
                </a:solidFill>
                <a:latin typeface="Dreaming Outloud Pro" panose="03050502040302030504" pitchFamily="66" charset="0"/>
                <a:cs typeface="Dreaming Outloud Pro" panose="03050502040302030504" pitchFamily="66" charset="0"/>
              </a:rPr>
              <a:t>haklı</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taleplerin</a:t>
            </a:r>
            <a:r>
              <a:rPr lang="tr-TR" sz="1400" dirty="0">
                <a:solidFill>
                  <a:schemeClr val="tx1"/>
                </a:solidFill>
                <a:latin typeface="Dreaming Outloud Pro" panose="03050502040302030504" pitchFamily="66" charset="0"/>
                <a:cs typeface="Dreaming Outloud Pro" panose="03050502040302030504" pitchFamily="66" charset="0"/>
              </a:rPr>
              <a:t>i göz önüne alan herkes</a:t>
            </a:r>
            <a:r>
              <a:rPr lang="en-US" sz="1400" dirty="0">
                <a:solidFill>
                  <a:schemeClr val="tx1"/>
                </a:solidFill>
                <a:latin typeface="Dreaming Outloud Pro" panose="03050502040302030504" pitchFamily="66" charset="0"/>
                <a:cs typeface="Dreaming Outloud Pro" panose="03050502040302030504" pitchFamily="66" charset="0"/>
              </a:rPr>
              <a:t> </a:t>
            </a:r>
            <a:r>
              <a:rPr lang="tr-TR" sz="1400" dirty="0">
                <a:solidFill>
                  <a:schemeClr val="tx1"/>
                </a:solidFill>
                <a:latin typeface="Dreaming Outloud Pro" panose="03050502040302030504" pitchFamily="66" charset="0"/>
                <a:cs typeface="Dreaming Outloud Pro" panose="03050502040302030504" pitchFamily="66" charset="0"/>
              </a:rPr>
              <a:t>tüm bunların ne kadar zor meseleler olduğunu </a:t>
            </a:r>
            <a:r>
              <a:rPr lang="en-US" sz="1400" dirty="0" err="1">
                <a:solidFill>
                  <a:schemeClr val="tx1"/>
                </a:solidFill>
                <a:latin typeface="Dreaming Outloud Pro" panose="03050502040302030504" pitchFamily="66" charset="0"/>
                <a:cs typeface="Dreaming Outloud Pro" panose="03050502040302030504" pitchFamily="66" charset="0"/>
              </a:rPr>
              <a:t>anlaya</a:t>
            </a:r>
            <a:r>
              <a:rPr lang="tr-TR" sz="1400" dirty="0">
                <a:solidFill>
                  <a:schemeClr val="tx1"/>
                </a:solidFill>
                <a:latin typeface="Dreaming Outloud Pro" panose="03050502040302030504" pitchFamily="66" charset="0"/>
                <a:cs typeface="Dreaming Outloud Pro" panose="03050502040302030504" pitchFamily="66" charset="0"/>
              </a:rPr>
              <a:t>c</a:t>
            </a:r>
            <a:r>
              <a:rPr lang="en-US" sz="1400" dirty="0" err="1">
                <a:solidFill>
                  <a:schemeClr val="tx1"/>
                </a:solidFill>
                <a:latin typeface="Dreaming Outloud Pro" panose="03050502040302030504" pitchFamily="66" charset="0"/>
                <a:cs typeface="Dreaming Outloud Pro" panose="03050502040302030504" pitchFamily="66" charset="0"/>
              </a:rPr>
              <a:t>ak</a:t>
            </a:r>
            <a:r>
              <a:rPr lang="tr-TR" sz="1400" dirty="0">
                <a:solidFill>
                  <a:schemeClr val="tx1"/>
                </a:solidFill>
                <a:latin typeface="Dreaming Outloud Pro" panose="03050502040302030504" pitchFamily="66" charset="0"/>
                <a:cs typeface="Dreaming Outloud Pro" panose="03050502040302030504" pitchFamily="66" charset="0"/>
              </a:rPr>
              <a:t>t</a:t>
            </a:r>
            <a:r>
              <a:rPr lang="en-US" sz="1400" dirty="0" err="1">
                <a:solidFill>
                  <a:schemeClr val="tx1"/>
                </a:solidFill>
                <a:latin typeface="Dreaming Outloud Pro" panose="03050502040302030504" pitchFamily="66" charset="0"/>
                <a:cs typeface="Dreaming Outloud Pro" panose="03050502040302030504" pitchFamily="66" charset="0"/>
              </a:rPr>
              <a:t>ır</a:t>
            </a:r>
            <a:r>
              <a:rPr lang="en-US" sz="1400" dirty="0">
                <a:solidFill>
                  <a:schemeClr val="tx1"/>
                </a:solidFill>
                <a:latin typeface="Dreaming Outloud Pro" panose="03050502040302030504" pitchFamily="66" charset="0"/>
                <a:cs typeface="Dreaming Outloud Pro" panose="03050502040302030504" pitchFamily="66" charset="0"/>
              </a:rPr>
              <a:t>… </a:t>
            </a:r>
            <a:r>
              <a:rPr lang="tr-TR" sz="1400" dirty="0">
                <a:solidFill>
                  <a:schemeClr val="tx1"/>
                </a:solidFill>
                <a:latin typeface="Dreaming Outloud Pro" panose="03050502040302030504" pitchFamily="66" charset="0"/>
                <a:cs typeface="Dreaming Outloud Pro" panose="03050502040302030504" pitchFamily="66" charset="0"/>
              </a:rPr>
              <a:t>Şimdiye kadar zaten büyük çaplı göçler yaşandı</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Bununla</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başa</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çıkmak</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için</a:t>
            </a:r>
            <a:r>
              <a:rPr lang="en-US" sz="1400" dirty="0">
                <a:solidFill>
                  <a:schemeClr val="tx1"/>
                </a:solidFill>
                <a:latin typeface="Dreaming Outloud Pro" panose="03050502040302030504" pitchFamily="66" charset="0"/>
                <a:cs typeface="Dreaming Outloud Pro" panose="03050502040302030504" pitchFamily="66" charset="0"/>
              </a:rPr>
              <a:t> </a:t>
            </a:r>
            <a:r>
              <a:rPr lang="tr-TR" sz="1400" dirty="0">
                <a:solidFill>
                  <a:schemeClr val="tx1"/>
                </a:solidFill>
                <a:latin typeface="Dreaming Outloud Pro" panose="03050502040302030504" pitchFamily="66" charset="0"/>
                <a:cs typeface="Dreaming Outloud Pro" panose="03050502040302030504" pitchFamily="66" charset="0"/>
              </a:rPr>
              <a:t>bir an önce bir şeyler yapılmazsa iki ülke için de ekonomik fatura çok ağır olacaktır.</a:t>
            </a:r>
            <a:r>
              <a:rPr lang="en-US" sz="1400" dirty="0">
                <a:solidFill>
                  <a:schemeClr val="tx1"/>
                </a:solidFill>
                <a:latin typeface="Dreaming Outloud Pro" panose="03050502040302030504" pitchFamily="66" charset="0"/>
                <a:cs typeface="Dreaming Outloud Pro" panose="03050502040302030504" pitchFamily="66" charset="0"/>
              </a:rPr>
              <a:t> Bu </a:t>
            </a:r>
            <a:r>
              <a:rPr lang="tr-TR" sz="1400" dirty="0">
                <a:solidFill>
                  <a:schemeClr val="tx1"/>
                </a:solidFill>
                <a:latin typeface="Dreaming Outloud Pro" panose="03050502040302030504" pitchFamily="66" charset="0"/>
                <a:cs typeface="Dreaming Outloud Pro" panose="03050502040302030504" pitchFamily="66" charset="0"/>
              </a:rPr>
              <a:t>sıkıntılı</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ekonomik</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sonu</a:t>
            </a:r>
            <a:r>
              <a:rPr lang="tr-TR" sz="1400" dirty="0" err="1">
                <a:solidFill>
                  <a:schemeClr val="tx1"/>
                </a:solidFill>
                <a:latin typeface="Dreaming Outloud Pro" panose="03050502040302030504" pitchFamily="66" charset="0"/>
                <a:cs typeface="Dreaming Outloud Pro" panose="03050502040302030504" pitchFamily="66" charset="0"/>
              </a:rPr>
              <a:t>cu</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önlemek</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için</a:t>
            </a:r>
            <a:r>
              <a:rPr lang="en-US" sz="1400" dirty="0">
                <a:solidFill>
                  <a:schemeClr val="tx1"/>
                </a:solidFill>
                <a:latin typeface="Dreaming Outloud Pro" panose="03050502040302030504" pitchFamily="66" charset="0"/>
                <a:cs typeface="Dreaming Outloud Pro" panose="03050502040302030504" pitchFamily="66" charset="0"/>
              </a:rPr>
              <a:t> </a:t>
            </a:r>
            <a:r>
              <a:rPr lang="tr-TR" sz="1400" dirty="0">
                <a:solidFill>
                  <a:schemeClr val="tx1"/>
                </a:solidFill>
                <a:latin typeface="Dreaming Outloud Pro" panose="03050502040302030504" pitchFamily="66" charset="0"/>
                <a:cs typeface="Dreaming Outloud Pro" panose="03050502040302030504" pitchFamily="66" charset="0"/>
              </a:rPr>
              <a:t>alınması gereken önlemler arasında en etkilisi </a:t>
            </a:r>
            <a:r>
              <a:rPr lang="en-US" sz="1400" dirty="0" err="1">
                <a:solidFill>
                  <a:schemeClr val="tx1"/>
                </a:solidFill>
                <a:latin typeface="Dreaming Outloud Pro" panose="03050502040302030504" pitchFamily="66" charset="0"/>
                <a:cs typeface="Dreaming Outloud Pro" panose="03050502040302030504" pitchFamily="66" charset="0"/>
              </a:rPr>
              <a:t>azınlık</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nüfuslarının</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hızlı</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ve</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etkili</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bir</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şekilde</a:t>
            </a:r>
            <a:r>
              <a:rPr lang="en-US" sz="1400" dirty="0">
                <a:solidFill>
                  <a:schemeClr val="tx1"/>
                </a:solidFill>
                <a:latin typeface="Dreaming Outloud Pro" panose="03050502040302030504" pitchFamily="66" charset="0"/>
                <a:cs typeface="Dreaming Outloud Pro" panose="03050502040302030504" pitchFamily="66" charset="0"/>
              </a:rPr>
              <a:t> </a:t>
            </a:r>
            <a:r>
              <a:rPr lang="en-US" sz="1400" dirty="0" err="1">
                <a:solidFill>
                  <a:schemeClr val="tx1"/>
                </a:solidFill>
                <a:latin typeface="Dreaming Outloud Pro" panose="03050502040302030504" pitchFamily="66" charset="0"/>
                <a:cs typeface="Dreaming Outloud Pro" panose="03050502040302030504" pitchFamily="66" charset="0"/>
              </a:rPr>
              <a:t>değişimi</a:t>
            </a:r>
            <a:r>
              <a:rPr lang="tr-TR" sz="1400" dirty="0">
                <a:solidFill>
                  <a:schemeClr val="tx1"/>
                </a:solidFill>
                <a:latin typeface="Dreaming Outloud Pro" panose="03050502040302030504" pitchFamily="66" charset="0"/>
                <a:cs typeface="Dreaming Outloud Pro" panose="03050502040302030504" pitchFamily="66" charset="0"/>
              </a:rPr>
              <a:t> olacaktır.</a:t>
            </a:r>
            <a:endParaRPr lang="en-GB" sz="1400" dirty="0">
              <a:solidFill>
                <a:schemeClr val="tx1"/>
              </a:solidFill>
              <a:latin typeface="Dreaming Outloud Pro" panose="03050502040302030504" pitchFamily="66" charset="0"/>
              <a:cs typeface="Dreaming Outloud Pro" panose="03050502040302030504" pitchFamily="66" charset="0"/>
            </a:endParaRPr>
          </a:p>
        </p:txBody>
      </p:sp>
      <p:graphicFrame>
        <p:nvGraphicFramePr>
          <p:cNvPr id="7" name="Table 7">
            <a:extLst>
              <a:ext uri="{FF2B5EF4-FFF2-40B4-BE49-F238E27FC236}">
                <a16:creationId xmlns:a16="http://schemas.microsoft.com/office/drawing/2014/main" id="{926C0306-ABCE-853D-D07E-6B7ADA1C49B1}"/>
              </a:ext>
            </a:extLst>
          </p:cNvPr>
          <p:cNvGraphicFramePr>
            <a:graphicFrameLocks noGrp="1"/>
          </p:cNvGraphicFramePr>
          <p:nvPr>
            <p:extLst>
              <p:ext uri="{D42A27DB-BD31-4B8C-83A1-F6EECF244321}">
                <p14:modId xmlns:p14="http://schemas.microsoft.com/office/powerpoint/2010/main" val="3187963418"/>
              </p:ext>
            </p:extLst>
          </p:nvPr>
        </p:nvGraphicFramePr>
        <p:xfrm>
          <a:off x="223241" y="4843443"/>
          <a:ext cx="5212359" cy="1685045"/>
        </p:xfrm>
        <a:graphic>
          <a:graphicData uri="http://schemas.openxmlformats.org/drawingml/2006/table">
            <a:tbl>
              <a:tblPr firstRow="1" bandRow="1">
                <a:tableStyleId>{5C22544A-7EE6-4342-B048-85BDC9FD1C3A}</a:tableStyleId>
              </a:tblPr>
              <a:tblGrid>
                <a:gridCol w="1737453">
                  <a:extLst>
                    <a:ext uri="{9D8B030D-6E8A-4147-A177-3AD203B41FA5}">
                      <a16:colId xmlns:a16="http://schemas.microsoft.com/office/drawing/2014/main" val="1908308596"/>
                    </a:ext>
                  </a:extLst>
                </a:gridCol>
                <a:gridCol w="1737453">
                  <a:extLst>
                    <a:ext uri="{9D8B030D-6E8A-4147-A177-3AD203B41FA5}">
                      <a16:colId xmlns:a16="http://schemas.microsoft.com/office/drawing/2014/main" val="1029582483"/>
                    </a:ext>
                  </a:extLst>
                </a:gridCol>
                <a:gridCol w="1737453">
                  <a:extLst>
                    <a:ext uri="{9D8B030D-6E8A-4147-A177-3AD203B41FA5}">
                      <a16:colId xmlns:a16="http://schemas.microsoft.com/office/drawing/2014/main" val="2122117766"/>
                    </a:ext>
                  </a:extLst>
                </a:gridCol>
              </a:tblGrid>
              <a:tr h="1685045">
                <a:tc>
                  <a:txBody>
                    <a:bodyPr/>
                    <a:lstStyle/>
                    <a:p>
                      <a:r>
                        <a:rPr lang="en-US" sz="1200" b="0" dirty="0">
                          <a:solidFill>
                            <a:schemeClr val="tx1"/>
                          </a:solidFill>
                          <a:latin typeface="Comic Sans MS" panose="030F0702030302020204" pitchFamily="66" charset="0"/>
                        </a:rPr>
                        <a:t>A)</a:t>
                      </a:r>
                      <a:r>
                        <a:rPr lang="tr-TR" sz="1200" b="0" baseline="0" dirty="0">
                          <a:solidFill>
                            <a:schemeClr val="tx1"/>
                          </a:solidFill>
                          <a:latin typeface="Comic Sans MS" panose="030F0702030302020204" pitchFamily="66" charset="0"/>
                        </a:rPr>
                        <a:t> Gelecekte ortaya çıkabilecek</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ekonomik</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sorunları</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önlemenin</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tek</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yolunun</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insanların</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ait</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oldukları</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yere</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hızlı</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bir</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şekilde</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geri</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dönmesi</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olduğunu</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düşünüyordu</a:t>
                      </a:r>
                      <a:r>
                        <a:rPr lang="en-US" sz="1200" b="0" dirty="0">
                          <a:solidFill>
                            <a:schemeClr val="tx1"/>
                          </a:solidFill>
                          <a:latin typeface="Comic Sans MS" panose="030F0702030302020204" pitchFamily="66" charset="0"/>
                        </a:rPr>
                        <a:t>..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B) </a:t>
                      </a:r>
                      <a:r>
                        <a:rPr lang="tr-TR" sz="1200" b="0" dirty="0">
                          <a:solidFill>
                            <a:schemeClr val="tx1"/>
                          </a:solidFill>
                          <a:latin typeface="Comic Sans MS" panose="030F0702030302020204" pitchFamily="66" charset="0"/>
                        </a:rPr>
                        <a:t>Yüksek</a:t>
                      </a:r>
                      <a:r>
                        <a:rPr lang="tr-TR" sz="1200" b="0" baseline="0" dirty="0">
                          <a:solidFill>
                            <a:schemeClr val="tx1"/>
                          </a:solidFill>
                          <a:latin typeface="Comic Sans MS" panose="030F0702030302020204" pitchFamily="66" charset="0"/>
                        </a:rPr>
                        <a:t> miktarda insan sayısı</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nedeniyle</a:t>
                      </a:r>
                      <a:r>
                        <a:rPr lang="en-US" sz="1200" b="0" dirty="0">
                          <a:solidFill>
                            <a:schemeClr val="tx1"/>
                          </a:solidFill>
                          <a:latin typeface="Comic Sans MS" panose="030F0702030302020204" pitchFamily="66" charset="0"/>
                        </a:rPr>
                        <a:t> </a:t>
                      </a:r>
                      <a:r>
                        <a:rPr lang="tr-TR" sz="1200" b="0" dirty="0">
                          <a:solidFill>
                            <a:schemeClr val="tx1"/>
                          </a:solidFill>
                          <a:latin typeface="Comic Sans MS" panose="030F0702030302020204" pitchFamily="66" charset="0"/>
                        </a:rPr>
                        <a:t>n</a:t>
                      </a:r>
                      <a:r>
                        <a:rPr lang="en-US" sz="1200" b="0" dirty="0" err="1">
                          <a:solidFill>
                            <a:schemeClr val="tx1"/>
                          </a:solidFill>
                          <a:latin typeface="Comic Sans MS" panose="030F0702030302020204" pitchFamily="66" charset="0"/>
                        </a:rPr>
                        <a:t>üfus</a:t>
                      </a:r>
                      <a:r>
                        <a:rPr lang="en-US" sz="1200" b="0" dirty="0">
                          <a:solidFill>
                            <a:schemeClr val="tx1"/>
                          </a:solidFill>
                          <a:latin typeface="Comic Sans MS" panose="030F0702030302020204" pitchFamily="66" charset="0"/>
                        </a:rPr>
                        <a:t> </a:t>
                      </a:r>
                      <a:r>
                        <a:rPr lang="tr-TR" sz="1200" b="0" dirty="0">
                          <a:solidFill>
                            <a:schemeClr val="tx1"/>
                          </a:solidFill>
                          <a:latin typeface="Comic Sans MS" panose="030F0702030302020204" pitchFamily="66" charset="0"/>
                        </a:rPr>
                        <a:t>m</a:t>
                      </a:r>
                      <a:r>
                        <a:rPr lang="en-US" sz="1200" b="0" dirty="0" err="1">
                          <a:solidFill>
                            <a:schemeClr val="tx1"/>
                          </a:solidFill>
                          <a:latin typeface="Comic Sans MS" panose="030F0702030302020204" pitchFamily="66" charset="0"/>
                        </a:rPr>
                        <a:t>übadelesi</a:t>
                      </a:r>
                      <a:r>
                        <a:rPr lang="en-US" sz="1200" b="0" dirty="0">
                          <a:solidFill>
                            <a:schemeClr val="tx1"/>
                          </a:solidFill>
                          <a:latin typeface="Comic Sans MS" panose="030F0702030302020204" pitchFamily="66" charset="0"/>
                        </a:rPr>
                        <a:t> </a:t>
                      </a:r>
                      <a:r>
                        <a:rPr lang="tr-TR" sz="1200" b="0" dirty="0">
                          <a:solidFill>
                            <a:schemeClr val="tx1"/>
                          </a:solidFill>
                          <a:latin typeface="Comic Sans MS" panose="030F0702030302020204" pitchFamily="66" charset="0"/>
                        </a:rPr>
                        <a:t>fikrinin</a:t>
                      </a:r>
                      <a:r>
                        <a:rPr lang="tr-TR" sz="1200" b="0" baseline="0" dirty="0">
                          <a:solidFill>
                            <a:schemeClr val="tx1"/>
                          </a:solidFill>
                          <a:latin typeface="Comic Sans MS" panose="030F0702030302020204" pitchFamily="66" charset="0"/>
                        </a:rPr>
                        <a:t> fiilen </a:t>
                      </a:r>
                      <a:r>
                        <a:rPr lang="en-US" sz="1200" b="0" dirty="0" err="1">
                          <a:solidFill>
                            <a:schemeClr val="tx1"/>
                          </a:solidFill>
                          <a:latin typeface="Comic Sans MS" panose="030F0702030302020204" pitchFamily="66" charset="0"/>
                        </a:rPr>
                        <a:t>çok</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pratik</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olmayacağını</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düşünüyordu</a:t>
                      </a:r>
                      <a:r>
                        <a:rPr lang="en-US" sz="1200" b="0" dirty="0">
                          <a:solidFill>
                            <a:schemeClr val="tx1"/>
                          </a:solidFill>
                          <a:latin typeface="Comic Sans MS" panose="030F0702030302020204" pitchFamily="66" charset="0"/>
                        </a:rPr>
                        <a:t>.</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C) </a:t>
                      </a:r>
                      <a:r>
                        <a:rPr lang="en-US" sz="1200" b="0" dirty="0" err="1">
                          <a:solidFill>
                            <a:schemeClr val="tx1"/>
                          </a:solidFill>
                          <a:latin typeface="Comic Sans MS" panose="030F0702030302020204" pitchFamily="66" charset="0"/>
                        </a:rPr>
                        <a:t>Mübadeleye</a:t>
                      </a:r>
                      <a:r>
                        <a:rPr lang="en-US" sz="1200" b="0" dirty="0">
                          <a:solidFill>
                            <a:schemeClr val="tx1"/>
                          </a:solidFill>
                          <a:latin typeface="Comic Sans MS" panose="030F0702030302020204" pitchFamily="66" charset="0"/>
                        </a:rPr>
                        <a:t> </a:t>
                      </a:r>
                      <a:r>
                        <a:rPr lang="tr-TR" sz="1200" b="0" dirty="0">
                          <a:solidFill>
                            <a:schemeClr val="tx1"/>
                          </a:solidFill>
                          <a:latin typeface="Comic Sans MS" panose="030F0702030302020204" pitchFamily="66" charset="0"/>
                        </a:rPr>
                        <a:t>tabii</a:t>
                      </a:r>
                      <a:r>
                        <a:rPr lang="tr-TR" sz="1200" b="0" baseline="0" dirty="0">
                          <a:solidFill>
                            <a:schemeClr val="tx1"/>
                          </a:solidFill>
                          <a:latin typeface="Comic Sans MS" panose="030F0702030302020204" pitchFamily="66" charset="0"/>
                        </a:rPr>
                        <a:t> olanların</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insani</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ihtiyaç</a:t>
                      </a:r>
                      <a:r>
                        <a:rPr lang="tr-TR" sz="1200" b="0" dirty="0" err="1">
                          <a:solidFill>
                            <a:schemeClr val="tx1"/>
                          </a:solidFill>
                          <a:latin typeface="Comic Sans MS" panose="030F0702030302020204" pitchFamily="66" charset="0"/>
                        </a:rPr>
                        <a:t>larını</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ön</a:t>
                      </a:r>
                      <a:r>
                        <a:rPr lang="tr-TR" sz="1200" b="0" baseline="0" dirty="0">
                          <a:solidFill>
                            <a:schemeClr val="tx1"/>
                          </a:solidFill>
                          <a:latin typeface="Comic Sans MS" panose="030F0702030302020204" pitchFamily="66" charset="0"/>
                        </a:rPr>
                        <a:t> planda tutmak istiyordu</a:t>
                      </a:r>
                      <a:r>
                        <a:rPr lang="en-US" sz="1200" b="0" dirty="0">
                          <a:solidFill>
                            <a:schemeClr val="tx1"/>
                          </a:solidFill>
                          <a:latin typeface="Comic Sans MS" panose="030F0702030302020204" pitchFamily="66" charset="0"/>
                        </a:rPr>
                        <a:t>.</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2076689"/>
                  </a:ext>
                </a:extLst>
              </a:tr>
            </a:tbl>
          </a:graphicData>
        </a:graphic>
      </p:graphicFrame>
      <p:sp>
        <p:nvSpPr>
          <p:cNvPr id="8" name="TextBox 7">
            <a:extLst>
              <a:ext uri="{FF2B5EF4-FFF2-40B4-BE49-F238E27FC236}">
                <a16:creationId xmlns:a16="http://schemas.microsoft.com/office/drawing/2014/main" id="{4947E1AC-FECA-D2CB-B500-F4B7837E7F21}"/>
              </a:ext>
            </a:extLst>
          </p:cNvPr>
          <p:cNvSpPr txBox="1"/>
          <p:nvPr/>
        </p:nvSpPr>
        <p:spPr>
          <a:xfrm>
            <a:off x="174862" y="1582554"/>
            <a:ext cx="1110774" cy="461665"/>
          </a:xfrm>
          <a:prstGeom prst="rect">
            <a:avLst/>
          </a:prstGeom>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200" b="1" dirty="0">
                <a:solidFill>
                  <a:srgbClr val="0033CC"/>
                </a:solidFill>
                <a:latin typeface="Comic Sans MS" panose="030F0902030302020204" pitchFamily="66" charset="0"/>
              </a:rPr>
              <a:t>Fridtjof Nansen</a:t>
            </a:r>
          </a:p>
        </p:txBody>
      </p:sp>
      <p:sp>
        <p:nvSpPr>
          <p:cNvPr id="10" name="TextBox 9">
            <a:extLst>
              <a:ext uri="{FF2B5EF4-FFF2-40B4-BE49-F238E27FC236}">
                <a16:creationId xmlns:a16="http://schemas.microsoft.com/office/drawing/2014/main" id="{FEBA61C8-22A7-25C6-4B79-CD93E97BD484}"/>
              </a:ext>
            </a:extLst>
          </p:cNvPr>
          <p:cNvSpPr txBox="1"/>
          <p:nvPr/>
        </p:nvSpPr>
        <p:spPr>
          <a:xfrm>
            <a:off x="124062" y="4456158"/>
            <a:ext cx="5463938" cy="461665"/>
          </a:xfrm>
          <a:prstGeom prst="rect">
            <a:avLst/>
          </a:prstGeom>
          <a:noFill/>
        </p:spPr>
        <p:txBody>
          <a:bodyPr wrap="square">
            <a:spAutoFit/>
          </a:bodyPr>
          <a:lstStyle/>
          <a:p>
            <a:r>
              <a:rPr lang="tr-TR" sz="1200" b="1" i="1" dirty="0">
                <a:latin typeface="Comic Sans MS" panose="030F0702030302020204" pitchFamily="66" charset="0"/>
              </a:rPr>
              <a:t>Aşağıdaki özetlerden hangisi </a:t>
            </a:r>
            <a:r>
              <a:rPr lang="tr-TR" sz="1200" b="1" i="1" dirty="0" err="1">
                <a:latin typeface="Comic Sans MS" panose="030F0702030302020204" pitchFamily="66" charset="0"/>
              </a:rPr>
              <a:t>Fridtjof</a:t>
            </a:r>
            <a:r>
              <a:rPr lang="tr-TR" sz="1200" b="1" i="1" dirty="0">
                <a:latin typeface="Comic Sans MS" panose="030F0702030302020204" pitchFamily="66" charset="0"/>
              </a:rPr>
              <a:t> </a:t>
            </a:r>
            <a:r>
              <a:rPr lang="tr-TR" sz="1200" b="1" i="1" dirty="0" err="1">
                <a:latin typeface="Comic Sans MS" panose="030F0702030302020204" pitchFamily="66" charset="0"/>
              </a:rPr>
              <a:t>Nansen’in</a:t>
            </a:r>
            <a:r>
              <a:rPr lang="tr-TR" sz="1200" b="1" i="1" dirty="0">
                <a:latin typeface="Comic Sans MS" panose="030F0702030302020204" pitchFamily="66" charset="0"/>
              </a:rPr>
              <a:t> görüşlerini daha iyi ifade etmektedir</a:t>
            </a:r>
            <a:r>
              <a:rPr lang="en-US" sz="1200" b="1" i="1" dirty="0">
                <a:latin typeface="Comic Sans MS" panose="030F0702030302020204" pitchFamily="66" charset="0"/>
              </a:rPr>
              <a:t>?</a:t>
            </a:r>
            <a:endParaRPr lang="en-GB" sz="1200" b="1" i="1" dirty="0">
              <a:latin typeface="Comic Sans MS" panose="030F0702030302020204" pitchFamily="66" charset="0"/>
            </a:endParaRPr>
          </a:p>
        </p:txBody>
      </p:sp>
      <p:sp>
        <p:nvSpPr>
          <p:cNvPr id="12" name="Rectangle: Rounded Corners 11">
            <a:extLst>
              <a:ext uri="{FF2B5EF4-FFF2-40B4-BE49-F238E27FC236}">
                <a16:creationId xmlns:a16="http://schemas.microsoft.com/office/drawing/2014/main" id="{13D81221-B5B1-1EA9-FA78-27F177A0008E}"/>
              </a:ext>
            </a:extLst>
          </p:cNvPr>
          <p:cNvSpPr/>
          <p:nvPr/>
        </p:nvSpPr>
        <p:spPr>
          <a:xfrm>
            <a:off x="5779795" y="3901339"/>
            <a:ext cx="2960226" cy="2627149"/>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tr-TR" sz="1200" b="1" i="1" dirty="0">
                <a:solidFill>
                  <a:schemeClr val="tx1"/>
                </a:solidFill>
                <a:latin typeface="Comic Sans MS" panose="030F0702030302020204" pitchFamily="66" charset="0"/>
              </a:rPr>
              <a:t>Bunları da tartışabilirsiniz…</a:t>
            </a:r>
          </a:p>
          <a:p>
            <a:endParaRPr lang="en-US" sz="600" b="1" i="1" dirty="0">
              <a:solidFill>
                <a:schemeClr val="tx1"/>
              </a:solidFill>
              <a:latin typeface="Comic Sans MS" panose="030F0702030302020204" pitchFamily="66" charset="0"/>
            </a:endParaRPr>
          </a:p>
          <a:p>
            <a:pPr marL="171450" indent="-171450">
              <a:buFont typeface="Arial" panose="020B0604020202020204" pitchFamily="34" charset="0"/>
              <a:buChar char="•"/>
            </a:pPr>
            <a:r>
              <a:rPr lang="en-GB" sz="1200" dirty="0">
                <a:solidFill>
                  <a:schemeClr val="tx1"/>
                </a:solidFill>
                <a:latin typeface="Comic Sans MS" panose="030F0702030302020204" pitchFamily="66" charset="0"/>
              </a:rPr>
              <a:t>1921'de Nansen, </a:t>
            </a:r>
            <a:r>
              <a:rPr lang="en-GB" sz="1200" dirty="0" err="1">
                <a:solidFill>
                  <a:schemeClr val="tx1"/>
                </a:solidFill>
                <a:latin typeface="Comic Sans MS" panose="030F0702030302020204" pitchFamily="66" charset="0"/>
              </a:rPr>
              <a:t>Milletler</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Cemiyeti</a:t>
            </a:r>
            <a:r>
              <a:rPr lang="en-GB" sz="1200" dirty="0">
                <a:solidFill>
                  <a:schemeClr val="tx1"/>
                </a:solidFill>
                <a:latin typeface="Comic Sans MS" panose="030F0702030302020204" pitchFamily="66" charset="0"/>
              </a:rPr>
              <a:t> </a:t>
            </a:r>
            <a:r>
              <a:rPr lang="tr-TR" sz="1200" dirty="0" err="1">
                <a:solidFill>
                  <a:schemeClr val="tx1"/>
                </a:solidFill>
                <a:latin typeface="Comic Sans MS" panose="030F0702030302020204" pitchFamily="66" charset="0"/>
              </a:rPr>
              <a:t>m</a:t>
            </a:r>
            <a:r>
              <a:rPr lang="en-GB" sz="1200" dirty="0" err="1">
                <a:solidFill>
                  <a:schemeClr val="tx1"/>
                </a:solidFill>
                <a:latin typeface="Comic Sans MS" panose="030F0702030302020204" pitchFamily="66" charset="0"/>
              </a:rPr>
              <a:t>ülteciler</a:t>
            </a:r>
            <a:r>
              <a:rPr lang="tr-TR" sz="1200" dirty="0">
                <a:solidFill>
                  <a:schemeClr val="tx1"/>
                </a:solidFill>
                <a:latin typeface="Comic Sans MS" panose="030F0702030302020204" pitchFamily="66" charset="0"/>
              </a:rPr>
              <a:t>den sorumlu</a:t>
            </a:r>
            <a:r>
              <a:rPr lang="en-GB" sz="1200" dirty="0">
                <a:solidFill>
                  <a:schemeClr val="tx1"/>
                </a:solidFill>
                <a:latin typeface="Comic Sans MS" panose="030F0702030302020204" pitchFamily="66" charset="0"/>
              </a:rPr>
              <a:t> </a:t>
            </a:r>
            <a:r>
              <a:rPr lang="tr-TR" sz="1200" dirty="0" err="1">
                <a:solidFill>
                  <a:schemeClr val="tx1"/>
                </a:solidFill>
                <a:latin typeface="Comic Sans MS" panose="030F0702030302020204" pitchFamily="66" charset="0"/>
              </a:rPr>
              <a:t>y</a:t>
            </a:r>
            <a:r>
              <a:rPr lang="en-GB" sz="1200" dirty="0" err="1">
                <a:solidFill>
                  <a:schemeClr val="tx1"/>
                </a:solidFill>
                <a:latin typeface="Comic Sans MS" panose="030F0702030302020204" pitchFamily="66" charset="0"/>
              </a:rPr>
              <a:t>üksek</a:t>
            </a:r>
            <a:r>
              <a:rPr lang="en-GB" sz="1200" dirty="0">
                <a:solidFill>
                  <a:schemeClr val="tx1"/>
                </a:solidFill>
                <a:latin typeface="Comic Sans MS" panose="030F0702030302020204" pitchFamily="66" charset="0"/>
              </a:rPr>
              <a:t> </a:t>
            </a:r>
            <a:r>
              <a:rPr lang="tr-TR" sz="1200" dirty="0" err="1">
                <a:solidFill>
                  <a:schemeClr val="tx1"/>
                </a:solidFill>
                <a:latin typeface="Comic Sans MS" panose="030F0702030302020204" pitchFamily="66" charset="0"/>
              </a:rPr>
              <a:t>k</a:t>
            </a:r>
            <a:r>
              <a:rPr lang="en-GB" sz="1200" dirty="0" err="1">
                <a:solidFill>
                  <a:schemeClr val="tx1"/>
                </a:solidFill>
                <a:latin typeface="Comic Sans MS" panose="030F0702030302020204" pitchFamily="66" charset="0"/>
              </a:rPr>
              <a:t>omiseri</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olarak</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atandı</a:t>
            </a:r>
            <a:r>
              <a:rPr lang="en-GB" sz="1200" dirty="0">
                <a:solidFill>
                  <a:schemeClr val="tx1"/>
                </a:solidFill>
                <a:latin typeface="Comic Sans MS" panose="030F0702030302020204" pitchFamily="66" charset="0"/>
              </a:rPr>
              <a:t>. 1922'de </a:t>
            </a:r>
            <a:r>
              <a:rPr lang="en-GB" sz="1200" dirty="0" err="1">
                <a:solidFill>
                  <a:schemeClr val="tx1"/>
                </a:solidFill>
                <a:latin typeface="Comic Sans MS" panose="030F0702030302020204" pitchFamily="66" charset="0"/>
              </a:rPr>
              <a:t>Birinci</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Dünya</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Savaşı</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nedeniyle</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yerinden</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edilenler</a:t>
            </a:r>
            <a:r>
              <a:rPr lang="en-GB" sz="1200" dirty="0">
                <a:solidFill>
                  <a:schemeClr val="tx1"/>
                </a:solidFill>
                <a:latin typeface="Comic Sans MS" panose="030F0702030302020204" pitchFamily="66" charset="0"/>
              </a:rPr>
              <a:t> </a:t>
            </a:r>
            <a:r>
              <a:rPr lang="tr-TR" sz="1200" dirty="0">
                <a:solidFill>
                  <a:schemeClr val="tx1"/>
                </a:solidFill>
                <a:latin typeface="Comic Sans MS" panose="030F0702030302020204" pitchFamily="66" charset="0"/>
              </a:rPr>
              <a:t>için</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yaptığı</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çalışmalardan</a:t>
            </a:r>
            <a:r>
              <a:rPr lang="en-GB" sz="1200" dirty="0">
                <a:solidFill>
                  <a:schemeClr val="tx1"/>
                </a:solidFill>
                <a:latin typeface="Comic Sans MS" panose="030F0702030302020204" pitchFamily="66" charset="0"/>
              </a:rPr>
              <a:t> </a:t>
            </a:r>
            <a:r>
              <a:rPr lang="tr-TR" sz="1200" dirty="0">
                <a:solidFill>
                  <a:schemeClr val="tx1"/>
                </a:solidFill>
                <a:latin typeface="Comic Sans MS" panose="030F0702030302020204" pitchFamily="66" charset="0"/>
              </a:rPr>
              <a:t>ötürü</a:t>
            </a:r>
            <a:r>
              <a:rPr lang="en-GB" sz="1200" dirty="0">
                <a:solidFill>
                  <a:schemeClr val="tx1"/>
                </a:solidFill>
                <a:latin typeface="Comic Sans MS" panose="030F0702030302020204" pitchFamily="66" charset="0"/>
              </a:rPr>
              <a:t> Nobel </a:t>
            </a:r>
            <a:r>
              <a:rPr lang="en-GB" sz="1200" dirty="0" err="1">
                <a:solidFill>
                  <a:schemeClr val="tx1"/>
                </a:solidFill>
                <a:latin typeface="Comic Sans MS" panose="030F0702030302020204" pitchFamily="66" charset="0"/>
              </a:rPr>
              <a:t>Barış</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Ödülü'ne</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layık</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görüldü</a:t>
            </a:r>
            <a:r>
              <a:rPr lang="en-GB" sz="1200" dirty="0">
                <a:solidFill>
                  <a:schemeClr val="tx1"/>
                </a:solidFill>
                <a:latin typeface="Comic Sans MS" panose="030F0702030302020204" pitchFamily="66" charset="0"/>
              </a:rPr>
              <a:t>. </a:t>
            </a:r>
            <a:r>
              <a:rPr lang="tr-TR" sz="1200" dirty="0">
                <a:solidFill>
                  <a:schemeClr val="tx1"/>
                </a:solidFill>
                <a:latin typeface="Comic Sans MS" panose="030F0702030302020204" pitchFamily="66" charset="0"/>
              </a:rPr>
              <a:t>Yukarıdaki alıntıda</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kullanılan</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dil</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Nansen'in</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insani</a:t>
            </a:r>
            <a:r>
              <a:rPr lang="tr-TR" sz="1200" dirty="0">
                <a:solidFill>
                  <a:schemeClr val="tx1"/>
                </a:solidFill>
                <a:latin typeface="Comic Sans MS" panose="030F0702030302020204" pitchFamily="66" charset="0"/>
              </a:rPr>
              <a:t> sorunlara</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yaklaşımını</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nasıl</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yansıtıyor</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Alıntıda</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bununla</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çelişen</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bir</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şey</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var</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mı</a:t>
            </a:r>
            <a:r>
              <a:rPr lang="en-GB" sz="1200" dirty="0">
                <a:solidFill>
                  <a:schemeClr val="tx1"/>
                </a:solidFill>
                <a:latin typeface="Comic Sans MS" panose="030F0702030302020204" pitchFamily="66" charset="0"/>
              </a:rPr>
              <a:t>?</a:t>
            </a:r>
          </a:p>
        </p:txBody>
      </p:sp>
    </p:spTree>
    <p:extLst>
      <p:ext uri="{BB962C8B-B14F-4D97-AF65-F5344CB8AC3E}">
        <p14:creationId xmlns:p14="http://schemas.microsoft.com/office/powerpoint/2010/main" val="2774852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 descr="French diplomat Camille Barrère (1851-1940)">
            <a:extLst>
              <a:ext uri="{FF2B5EF4-FFF2-40B4-BE49-F238E27FC236}">
                <a16:creationId xmlns:a16="http://schemas.microsoft.com/office/drawing/2014/main" id="{CCD9C344-611B-56EB-8EEE-2AA301EC62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862" y="316173"/>
            <a:ext cx="1127707" cy="1174643"/>
          </a:xfrm>
          <a:prstGeom prst="ellipse">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2777D6A-EE3F-DBDA-22B2-10C82FD3CB3E}"/>
              </a:ext>
            </a:extLst>
          </p:cNvPr>
          <p:cNvSpPr txBox="1"/>
          <p:nvPr/>
        </p:nvSpPr>
        <p:spPr>
          <a:xfrm>
            <a:off x="-12526"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000" dirty="0">
                <a:latin typeface="Comic Sans MS" panose="030F0902030302020204" pitchFamily="66" charset="0"/>
              </a:rPr>
              <a:t>Kaynak Dosyası </a:t>
            </a:r>
            <a:r>
              <a:rPr lang="en-US" sz="1000" dirty="0">
                <a:solidFill>
                  <a:schemeClr val="tx1"/>
                </a:solidFill>
                <a:latin typeface="Comic Sans MS" panose="030F0902030302020204" pitchFamily="66" charset="0"/>
              </a:rPr>
              <a:t>1.6: Camille </a:t>
            </a:r>
            <a:r>
              <a:rPr lang="en-GB" sz="1000" dirty="0" err="1">
                <a:effectLst/>
                <a:latin typeface="Comic Sans MS" panose="030F0702030302020204" pitchFamily="66" charset="0"/>
              </a:rPr>
              <a:t>Barrère</a:t>
            </a:r>
            <a:r>
              <a:rPr lang="en-US" sz="1000" dirty="0">
                <a:solidFill>
                  <a:schemeClr val="tx1"/>
                </a:solidFill>
                <a:latin typeface="Comic Sans MS" panose="030F0902030302020204" pitchFamily="66" charset="0"/>
              </a:rPr>
              <a:t> </a:t>
            </a:r>
            <a:r>
              <a:rPr lang="tr-TR" sz="1000" dirty="0">
                <a:solidFill>
                  <a:schemeClr val="tx1"/>
                </a:solidFill>
                <a:latin typeface="Comic Sans MS" panose="030F0902030302020204" pitchFamily="66" charset="0"/>
              </a:rPr>
              <a:t>Lozan’da</a:t>
            </a:r>
            <a:endParaRPr lang="en-US" sz="1000" dirty="0">
              <a:solidFill>
                <a:schemeClr val="tx1"/>
              </a:solidFill>
              <a:latin typeface="Comic Sans MS" panose="030F0902030302020204" pitchFamily="66" charset="0"/>
            </a:endParaRPr>
          </a:p>
        </p:txBody>
      </p:sp>
      <p:sp>
        <p:nvSpPr>
          <p:cNvPr id="3" name="Speech Bubble: Rectangle with Corners Rounded 2">
            <a:extLst>
              <a:ext uri="{FF2B5EF4-FFF2-40B4-BE49-F238E27FC236}">
                <a16:creationId xmlns:a16="http://schemas.microsoft.com/office/drawing/2014/main" id="{1372F551-E1F2-6BCF-7826-08139A014D36}"/>
              </a:ext>
            </a:extLst>
          </p:cNvPr>
          <p:cNvSpPr/>
          <p:nvPr/>
        </p:nvSpPr>
        <p:spPr>
          <a:xfrm>
            <a:off x="1456267" y="370753"/>
            <a:ext cx="7283754" cy="3406054"/>
          </a:xfrm>
          <a:prstGeom prst="wedgeRoundRectCallout">
            <a:avLst>
              <a:gd name="adj1" fmla="val -48092"/>
              <a:gd name="adj2" fmla="val 59865"/>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1700" dirty="0">
                <a:solidFill>
                  <a:schemeClr val="tx1"/>
                </a:solidFill>
                <a:latin typeface="Dreaming Outloud Pro" panose="03050502040302030504" pitchFamily="66" charset="0"/>
                <a:cs typeface="Dreaming Outloud Pro" panose="03050502040302030504" pitchFamily="66" charset="0"/>
              </a:rPr>
              <a:t>'</a:t>
            </a:r>
            <a:r>
              <a:rPr lang="en-US" sz="1700" dirty="0" err="1">
                <a:solidFill>
                  <a:schemeClr val="tx1"/>
                </a:solidFill>
                <a:latin typeface="Dreaming Outloud Pro" panose="03050502040302030504" pitchFamily="66" charset="0"/>
                <a:cs typeface="Dreaming Outloud Pro" panose="03050502040302030504" pitchFamily="66" charset="0"/>
              </a:rPr>
              <a:t>Türkiye'nin</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bugüne</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kadar</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bu</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azınlıklar</a:t>
            </a:r>
            <a:r>
              <a:rPr lang="tr-TR" sz="1700" dirty="0">
                <a:solidFill>
                  <a:schemeClr val="tx1"/>
                </a:solidFill>
                <a:latin typeface="Dreaming Outloud Pro" panose="03050502040302030504" pitchFamily="66" charset="0"/>
                <a:cs typeface="Dreaming Outloud Pro" panose="03050502040302030504" pitchFamily="66" charset="0"/>
              </a:rPr>
              <a:t> sayesinde</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elde</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ettiği</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ekonomik</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ve</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manevi</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gücün</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değerini</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takdir</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ettiğinden</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şüphe</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edebilir</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miyiz</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Uzun</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süren</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savaşlar</a:t>
            </a:r>
            <a:r>
              <a:rPr lang="en-US" sz="1700" dirty="0">
                <a:solidFill>
                  <a:schemeClr val="tx1"/>
                </a:solidFill>
                <a:latin typeface="Dreaming Outloud Pro" panose="03050502040302030504" pitchFamily="66" charset="0"/>
                <a:cs typeface="Dreaming Outloud Pro" panose="03050502040302030504" pitchFamily="66" charset="0"/>
              </a:rPr>
              <a:t> ne</a:t>
            </a:r>
            <a:r>
              <a:rPr lang="tr-TR" sz="1700" dirty="0" err="1">
                <a:solidFill>
                  <a:schemeClr val="tx1"/>
                </a:solidFill>
                <a:latin typeface="Dreaming Outloud Pro" panose="03050502040302030504" pitchFamily="66" charset="0"/>
                <a:cs typeface="Dreaming Outloud Pro" panose="03050502040302030504" pitchFamily="66" charset="0"/>
              </a:rPr>
              <a:t>ticesinde</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oluşan</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zararların</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onarılması</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ve</a:t>
            </a:r>
            <a:r>
              <a:rPr lang="en-US" sz="1700" dirty="0">
                <a:solidFill>
                  <a:schemeClr val="tx1"/>
                </a:solidFill>
                <a:latin typeface="Dreaming Outloud Pro" panose="03050502040302030504" pitchFamily="66" charset="0"/>
                <a:cs typeface="Dreaming Outloud Pro" panose="03050502040302030504" pitchFamily="66" charset="0"/>
              </a:rPr>
              <a:t> </a:t>
            </a:r>
            <a:r>
              <a:rPr lang="tr-TR" sz="1700" dirty="0">
                <a:solidFill>
                  <a:schemeClr val="tx1"/>
                </a:solidFill>
                <a:latin typeface="Dreaming Outloud Pro" panose="03050502040302030504" pitchFamily="66" charset="0"/>
                <a:cs typeface="Dreaming Outloud Pro" panose="03050502040302030504" pitchFamily="66" charset="0"/>
              </a:rPr>
              <a:t>henüz değerlendirilmemiş</a:t>
            </a:r>
            <a:r>
              <a:rPr lang="en-US" sz="1700" dirty="0">
                <a:solidFill>
                  <a:schemeClr val="tx1"/>
                </a:solidFill>
                <a:latin typeface="Dreaming Outloud Pro" panose="03050502040302030504" pitchFamily="66" charset="0"/>
                <a:cs typeface="Dreaming Outloud Pro" panose="03050502040302030504" pitchFamily="66" charset="0"/>
              </a:rPr>
              <a:t> </a:t>
            </a:r>
            <a:r>
              <a:rPr lang="tr-TR" sz="1700" dirty="0">
                <a:solidFill>
                  <a:schemeClr val="tx1"/>
                </a:solidFill>
                <a:latin typeface="Dreaming Outloud Pro" panose="03050502040302030504" pitchFamily="66" charset="0"/>
                <a:cs typeface="Dreaming Outloud Pro" panose="03050502040302030504" pitchFamily="66" charset="0"/>
              </a:rPr>
              <a:t>kaynakların</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değerlendirilmesi</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için</a:t>
            </a:r>
            <a:r>
              <a:rPr lang="en-US" sz="1700" dirty="0">
                <a:solidFill>
                  <a:schemeClr val="tx1"/>
                </a:solidFill>
                <a:latin typeface="Dreaming Outloud Pro" panose="03050502040302030504" pitchFamily="66" charset="0"/>
                <a:cs typeface="Dreaming Outloud Pro" panose="03050502040302030504" pitchFamily="66" charset="0"/>
              </a:rPr>
              <a:t> her </a:t>
            </a:r>
            <a:r>
              <a:rPr lang="en-US" sz="1700" dirty="0" err="1">
                <a:solidFill>
                  <a:schemeClr val="tx1"/>
                </a:solidFill>
                <a:latin typeface="Dreaming Outloud Pro" panose="03050502040302030504" pitchFamily="66" charset="0"/>
                <a:cs typeface="Dreaming Outloud Pro" panose="03050502040302030504" pitchFamily="66" charset="0"/>
              </a:rPr>
              <a:t>ülkenin</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ticari</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sınai</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ve</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tarımsal</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faaliyete</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bu</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kadar</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ihtiyaç</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duyduğu</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bir</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dönemde</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Türk</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Hükümeti'nin</a:t>
            </a:r>
            <a:r>
              <a:rPr lang="en-US" sz="1700" dirty="0">
                <a:solidFill>
                  <a:schemeClr val="tx1"/>
                </a:solidFill>
                <a:latin typeface="Dreaming Outloud Pro" panose="03050502040302030504" pitchFamily="66" charset="0"/>
                <a:cs typeface="Dreaming Outloud Pro" panose="03050502040302030504" pitchFamily="66" charset="0"/>
              </a:rPr>
              <a:t> </a:t>
            </a:r>
            <a:r>
              <a:rPr lang="tr-TR" sz="1700" dirty="0">
                <a:solidFill>
                  <a:schemeClr val="tx1"/>
                </a:solidFill>
                <a:latin typeface="Dreaming Outloud Pro" panose="03050502040302030504" pitchFamily="66" charset="0"/>
                <a:cs typeface="Dreaming Outloud Pro" panose="03050502040302030504" pitchFamily="66" charset="0"/>
              </a:rPr>
              <a:t>n</a:t>
            </a:r>
            <a:r>
              <a:rPr lang="en-US" sz="1700" dirty="0" err="1">
                <a:solidFill>
                  <a:schemeClr val="tx1"/>
                </a:solidFill>
                <a:latin typeface="Dreaming Outloud Pro" panose="03050502040302030504" pitchFamily="66" charset="0"/>
                <a:cs typeface="Dreaming Outloud Pro" panose="03050502040302030504" pitchFamily="66" charset="0"/>
              </a:rPr>
              <a:t>üfusun</a:t>
            </a:r>
            <a:r>
              <a:rPr lang="tr-TR" sz="1700" dirty="0">
                <a:solidFill>
                  <a:schemeClr val="tx1"/>
                </a:solidFill>
                <a:latin typeface="Dreaming Outloud Pro" panose="03050502040302030504" pitchFamily="66" charset="0"/>
                <a:cs typeface="Dreaming Outloud Pro" panose="03050502040302030504" pitchFamily="66" charset="0"/>
              </a:rPr>
              <a:t>un</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eğitimli</a:t>
            </a:r>
            <a:r>
              <a:rPr lang="tr-TR" sz="1700" dirty="0">
                <a:solidFill>
                  <a:schemeClr val="tx1"/>
                </a:solidFill>
                <a:latin typeface="Dreaming Outloud Pro" panose="03050502040302030504" pitchFamily="66" charset="0"/>
                <a:cs typeface="Dreaming Outloud Pro" panose="03050502040302030504" pitchFamily="66" charset="0"/>
              </a:rPr>
              <a:t> ve çalışkan bir kısım</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unsurları</a:t>
            </a:r>
            <a:r>
              <a:rPr lang="tr-TR" sz="1700" dirty="0" err="1">
                <a:solidFill>
                  <a:schemeClr val="tx1"/>
                </a:solidFill>
                <a:latin typeface="Dreaming Outloud Pro" panose="03050502040302030504" pitchFamily="66" charset="0"/>
                <a:cs typeface="Dreaming Outloud Pro" panose="03050502040302030504" pitchFamily="66" charset="0"/>
              </a:rPr>
              <a:t>nı</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koruma</a:t>
            </a:r>
            <a:r>
              <a:rPr lang="tr-TR" sz="1700" dirty="0" err="1">
                <a:solidFill>
                  <a:schemeClr val="tx1"/>
                </a:solidFill>
                <a:latin typeface="Dreaming Outloud Pro" panose="03050502040302030504" pitchFamily="66" charset="0"/>
                <a:cs typeface="Dreaming Outloud Pro" panose="03050502040302030504" pitchFamily="66" charset="0"/>
              </a:rPr>
              <a:t>sı</a:t>
            </a:r>
            <a:r>
              <a:rPr lang="en-US" sz="1700" dirty="0" err="1">
                <a:solidFill>
                  <a:schemeClr val="tx1"/>
                </a:solidFill>
                <a:latin typeface="Dreaming Outloud Pro" panose="03050502040302030504" pitchFamily="66" charset="0"/>
                <a:cs typeface="Dreaming Outloud Pro" panose="03050502040302030504" pitchFamily="66" charset="0"/>
              </a:rPr>
              <a:t>nın</a:t>
            </a:r>
            <a:r>
              <a:rPr lang="en-US" sz="1700" dirty="0">
                <a:solidFill>
                  <a:schemeClr val="tx1"/>
                </a:solidFill>
                <a:latin typeface="Dreaming Outloud Pro" panose="03050502040302030504" pitchFamily="66" charset="0"/>
                <a:cs typeface="Dreaming Outloud Pro" panose="03050502040302030504" pitchFamily="66" charset="0"/>
              </a:rPr>
              <a:t> ne </a:t>
            </a:r>
            <a:r>
              <a:rPr lang="en-US" sz="1700" dirty="0" err="1">
                <a:solidFill>
                  <a:schemeClr val="tx1"/>
                </a:solidFill>
                <a:latin typeface="Dreaming Outloud Pro" panose="03050502040302030504" pitchFamily="66" charset="0"/>
                <a:cs typeface="Dreaming Outloud Pro" panose="03050502040302030504" pitchFamily="66" charset="0"/>
              </a:rPr>
              <a:t>kadar</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hayati</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önem</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taşıdığını</a:t>
            </a:r>
            <a:r>
              <a:rPr lang="en-US" sz="1700" dirty="0">
                <a:solidFill>
                  <a:schemeClr val="tx1"/>
                </a:solidFill>
                <a:latin typeface="Dreaming Outloud Pro" panose="03050502040302030504" pitchFamily="66" charset="0"/>
                <a:cs typeface="Dreaming Outloud Pro" panose="03050502040302030504" pitchFamily="66" charset="0"/>
              </a:rPr>
              <a:t> </a:t>
            </a:r>
            <a:r>
              <a:rPr lang="en-US" sz="1700" dirty="0" err="1">
                <a:solidFill>
                  <a:schemeClr val="tx1"/>
                </a:solidFill>
                <a:latin typeface="Dreaming Outloud Pro" panose="03050502040302030504" pitchFamily="66" charset="0"/>
                <a:cs typeface="Dreaming Outloud Pro" panose="03050502040302030504" pitchFamily="66" charset="0"/>
              </a:rPr>
              <a:t>anlayamayacağın</a:t>
            </a:r>
            <a:r>
              <a:rPr lang="tr-TR" sz="1700" dirty="0">
                <a:solidFill>
                  <a:schemeClr val="tx1"/>
                </a:solidFill>
                <a:latin typeface="Dreaming Outloud Pro" panose="03050502040302030504" pitchFamily="66" charset="0"/>
                <a:cs typeface="Dreaming Outloud Pro" panose="03050502040302030504" pitchFamily="66" charset="0"/>
              </a:rPr>
              <a:t>ı düşünebilir miyiz</a:t>
            </a:r>
            <a:r>
              <a:rPr lang="en-US" sz="1700" dirty="0">
                <a:solidFill>
                  <a:schemeClr val="tx1"/>
                </a:solidFill>
                <a:latin typeface="Dreaming Outloud Pro" panose="03050502040302030504" pitchFamily="66" charset="0"/>
                <a:cs typeface="Dreaming Outloud Pro" panose="03050502040302030504" pitchFamily="66" charset="0"/>
              </a:rPr>
              <a:t>?'</a:t>
            </a:r>
            <a:endParaRPr lang="en-GB" sz="1700" dirty="0">
              <a:solidFill>
                <a:schemeClr val="tx1"/>
              </a:solidFill>
              <a:latin typeface="Dreaming Outloud Pro" panose="03050502040302030504" pitchFamily="66" charset="0"/>
              <a:cs typeface="Dreaming Outloud Pro" panose="03050502040302030504" pitchFamily="66" charset="0"/>
            </a:endParaRPr>
          </a:p>
        </p:txBody>
      </p:sp>
      <p:graphicFrame>
        <p:nvGraphicFramePr>
          <p:cNvPr id="7" name="Table 7">
            <a:extLst>
              <a:ext uri="{FF2B5EF4-FFF2-40B4-BE49-F238E27FC236}">
                <a16:creationId xmlns:a16="http://schemas.microsoft.com/office/drawing/2014/main" id="{926C0306-ABCE-853D-D07E-6B7ADA1C49B1}"/>
              </a:ext>
            </a:extLst>
          </p:cNvPr>
          <p:cNvGraphicFramePr>
            <a:graphicFrameLocks noGrp="1"/>
          </p:cNvGraphicFramePr>
          <p:nvPr>
            <p:extLst>
              <p:ext uri="{D42A27DB-BD31-4B8C-83A1-F6EECF244321}">
                <p14:modId xmlns:p14="http://schemas.microsoft.com/office/powerpoint/2010/main" val="1952200925"/>
              </p:ext>
            </p:extLst>
          </p:nvPr>
        </p:nvGraphicFramePr>
        <p:xfrm>
          <a:off x="223241" y="4843443"/>
          <a:ext cx="5212359" cy="1920240"/>
        </p:xfrm>
        <a:graphic>
          <a:graphicData uri="http://schemas.openxmlformats.org/drawingml/2006/table">
            <a:tbl>
              <a:tblPr firstRow="1" bandRow="1">
                <a:tableStyleId>{5C22544A-7EE6-4342-B048-85BDC9FD1C3A}</a:tableStyleId>
              </a:tblPr>
              <a:tblGrid>
                <a:gridCol w="1737453">
                  <a:extLst>
                    <a:ext uri="{9D8B030D-6E8A-4147-A177-3AD203B41FA5}">
                      <a16:colId xmlns:a16="http://schemas.microsoft.com/office/drawing/2014/main" val="1908308596"/>
                    </a:ext>
                  </a:extLst>
                </a:gridCol>
                <a:gridCol w="1737453">
                  <a:extLst>
                    <a:ext uri="{9D8B030D-6E8A-4147-A177-3AD203B41FA5}">
                      <a16:colId xmlns:a16="http://schemas.microsoft.com/office/drawing/2014/main" val="1029582483"/>
                    </a:ext>
                  </a:extLst>
                </a:gridCol>
                <a:gridCol w="1737453">
                  <a:extLst>
                    <a:ext uri="{9D8B030D-6E8A-4147-A177-3AD203B41FA5}">
                      <a16:colId xmlns:a16="http://schemas.microsoft.com/office/drawing/2014/main" val="2122117766"/>
                    </a:ext>
                  </a:extLst>
                </a:gridCol>
              </a:tblGrid>
              <a:tr h="1685045">
                <a:tc>
                  <a:txBody>
                    <a:bodyPr/>
                    <a:lstStyle/>
                    <a:p>
                      <a:r>
                        <a:rPr lang="en-US" sz="1200" b="0" dirty="0">
                          <a:solidFill>
                            <a:schemeClr val="tx1"/>
                          </a:solidFill>
                          <a:latin typeface="Comic Sans MS" panose="030F0702030302020204" pitchFamily="66" charset="0"/>
                        </a:rPr>
                        <a:t>A) </a:t>
                      </a:r>
                      <a:r>
                        <a:rPr lang="tr-TR" sz="1200" b="0" dirty="0">
                          <a:solidFill>
                            <a:schemeClr val="tx1"/>
                          </a:solidFill>
                          <a:latin typeface="Comic Sans MS" panose="030F0702030302020204" pitchFamily="66" charset="0"/>
                        </a:rPr>
                        <a:t>İnsani gerekçelerden ötürü nüfus mübadelesinin sıkı bir destekçisiydi.</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B) </a:t>
                      </a:r>
                      <a:r>
                        <a:rPr lang="tr-TR" sz="1200" b="0" dirty="0">
                          <a:solidFill>
                            <a:schemeClr val="tx1"/>
                          </a:solidFill>
                          <a:latin typeface="Comic Sans MS" panose="030F0702030302020204" pitchFamily="66" charset="0"/>
                        </a:rPr>
                        <a:t>Kendisine göre nüfus mübadelesi Türkiye’nin köklü ekonomik sorunlarının çözümü için yeterli bir çözüm olmayacaktı</a:t>
                      </a:r>
                      <a:r>
                        <a:rPr lang="en-US" sz="1200" b="0" dirty="0">
                          <a:solidFill>
                            <a:schemeClr val="tx1"/>
                          </a:solidFill>
                          <a:latin typeface="Comic Sans MS" panose="030F0702030302020204" pitchFamily="66" charset="0"/>
                        </a:rPr>
                        <a:t>.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C) </a:t>
                      </a:r>
                      <a:r>
                        <a:rPr lang="tr-TR" sz="1200" b="0" dirty="0">
                          <a:solidFill>
                            <a:schemeClr val="tx1"/>
                          </a:solidFill>
                          <a:latin typeface="Comic Sans MS" panose="030F0702030302020204" pitchFamily="66" charset="0"/>
                        </a:rPr>
                        <a:t>Kendisine göre Türkiye için en faydalı çözüm</a:t>
                      </a:r>
                      <a:r>
                        <a:rPr lang="en-US" sz="1200" b="0" dirty="0">
                          <a:solidFill>
                            <a:schemeClr val="tx1"/>
                          </a:solidFill>
                          <a:latin typeface="Comic Sans MS" panose="030F0702030302020204" pitchFamily="66" charset="0"/>
                        </a:rPr>
                        <a:t>,</a:t>
                      </a:r>
                      <a:r>
                        <a:rPr lang="tr-TR" sz="1200" b="0" dirty="0">
                          <a:solidFill>
                            <a:schemeClr val="tx1"/>
                          </a:solidFill>
                          <a:latin typeface="Comic Sans MS" panose="030F0702030302020204" pitchFamily="66" charset="0"/>
                        </a:rPr>
                        <a:t> göç</a:t>
                      </a:r>
                      <a:r>
                        <a:rPr lang="tr-TR" sz="1200" b="0" baseline="0" dirty="0">
                          <a:solidFill>
                            <a:schemeClr val="tx1"/>
                          </a:solidFill>
                          <a:latin typeface="Comic Sans MS" panose="030F0702030302020204" pitchFamily="66" charset="0"/>
                        </a:rPr>
                        <a:t> etmelerini istediği unsurların ülkelerinde kalması olacaktır.</a:t>
                      </a:r>
                      <a:r>
                        <a:rPr lang="en-US" sz="1200" b="0" dirty="0">
                          <a:solidFill>
                            <a:schemeClr val="tx1"/>
                          </a:solidFill>
                          <a:latin typeface="Comic Sans MS" panose="030F0702030302020204" pitchFamily="66" charset="0"/>
                        </a:rPr>
                        <a:t> </a:t>
                      </a:r>
                      <a:r>
                        <a:rPr lang="tr-TR" sz="1200" b="0" dirty="0">
                          <a:solidFill>
                            <a:schemeClr val="tx1"/>
                          </a:solidFill>
                          <a:latin typeface="Comic Sans MS" panose="030F0702030302020204" pitchFamily="66" charset="0"/>
                        </a:rPr>
                        <a:t>Çünkü bu</a:t>
                      </a:r>
                      <a:r>
                        <a:rPr lang="tr-TR" sz="1200" b="0" baseline="0" dirty="0">
                          <a:solidFill>
                            <a:schemeClr val="tx1"/>
                          </a:solidFill>
                          <a:latin typeface="Comic Sans MS" panose="030F0702030302020204" pitchFamily="66" charset="0"/>
                        </a:rPr>
                        <a:t> unsurlar Türkiye’nin ekonomisi için büyük öneme sahip.</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2076689"/>
                  </a:ext>
                </a:extLst>
              </a:tr>
            </a:tbl>
          </a:graphicData>
        </a:graphic>
      </p:graphicFrame>
      <p:sp>
        <p:nvSpPr>
          <p:cNvPr id="8" name="TextBox 7">
            <a:extLst>
              <a:ext uri="{FF2B5EF4-FFF2-40B4-BE49-F238E27FC236}">
                <a16:creationId xmlns:a16="http://schemas.microsoft.com/office/drawing/2014/main" id="{4947E1AC-FECA-D2CB-B500-F4B7837E7F21}"/>
              </a:ext>
            </a:extLst>
          </p:cNvPr>
          <p:cNvSpPr txBox="1"/>
          <p:nvPr/>
        </p:nvSpPr>
        <p:spPr>
          <a:xfrm>
            <a:off x="174862" y="1582554"/>
            <a:ext cx="1110774" cy="461665"/>
          </a:xfrm>
          <a:prstGeom prst="rect">
            <a:avLst/>
          </a:prstGeom>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1200" b="1" i="0" dirty="0">
                <a:solidFill>
                  <a:srgbClr val="0033CC"/>
                </a:solidFill>
                <a:effectLst/>
                <a:latin typeface="Comic Sans MS" panose="030F0702030302020204" pitchFamily="66" charset="0"/>
              </a:rPr>
              <a:t>Camille Barrère</a:t>
            </a:r>
            <a:endParaRPr lang="en-US" sz="1200" b="1" dirty="0">
              <a:solidFill>
                <a:srgbClr val="0033CC"/>
              </a:solidFill>
              <a:latin typeface="Comic Sans MS" panose="030F0902030302020204" pitchFamily="66" charset="0"/>
            </a:endParaRPr>
          </a:p>
        </p:txBody>
      </p:sp>
      <p:sp>
        <p:nvSpPr>
          <p:cNvPr id="10" name="TextBox 9">
            <a:extLst>
              <a:ext uri="{FF2B5EF4-FFF2-40B4-BE49-F238E27FC236}">
                <a16:creationId xmlns:a16="http://schemas.microsoft.com/office/drawing/2014/main" id="{FEBA61C8-22A7-25C6-4B79-CD93E97BD484}"/>
              </a:ext>
            </a:extLst>
          </p:cNvPr>
          <p:cNvSpPr txBox="1"/>
          <p:nvPr/>
        </p:nvSpPr>
        <p:spPr>
          <a:xfrm>
            <a:off x="124061" y="4456158"/>
            <a:ext cx="5655733" cy="461665"/>
          </a:xfrm>
          <a:prstGeom prst="rect">
            <a:avLst/>
          </a:prstGeom>
          <a:noFill/>
        </p:spPr>
        <p:txBody>
          <a:bodyPr wrap="square">
            <a:spAutoFit/>
          </a:bodyPr>
          <a:lstStyle/>
          <a:p>
            <a:r>
              <a:rPr lang="tr-TR" sz="1200" b="1" i="1" dirty="0">
                <a:latin typeface="Comic Sans MS" panose="030F0702030302020204" pitchFamily="66" charset="0"/>
              </a:rPr>
              <a:t>Aşağıdaki özetlerden hangisi </a:t>
            </a:r>
            <a:r>
              <a:rPr lang="tr-TR" sz="1200" b="1" i="1" dirty="0" err="1">
                <a:latin typeface="Comic Sans MS" panose="030F0702030302020204" pitchFamily="66" charset="0"/>
              </a:rPr>
              <a:t>Camille</a:t>
            </a:r>
            <a:r>
              <a:rPr lang="tr-TR" sz="1200" b="1" i="1" dirty="0">
                <a:latin typeface="Comic Sans MS" panose="030F0702030302020204" pitchFamily="66" charset="0"/>
              </a:rPr>
              <a:t> </a:t>
            </a:r>
            <a:r>
              <a:rPr lang="tr-TR" sz="1200" b="1" i="1" dirty="0" err="1">
                <a:latin typeface="Comic Sans MS" panose="030F0702030302020204" pitchFamily="66" charset="0"/>
              </a:rPr>
              <a:t>Barr</a:t>
            </a:r>
            <a:r>
              <a:rPr lang="en-GB" sz="1200" b="1" dirty="0">
                <a:latin typeface="Comic Sans MS" panose="030F0702030302020204" pitchFamily="66" charset="0"/>
              </a:rPr>
              <a:t>è</a:t>
            </a:r>
            <a:r>
              <a:rPr lang="tr-TR" sz="1200" b="1" i="1" dirty="0">
                <a:latin typeface="Comic Sans MS" panose="030F0702030302020204" pitchFamily="66" charset="0"/>
              </a:rPr>
              <a:t>re’nin görüşlerini daha iyi ifade etmektedir</a:t>
            </a:r>
            <a:r>
              <a:rPr lang="en-US" sz="1200" b="1" i="1" dirty="0">
                <a:latin typeface="Comic Sans MS" panose="030F0702030302020204" pitchFamily="66" charset="0"/>
              </a:rPr>
              <a:t>?</a:t>
            </a:r>
            <a:endParaRPr lang="en-GB" sz="1200" b="1" i="1" dirty="0">
              <a:latin typeface="Comic Sans MS" panose="030F0702030302020204" pitchFamily="66" charset="0"/>
            </a:endParaRPr>
          </a:p>
        </p:txBody>
      </p:sp>
      <p:sp>
        <p:nvSpPr>
          <p:cNvPr id="12" name="Rectangle: Rounded Corners 11">
            <a:extLst>
              <a:ext uri="{FF2B5EF4-FFF2-40B4-BE49-F238E27FC236}">
                <a16:creationId xmlns:a16="http://schemas.microsoft.com/office/drawing/2014/main" id="{13D81221-B5B1-1EA9-FA78-27F177A0008E}"/>
              </a:ext>
            </a:extLst>
          </p:cNvPr>
          <p:cNvSpPr/>
          <p:nvPr/>
        </p:nvSpPr>
        <p:spPr>
          <a:xfrm>
            <a:off x="5779795" y="4134977"/>
            <a:ext cx="2960226" cy="2393511"/>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tr-TR" sz="1200" b="1" i="1" dirty="0">
                <a:solidFill>
                  <a:schemeClr val="tx1"/>
                </a:solidFill>
                <a:latin typeface="Comic Sans MS" panose="030F0702030302020204" pitchFamily="66" charset="0"/>
              </a:rPr>
              <a:t>Bunları da tartışabilirsiniz…</a:t>
            </a:r>
          </a:p>
          <a:p>
            <a:endParaRPr lang="en-US" sz="1200" b="1" i="1" dirty="0">
              <a:solidFill>
                <a:schemeClr val="tx1"/>
              </a:solidFill>
              <a:latin typeface="Comic Sans MS" panose="030F0702030302020204" pitchFamily="66" charset="0"/>
            </a:endParaRPr>
          </a:p>
          <a:p>
            <a:pPr marL="171450" indent="-171450">
              <a:buFont typeface="Arial" panose="020B0604020202020204" pitchFamily="34" charset="0"/>
              <a:buChar char="•"/>
            </a:pPr>
            <a:r>
              <a:rPr lang="en-GB" sz="1200" dirty="0" err="1">
                <a:solidFill>
                  <a:schemeClr val="tx1"/>
                </a:solidFill>
                <a:latin typeface="Comic Sans MS" panose="030F0702030302020204" pitchFamily="66" charset="0"/>
              </a:rPr>
              <a:t>Barrère</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Türkiye'nin</a:t>
            </a:r>
            <a:r>
              <a:rPr lang="en-GB" sz="1200" dirty="0">
                <a:solidFill>
                  <a:schemeClr val="tx1"/>
                </a:solidFill>
                <a:latin typeface="Comic Sans MS" panose="030F0702030302020204" pitchFamily="66" charset="0"/>
              </a:rPr>
              <a:t> </a:t>
            </a:r>
            <a:r>
              <a:rPr lang="tr-TR" sz="1200" dirty="0">
                <a:solidFill>
                  <a:schemeClr val="tx1"/>
                </a:solidFill>
                <a:latin typeface="Comic Sans MS" panose="030F0702030302020204" pitchFamily="66" charset="0"/>
              </a:rPr>
              <a:t>orada</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yaşa</a:t>
            </a:r>
            <a:r>
              <a:rPr lang="tr-TR" sz="1200" dirty="0">
                <a:solidFill>
                  <a:schemeClr val="tx1"/>
                </a:solidFill>
                <a:latin typeface="Comic Sans MS" panose="030F0702030302020204" pitchFamily="66" charset="0"/>
              </a:rPr>
              <a:t>makta olan</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azınlıklardan</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elde</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ettiği</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faydalar</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hakkında</a:t>
            </a:r>
            <a:r>
              <a:rPr lang="en-GB" sz="1200" dirty="0">
                <a:solidFill>
                  <a:schemeClr val="tx1"/>
                </a:solidFill>
                <a:latin typeface="Comic Sans MS" panose="030F0702030302020204" pitchFamily="66" charset="0"/>
              </a:rPr>
              <a:t> </a:t>
            </a:r>
            <a:r>
              <a:rPr lang="tr-TR" sz="1200" dirty="0">
                <a:solidFill>
                  <a:schemeClr val="tx1"/>
                </a:solidFill>
                <a:latin typeface="Comic Sans MS" panose="030F0702030302020204" pitchFamily="66" charset="0"/>
              </a:rPr>
              <a:t>ne gibi</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kanıtları</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sunuyor</a:t>
            </a:r>
            <a:r>
              <a:rPr lang="en-GB" sz="1200" dirty="0">
                <a:solidFill>
                  <a:schemeClr val="tx1"/>
                </a:solidFill>
                <a:latin typeface="Comic Sans MS" panose="030F0702030302020204" pitchFamily="66" charset="0"/>
              </a:rPr>
              <a:t>? </a:t>
            </a:r>
            <a:endParaRPr lang="tr-TR" sz="1200" dirty="0">
              <a:solidFill>
                <a:schemeClr val="tx1"/>
              </a:solidFill>
              <a:latin typeface="Comic Sans MS" panose="030F0702030302020204" pitchFamily="66" charset="0"/>
            </a:endParaRPr>
          </a:p>
          <a:p>
            <a:pPr marL="171450" indent="-171450">
              <a:buFont typeface="Arial" panose="020B0604020202020204" pitchFamily="34" charset="0"/>
              <a:buChar char="•"/>
            </a:pPr>
            <a:r>
              <a:rPr lang="tr-TR" sz="1200" dirty="0">
                <a:solidFill>
                  <a:schemeClr val="tx1"/>
                </a:solidFill>
                <a:latin typeface="Comic Sans MS" panose="030F0702030302020204" pitchFamily="66" charset="0"/>
              </a:rPr>
              <a:t>Türkiye’deki bazı çevreler</a:t>
            </a:r>
            <a:r>
              <a:rPr lang="en-GB" sz="1200" dirty="0">
                <a:solidFill>
                  <a:schemeClr val="tx1"/>
                </a:solidFill>
                <a:latin typeface="Comic Sans MS" panose="030F0702030302020204" pitchFamily="66" charset="0"/>
              </a:rPr>
              <a:t> </a:t>
            </a:r>
            <a:r>
              <a:rPr lang="tr-TR" sz="1200" dirty="0">
                <a:solidFill>
                  <a:schemeClr val="tx1"/>
                </a:solidFill>
                <a:latin typeface="Comic Sans MS" panose="030F0702030302020204" pitchFamily="66" charset="0"/>
              </a:rPr>
              <a:t>niçin</a:t>
            </a:r>
            <a:r>
              <a:rPr lang="en-GB" sz="1200" dirty="0">
                <a:solidFill>
                  <a:schemeClr val="tx1"/>
                </a:solidFill>
                <a:latin typeface="Comic Sans MS" panose="030F0702030302020204" pitchFamily="66" charset="0"/>
              </a:rPr>
              <a:t> o </a:t>
            </a:r>
            <a:r>
              <a:rPr lang="en-GB" sz="1200" dirty="0" err="1">
                <a:solidFill>
                  <a:schemeClr val="tx1"/>
                </a:solidFill>
                <a:latin typeface="Comic Sans MS" panose="030F0702030302020204" pitchFamily="66" charset="0"/>
              </a:rPr>
              <a:t>dönemde</a:t>
            </a:r>
            <a:r>
              <a:rPr lang="en-GB" sz="1200" dirty="0">
                <a:solidFill>
                  <a:schemeClr val="tx1"/>
                </a:solidFill>
                <a:latin typeface="Comic Sans MS" panose="030F0702030302020204" pitchFamily="66" charset="0"/>
              </a:rPr>
              <a:t> </a:t>
            </a:r>
            <a:r>
              <a:rPr lang="tr-TR" sz="1200" dirty="0">
                <a:solidFill>
                  <a:schemeClr val="tx1"/>
                </a:solidFill>
                <a:latin typeface="Comic Sans MS" panose="030F0702030302020204" pitchFamily="66" charset="0"/>
              </a:rPr>
              <a:t>azınlıklara</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ve</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onların</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Türk</a:t>
            </a:r>
            <a:r>
              <a:rPr lang="tr-TR" sz="1200" dirty="0">
                <a:solidFill>
                  <a:schemeClr val="tx1"/>
                </a:solidFill>
                <a:latin typeface="Comic Sans MS" panose="030F0702030302020204" pitchFamily="66" charset="0"/>
              </a:rPr>
              <a:t>iye</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toplumundaki</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rollerine</a:t>
            </a:r>
            <a:r>
              <a:rPr lang="en-GB" sz="1200" dirty="0">
                <a:solidFill>
                  <a:schemeClr val="tx1"/>
                </a:solidFill>
                <a:latin typeface="Comic Sans MS" panose="030F0702030302020204" pitchFamily="66" charset="0"/>
              </a:rPr>
              <a:t> </a:t>
            </a:r>
            <a:r>
              <a:rPr lang="tr-TR" sz="1200" dirty="0">
                <a:solidFill>
                  <a:schemeClr val="tx1"/>
                </a:solidFill>
                <a:latin typeface="Comic Sans MS" panose="030F0702030302020204" pitchFamily="66" charset="0"/>
              </a:rPr>
              <a:t>ilişkin</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farklı</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bir</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bakış</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açısına</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sahipti</a:t>
            </a:r>
            <a:r>
              <a:rPr lang="en-GB" sz="1200" dirty="0">
                <a:solidFill>
                  <a:schemeClr val="tx1"/>
                </a:solidFill>
                <a:latin typeface="Comic Sans MS" panose="030F0702030302020204" pitchFamily="66" charset="0"/>
              </a:rPr>
              <a:t>?</a:t>
            </a:r>
            <a:endParaRPr lang="en-GB" sz="1200" dirty="0">
              <a:solidFill>
                <a:schemeClr val="tx1"/>
              </a:solidFill>
              <a:effectLst/>
              <a:latin typeface="Comic Sans MS" panose="030F0702030302020204" pitchFamily="66" charset="0"/>
            </a:endParaRPr>
          </a:p>
        </p:txBody>
      </p:sp>
    </p:spTree>
    <p:extLst>
      <p:ext uri="{BB962C8B-B14F-4D97-AF65-F5344CB8AC3E}">
        <p14:creationId xmlns:p14="http://schemas.microsoft.com/office/powerpoint/2010/main" val="3396850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4">
            <a:extLst>
              <a:ext uri="{FF2B5EF4-FFF2-40B4-BE49-F238E27FC236}">
                <a16:creationId xmlns:a16="http://schemas.microsoft.com/office/drawing/2014/main" id="{0451E68E-FFA8-8BB8-80BD-842614873BD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036" r="6364" b="33915"/>
          <a:stretch/>
        </p:blipFill>
        <p:spPr bwMode="auto">
          <a:xfrm>
            <a:off x="174862" y="352767"/>
            <a:ext cx="1127707" cy="1119501"/>
          </a:xfrm>
          <a:prstGeom prst="ellipse">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000" dirty="0">
                <a:latin typeface="Comic Sans MS" panose="030F0902030302020204" pitchFamily="66" charset="0"/>
              </a:rPr>
              <a:t>Kaynak Dosyası </a:t>
            </a:r>
            <a:r>
              <a:rPr lang="en-US" sz="1000" dirty="0">
                <a:solidFill>
                  <a:schemeClr val="tx1"/>
                </a:solidFill>
                <a:latin typeface="Comic Sans MS" panose="030F0902030302020204" pitchFamily="66" charset="0"/>
              </a:rPr>
              <a:t>1.7: Richard Washburn Child </a:t>
            </a:r>
            <a:r>
              <a:rPr lang="tr-TR" sz="1000" dirty="0">
                <a:solidFill>
                  <a:schemeClr val="tx1"/>
                </a:solidFill>
                <a:latin typeface="Comic Sans MS" panose="030F0902030302020204" pitchFamily="66" charset="0"/>
              </a:rPr>
              <a:t>Lozan’da</a:t>
            </a:r>
            <a:endParaRPr lang="en-US" sz="1000" dirty="0">
              <a:solidFill>
                <a:schemeClr val="tx1"/>
              </a:solidFill>
              <a:latin typeface="Comic Sans MS" panose="030F0902030302020204" pitchFamily="66" charset="0"/>
            </a:endParaRPr>
          </a:p>
        </p:txBody>
      </p:sp>
      <p:sp>
        <p:nvSpPr>
          <p:cNvPr id="3" name="Speech Bubble: Rectangle with Corners Rounded 2">
            <a:extLst>
              <a:ext uri="{FF2B5EF4-FFF2-40B4-BE49-F238E27FC236}">
                <a16:creationId xmlns:a16="http://schemas.microsoft.com/office/drawing/2014/main" id="{1372F551-E1F2-6BCF-7826-08139A014D36}"/>
              </a:ext>
            </a:extLst>
          </p:cNvPr>
          <p:cNvSpPr/>
          <p:nvPr/>
        </p:nvSpPr>
        <p:spPr>
          <a:xfrm>
            <a:off x="1456267" y="370753"/>
            <a:ext cx="7283754" cy="3406054"/>
          </a:xfrm>
          <a:prstGeom prst="wedgeRoundRectCallout">
            <a:avLst>
              <a:gd name="adj1" fmla="val -48092"/>
              <a:gd name="adj2" fmla="val 59865"/>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1600" dirty="0">
                <a:solidFill>
                  <a:schemeClr val="tx1"/>
                </a:solidFill>
                <a:latin typeface="Dreaming Outloud Pro" panose="03050502040302030504" pitchFamily="66" charset="0"/>
                <a:cs typeface="Dreaming Outloud Pro" panose="03050502040302030504" pitchFamily="66" charset="0"/>
              </a:rPr>
              <a:t>'</a:t>
            </a:r>
            <a:r>
              <a:rPr lang="en-US" sz="1600" dirty="0" err="1">
                <a:solidFill>
                  <a:schemeClr val="tx1"/>
                </a:solidFill>
                <a:latin typeface="Dreaming Outloud Pro" panose="03050502040302030504" pitchFamily="66" charset="0"/>
                <a:cs typeface="Dreaming Outloud Pro" panose="03050502040302030504" pitchFamily="66" charset="0"/>
              </a:rPr>
              <a:t>Çoğu</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kadın</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ve</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çocuk</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ol</a:t>
            </a:r>
            <a:r>
              <a:rPr lang="tr-TR" sz="1600" dirty="0" err="1">
                <a:solidFill>
                  <a:schemeClr val="tx1"/>
                </a:solidFill>
                <a:latin typeface="Dreaming Outloud Pro" panose="03050502040302030504" pitchFamily="66" charset="0"/>
                <a:cs typeface="Dreaming Outloud Pro" panose="03050502040302030504" pitchFamily="66" charset="0"/>
              </a:rPr>
              <a:t>up</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birçoğu</a:t>
            </a:r>
            <a:r>
              <a:rPr lang="en-US" sz="1600" dirty="0">
                <a:solidFill>
                  <a:schemeClr val="tx1"/>
                </a:solidFill>
                <a:latin typeface="Dreaming Outloud Pro" panose="03050502040302030504" pitchFamily="66" charset="0"/>
                <a:cs typeface="Dreaming Outloud Pro" panose="03050502040302030504" pitchFamily="66" charset="0"/>
              </a:rPr>
              <a:t> </a:t>
            </a:r>
            <a:r>
              <a:rPr lang="tr-TR" sz="1600" dirty="0">
                <a:solidFill>
                  <a:schemeClr val="tx1"/>
                </a:solidFill>
                <a:latin typeface="Dreaming Outloud Pro" panose="03050502040302030504" pitchFamily="66" charset="0"/>
                <a:cs typeface="Dreaming Outloud Pro" panose="03050502040302030504" pitchFamily="66" charset="0"/>
              </a:rPr>
              <a:t>Y</a:t>
            </a:r>
            <a:r>
              <a:rPr lang="en-US" sz="1600" dirty="0" err="1">
                <a:solidFill>
                  <a:schemeClr val="tx1"/>
                </a:solidFill>
                <a:latin typeface="Dreaming Outloud Pro" panose="03050502040302030504" pitchFamily="66" charset="0"/>
                <a:cs typeface="Dreaming Outloud Pro" panose="03050502040302030504" pitchFamily="66" charset="0"/>
              </a:rPr>
              <a:t>akın</a:t>
            </a:r>
            <a:r>
              <a:rPr lang="en-US" sz="1600" dirty="0">
                <a:solidFill>
                  <a:schemeClr val="tx1"/>
                </a:solidFill>
                <a:latin typeface="Dreaming Outloud Pro" panose="03050502040302030504" pitchFamily="66" charset="0"/>
                <a:cs typeface="Dreaming Outloud Pro" panose="03050502040302030504" pitchFamily="66" charset="0"/>
              </a:rPr>
              <a:t> </a:t>
            </a:r>
            <a:r>
              <a:rPr lang="tr-TR" sz="1600" dirty="0">
                <a:solidFill>
                  <a:schemeClr val="tx1"/>
                </a:solidFill>
                <a:latin typeface="Dreaming Outloud Pro" panose="03050502040302030504" pitchFamily="66" charset="0"/>
                <a:cs typeface="Dreaming Outloud Pro" panose="03050502040302030504" pitchFamily="66" charset="0"/>
              </a:rPr>
              <a:t>D</a:t>
            </a:r>
            <a:r>
              <a:rPr lang="en-US" sz="1600" dirty="0" err="1">
                <a:solidFill>
                  <a:schemeClr val="tx1"/>
                </a:solidFill>
                <a:latin typeface="Dreaming Outloud Pro" panose="03050502040302030504" pitchFamily="66" charset="0"/>
                <a:cs typeface="Dreaming Outloud Pro" panose="03050502040302030504" pitchFamily="66" charset="0"/>
              </a:rPr>
              <a:t>oğu'daki</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karışıklıklar</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nedeniyle</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evlerinden</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sonsuza</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dek</a:t>
            </a:r>
            <a:r>
              <a:rPr lang="en-US" sz="1600" dirty="0">
                <a:solidFill>
                  <a:schemeClr val="tx1"/>
                </a:solidFill>
                <a:latin typeface="Dreaming Outloud Pro" panose="03050502040302030504" pitchFamily="66" charset="0"/>
                <a:cs typeface="Dreaming Outloud Pro" panose="03050502040302030504" pitchFamily="66" charset="0"/>
              </a:rPr>
              <a:t> </a:t>
            </a:r>
            <a:r>
              <a:rPr lang="tr-TR" sz="1600" dirty="0">
                <a:solidFill>
                  <a:schemeClr val="tx1"/>
                </a:solidFill>
                <a:latin typeface="Dreaming Outloud Pro" panose="03050502040302030504" pitchFamily="66" charset="0"/>
                <a:cs typeface="Dreaming Outloud Pro" panose="03050502040302030504" pitchFamily="66" charset="0"/>
              </a:rPr>
              <a:t>uzaklaştırılan</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yüzbinlerce</a:t>
            </a:r>
            <a:r>
              <a:rPr lang="tr-TR" sz="1600" dirty="0">
                <a:solidFill>
                  <a:schemeClr val="tx1"/>
                </a:solidFill>
                <a:latin typeface="Dreaming Outloud Pro" panose="03050502040302030504" pitchFamily="66" charset="0"/>
                <a:cs typeface="Dreaming Outloud Pro" panose="03050502040302030504" pitchFamily="66" charset="0"/>
              </a:rPr>
              <a:t> sivil</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insanın</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rahatlığı</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güvenliği</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ve</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yerleşimi</a:t>
            </a:r>
            <a:r>
              <a:rPr lang="en-US" sz="1600" dirty="0">
                <a:solidFill>
                  <a:schemeClr val="tx1"/>
                </a:solidFill>
                <a:latin typeface="Dreaming Outloud Pro" panose="03050502040302030504" pitchFamily="66" charset="0"/>
                <a:cs typeface="Dreaming Outloud Pro" panose="03050502040302030504" pitchFamily="66" charset="0"/>
              </a:rPr>
              <a:t> Amerika </a:t>
            </a:r>
            <a:r>
              <a:rPr lang="en-US" sz="1600" dirty="0" err="1">
                <a:solidFill>
                  <a:schemeClr val="tx1"/>
                </a:solidFill>
                <a:latin typeface="Dreaming Outloud Pro" panose="03050502040302030504" pitchFamily="66" charset="0"/>
                <a:cs typeface="Dreaming Outloud Pro" panose="03050502040302030504" pitchFamily="66" charset="0"/>
              </a:rPr>
              <a:t>Birleşik</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Devletleri</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halkı</a:t>
            </a:r>
            <a:r>
              <a:rPr lang="en-US" sz="1600" dirty="0">
                <a:solidFill>
                  <a:schemeClr val="tx1"/>
                </a:solidFill>
                <a:latin typeface="Dreaming Outloud Pro" panose="03050502040302030504" pitchFamily="66" charset="0"/>
                <a:cs typeface="Dreaming Outloud Pro" panose="03050502040302030504" pitchFamily="66" charset="0"/>
              </a:rPr>
              <a:t> </a:t>
            </a:r>
            <a:r>
              <a:rPr lang="tr-TR" sz="1600" dirty="0">
                <a:solidFill>
                  <a:schemeClr val="tx1"/>
                </a:solidFill>
                <a:latin typeface="Dreaming Outloud Pro" panose="03050502040302030504" pitchFamily="66" charset="0"/>
                <a:cs typeface="Dreaming Outloud Pro" panose="03050502040302030504" pitchFamily="66" charset="0"/>
              </a:rPr>
              <a:t>nezdinde büyük öneme sahiptir</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Ulusların</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kendi</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vatandaşların</a:t>
            </a:r>
            <a:r>
              <a:rPr lang="tr-TR" sz="1600" dirty="0" err="1">
                <a:solidFill>
                  <a:schemeClr val="tx1"/>
                </a:solidFill>
                <a:latin typeface="Dreaming Outloud Pro" panose="03050502040302030504" pitchFamily="66" charset="0"/>
                <a:cs typeface="Dreaming Outloud Pro" panose="03050502040302030504" pitchFamily="66" charset="0"/>
              </a:rPr>
              <a:t>ın</a:t>
            </a:r>
            <a:r>
              <a:rPr lang="en-US" sz="1600" dirty="0">
                <a:solidFill>
                  <a:schemeClr val="tx1"/>
                </a:solidFill>
                <a:latin typeface="Dreaming Outloud Pro" panose="03050502040302030504" pitchFamily="66" charset="0"/>
                <a:cs typeface="Dreaming Outloud Pro" panose="03050502040302030504" pitchFamily="66" charset="0"/>
              </a:rPr>
              <a:t> </a:t>
            </a:r>
            <a:r>
              <a:rPr lang="tr-TR" sz="1600" dirty="0">
                <a:solidFill>
                  <a:schemeClr val="tx1"/>
                </a:solidFill>
                <a:latin typeface="Dreaming Outloud Pro" panose="03050502040302030504" pitchFamily="66" charset="0"/>
                <a:cs typeface="Dreaming Outloud Pro" panose="03050502040302030504" pitchFamily="66" charset="0"/>
              </a:rPr>
              <a:t>önemli bir</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kısmını</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diğer</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uluslara</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yük</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olacak</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şekilde</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sınır</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dışı</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etme</a:t>
            </a:r>
            <a:r>
              <a:rPr lang="tr-TR" sz="1600" dirty="0">
                <a:solidFill>
                  <a:schemeClr val="tx1"/>
                </a:solidFill>
                <a:latin typeface="Dreaming Outloud Pro" panose="03050502040302030504" pitchFamily="66" charset="0"/>
                <a:cs typeface="Dreaming Outloud Pro" panose="03050502040302030504" pitchFamily="66" charset="0"/>
              </a:rPr>
              <a:t>sini bir hak olarak</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tesis</a:t>
            </a:r>
            <a:r>
              <a:rPr lang="en-US" sz="1600" dirty="0">
                <a:solidFill>
                  <a:schemeClr val="tx1"/>
                </a:solidFill>
                <a:latin typeface="Dreaming Outloud Pro" panose="03050502040302030504" pitchFamily="66" charset="0"/>
                <a:cs typeface="Dreaming Outloud Pro" panose="03050502040302030504" pitchFamily="66" charset="0"/>
              </a:rPr>
              <a:t> e</a:t>
            </a:r>
            <a:r>
              <a:rPr lang="tr-TR" sz="1600" dirty="0" err="1">
                <a:solidFill>
                  <a:schemeClr val="tx1"/>
                </a:solidFill>
                <a:latin typeface="Dreaming Outloud Pro" panose="03050502040302030504" pitchFamily="66" charset="0"/>
                <a:cs typeface="Dreaming Outloud Pro" panose="03050502040302030504" pitchFamily="66" charset="0"/>
              </a:rPr>
              <a:t>tmeye</a:t>
            </a:r>
            <a:r>
              <a:rPr lang="tr-TR" sz="1600" dirty="0">
                <a:solidFill>
                  <a:schemeClr val="tx1"/>
                </a:solidFill>
                <a:latin typeface="Dreaming Outloud Pro" panose="03050502040302030504" pitchFamily="66" charset="0"/>
                <a:cs typeface="Dreaming Outloud Pro" panose="03050502040302030504" pitchFamily="66" charset="0"/>
              </a:rPr>
              <a:t> yönelik teşebbüslerin</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dikkatl</a:t>
            </a:r>
            <a:r>
              <a:rPr lang="tr-TR" sz="1600" dirty="0">
                <a:solidFill>
                  <a:schemeClr val="tx1"/>
                </a:solidFill>
                <a:latin typeface="Dreaming Outloud Pro" panose="03050502040302030504" pitchFamily="66" charset="0"/>
                <a:cs typeface="Dreaming Outloud Pro" panose="03050502040302030504" pitchFamily="66" charset="0"/>
              </a:rPr>
              <a:t>i bir şekilde</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değerlendirilmesi</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gerektiğine</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inanıyor</a:t>
            </a:r>
            <a:r>
              <a:rPr lang="tr-TR" sz="1600" dirty="0">
                <a:solidFill>
                  <a:schemeClr val="tx1"/>
                </a:solidFill>
                <a:latin typeface="Dreaming Outloud Pro" panose="03050502040302030504" pitchFamily="66" charset="0"/>
                <a:cs typeface="Dreaming Outloud Pro" panose="03050502040302030504" pitchFamily="66" charset="0"/>
              </a:rPr>
              <a:t>uz</a:t>
            </a:r>
            <a:r>
              <a:rPr lang="en-US" sz="1600" dirty="0">
                <a:solidFill>
                  <a:schemeClr val="tx1"/>
                </a:solidFill>
                <a:latin typeface="Dreaming Outloud Pro" panose="03050502040302030504" pitchFamily="66" charset="0"/>
                <a:cs typeface="Dreaming Outloud Pro" panose="03050502040302030504" pitchFamily="66" charset="0"/>
              </a:rPr>
              <a:t>. </a:t>
            </a:r>
            <a:r>
              <a:rPr lang="tr-TR" sz="1600" dirty="0">
                <a:solidFill>
                  <a:schemeClr val="tx1"/>
                </a:solidFill>
                <a:latin typeface="Dreaming Outloud Pro" panose="03050502040302030504" pitchFamily="66" charset="0"/>
                <a:cs typeface="Dreaming Outloud Pro" panose="03050502040302030504" pitchFamily="66" charset="0"/>
              </a:rPr>
              <a:t>Çünkü </a:t>
            </a:r>
            <a:r>
              <a:rPr lang="en-US" sz="1600" dirty="0">
                <a:solidFill>
                  <a:schemeClr val="tx1"/>
                </a:solidFill>
                <a:latin typeface="Dreaming Outloud Pro" panose="03050502040302030504" pitchFamily="66" charset="0"/>
                <a:cs typeface="Dreaming Outloud Pro" panose="03050502040302030504" pitchFamily="66" charset="0"/>
              </a:rPr>
              <a:t> </a:t>
            </a:r>
            <a:r>
              <a:rPr lang="tr-TR" sz="1600" dirty="0">
                <a:solidFill>
                  <a:schemeClr val="tx1"/>
                </a:solidFill>
                <a:latin typeface="Dreaming Outloud Pro" panose="03050502040302030504" pitchFamily="66" charset="0"/>
                <a:cs typeface="Dreaming Outloud Pro" panose="03050502040302030504" pitchFamily="66" charset="0"/>
              </a:rPr>
              <a:t>böylesine</a:t>
            </a:r>
            <a:r>
              <a:rPr lang="en-US" sz="1600" dirty="0">
                <a:solidFill>
                  <a:schemeClr val="tx1"/>
                </a:solidFill>
                <a:latin typeface="Dreaming Outloud Pro" panose="03050502040302030504" pitchFamily="66" charset="0"/>
                <a:cs typeface="Dreaming Outloud Pro" panose="03050502040302030504" pitchFamily="66" charset="0"/>
              </a:rPr>
              <a:t> </a:t>
            </a:r>
            <a:r>
              <a:rPr lang="tr-TR" sz="1600" dirty="0">
                <a:solidFill>
                  <a:schemeClr val="tx1"/>
                </a:solidFill>
                <a:latin typeface="Dreaming Outloud Pro" panose="03050502040302030504" pitchFamily="66" charset="0"/>
                <a:cs typeface="Dreaming Outloud Pro" panose="03050502040302030504" pitchFamily="66" charset="0"/>
              </a:rPr>
              <a:t>zararlı</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bir</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ilkenin</a:t>
            </a:r>
            <a:r>
              <a:rPr lang="en-US" sz="1600" dirty="0">
                <a:solidFill>
                  <a:schemeClr val="tx1"/>
                </a:solidFill>
                <a:latin typeface="Dreaming Outloud Pro" panose="03050502040302030504" pitchFamily="66" charset="0"/>
                <a:cs typeface="Dreaming Outloud Pro" panose="03050502040302030504" pitchFamily="66" charset="0"/>
              </a:rPr>
              <a:t> </a:t>
            </a:r>
            <a:r>
              <a:rPr lang="tr-TR" sz="1600" dirty="0">
                <a:solidFill>
                  <a:schemeClr val="tx1"/>
                </a:solidFill>
                <a:latin typeface="Dreaming Outloud Pro" panose="03050502040302030504" pitchFamily="66" charset="0"/>
                <a:cs typeface="Dreaming Outloud Pro" panose="03050502040302030504" pitchFamily="66" charset="0"/>
              </a:rPr>
              <a:t>yaygınlaşıp</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uluslararası</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hukuk</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ve</a:t>
            </a:r>
            <a:r>
              <a:rPr lang="en-US" sz="1600" dirty="0">
                <a:solidFill>
                  <a:schemeClr val="tx1"/>
                </a:solidFill>
                <a:latin typeface="Dreaming Outloud Pro" panose="03050502040302030504" pitchFamily="66" charset="0"/>
                <a:cs typeface="Dreaming Outloud Pro" panose="03050502040302030504" pitchFamily="66" charset="0"/>
              </a:rPr>
              <a:t> </a:t>
            </a:r>
            <a:r>
              <a:rPr lang="en-US" sz="1600" dirty="0" err="1">
                <a:solidFill>
                  <a:schemeClr val="tx1"/>
                </a:solidFill>
                <a:latin typeface="Dreaming Outloud Pro" panose="03050502040302030504" pitchFamily="66" charset="0"/>
                <a:cs typeface="Dreaming Outloud Pro" panose="03050502040302030504" pitchFamily="66" charset="0"/>
              </a:rPr>
              <a:t>adaleti</a:t>
            </a:r>
            <a:r>
              <a:rPr lang="en-US" sz="1600" dirty="0">
                <a:solidFill>
                  <a:schemeClr val="tx1"/>
                </a:solidFill>
                <a:latin typeface="Dreaming Outloud Pro" panose="03050502040302030504" pitchFamily="66" charset="0"/>
                <a:cs typeface="Dreaming Outloud Pro" panose="03050502040302030504" pitchFamily="66" charset="0"/>
              </a:rPr>
              <a:t> </a:t>
            </a:r>
            <a:r>
              <a:rPr lang="tr-TR" sz="1600" dirty="0">
                <a:solidFill>
                  <a:schemeClr val="tx1"/>
                </a:solidFill>
                <a:latin typeface="Dreaming Outloud Pro" panose="03050502040302030504" pitchFamily="66" charset="0"/>
                <a:cs typeface="Dreaming Outloud Pro" panose="03050502040302030504" pitchFamily="66" charset="0"/>
              </a:rPr>
              <a:t>zedelemesinin engellenmesi gerekir</a:t>
            </a:r>
            <a:r>
              <a:rPr lang="en-US" sz="1600" dirty="0">
                <a:solidFill>
                  <a:schemeClr val="tx1"/>
                </a:solidFill>
                <a:latin typeface="Dreaming Outloud Pro" panose="03050502040302030504" pitchFamily="66" charset="0"/>
                <a:cs typeface="Dreaming Outloud Pro" panose="03050502040302030504" pitchFamily="66" charset="0"/>
              </a:rPr>
              <a:t>.'</a:t>
            </a:r>
            <a:endParaRPr lang="en-GB" sz="1600" dirty="0">
              <a:solidFill>
                <a:schemeClr val="tx1"/>
              </a:solidFill>
              <a:latin typeface="Dreaming Outloud Pro" panose="03050502040302030504" pitchFamily="66" charset="0"/>
              <a:cs typeface="Dreaming Outloud Pro" panose="03050502040302030504" pitchFamily="66" charset="0"/>
            </a:endParaRPr>
          </a:p>
        </p:txBody>
      </p:sp>
      <p:graphicFrame>
        <p:nvGraphicFramePr>
          <p:cNvPr id="7" name="Table 7">
            <a:extLst>
              <a:ext uri="{FF2B5EF4-FFF2-40B4-BE49-F238E27FC236}">
                <a16:creationId xmlns:a16="http://schemas.microsoft.com/office/drawing/2014/main" id="{926C0306-ABCE-853D-D07E-6B7ADA1C49B1}"/>
              </a:ext>
            </a:extLst>
          </p:cNvPr>
          <p:cNvGraphicFramePr>
            <a:graphicFrameLocks noGrp="1"/>
          </p:cNvGraphicFramePr>
          <p:nvPr>
            <p:extLst>
              <p:ext uri="{D42A27DB-BD31-4B8C-83A1-F6EECF244321}">
                <p14:modId xmlns:p14="http://schemas.microsoft.com/office/powerpoint/2010/main" val="1631530001"/>
              </p:ext>
            </p:extLst>
          </p:nvPr>
        </p:nvGraphicFramePr>
        <p:xfrm>
          <a:off x="223241" y="4843443"/>
          <a:ext cx="5212359" cy="1920240"/>
        </p:xfrm>
        <a:graphic>
          <a:graphicData uri="http://schemas.openxmlformats.org/drawingml/2006/table">
            <a:tbl>
              <a:tblPr firstRow="1" bandRow="1">
                <a:tableStyleId>{5C22544A-7EE6-4342-B048-85BDC9FD1C3A}</a:tableStyleId>
              </a:tblPr>
              <a:tblGrid>
                <a:gridCol w="1737453">
                  <a:extLst>
                    <a:ext uri="{9D8B030D-6E8A-4147-A177-3AD203B41FA5}">
                      <a16:colId xmlns:a16="http://schemas.microsoft.com/office/drawing/2014/main" val="1908308596"/>
                    </a:ext>
                  </a:extLst>
                </a:gridCol>
                <a:gridCol w="1737453">
                  <a:extLst>
                    <a:ext uri="{9D8B030D-6E8A-4147-A177-3AD203B41FA5}">
                      <a16:colId xmlns:a16="http://schemas.microsoft.com/office/drawing/2014/main" val="1029582483"/>
                    </a:ext>
                  </a:extLst>
                </a:gridCol>
                <a:gridCol w="1737453">
                  <a:extLst>
                    <a:ext uri="{9D8B030D-6E8A-4147-A177-3AD203B41FA5}">
                      <a16:colId xmlns:a16="http://schemas.microsoft.com/office/drawing/2014/main" val="2122117766"/>
                    </a:ext>
                  </a:extLst>
                </a:gridCol>
              </a:tblGrid>
              <a:tr h="1685045">
                <a:tc>
                  <a:txBody>
                    <a:bodyPr/>
                    <a:lstStyle/>
                    <a:p>
                      <a:r>
                        <a:rPr lang="en-US" sz="1200" b="0" dirty="0">
                          <a:solidFill>
                            <a:schemeClr val="tx1"/>
                          </a:solidFill>
                          <a:latin typeface="Comic Sans MS" panose="030F0702030302020204" pitchFamily="66" charset="0"/>
                        </a:rPr>
                        <a:t>A</a:t>
                      </a:r>
                      <a:r>
                        <a:rPr lang="tr-TR" sz="1200" b="0" dirty="0">
                          <a:solidFill>
                            <a:schemeClr val="tx1"/>
                          </a:solidFill>
                          <a:latin typeface="Comic Sans MS" panose="030F0702030302020204" pitchFamily="66" charset="0"/>
                        </a:rPr>
                        <a:t>) Nüfus mübadelesi</a:t>
                      </a:r>
                      <a:r>
                        <a:rPr lang="tr-TR" sz="1200" b="0" baseline="0" dirty="0">
                          <a:solidFill>
                            <a:schemeClr val="tx1"/>
                          </a:solidFill>
                          <a:latin typeface="Comic Sans MS" panose="030F0702030302020204" pitchFamily="66" charset="0"/>
                        </a:rPr>
                        <a:t> konusunda ciddi çekinceleri vardı çünkü bunun gelecekte başka unsurların da zorunlu bir göçe tabii tutulmasına yol açabileceğini düşünüyordu.</a:t>
                      </a:r>
                      <a:r>
                        <a:rPr lang="en-US" sz="1200" b="0" dirty="0">
                          <a:solidFill>
                            <a:schemeClr val="tx1"/>
                          </a:solidFill>
                          <a:latin typeface="Comic Sans MS" panose="030F0702030302020204" pitchFamily="66" charset="0"/>
                        </a:rPr>
                        <a:t>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B) </a:t>
                      </a:r>
                      <a:r>
                        <a:rPr lang="tr-TR" sz="1200" b="0" dirty="0">
                          <a:solidFill>
                            <a:schemeClr val="tx1"/>
                          </a:solidFill>
                          <a:latin typeface="Comic Sans MS" panose="030F0702030302020204" pitchFamily="66" charset="0"/>
                        </a:rPr>
                        <a:t>Kendisine göre evlerinden uzaklaştırılmış mülteci grupları</a:t>
                      </a:r>
                      <a:r>
                        <a:rPr lang="tr-TR" sz="1200" b="0" baseline="0" dirty="0">
                          <a:solidFill>
                            <a:schemeClr val="tx1"/>
                          </a:solidFill>
                          <a:latin typeface="Comic Sans MS" panose="030F0702030302020204" pitchFamily="66" charset="0"/>
                        </a:rPr>
                        <a:t> suç olaylarının artışına sebep olabilirdi</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dirty="0">
                          <a:solidFill>
                            <a:schemeClr val="tx1"/>
                          </a:solidFill>
                          <a:latin typeface="Comic Sans MS" panose="030F0702030302020204" pitchFamily="66" charset="0"/>
                        </a:rPr>
                        <a:t>C) </a:t>
                      </a:r>
                      <a:r>
                        <a:rPr lang="tr-TR" sz="1200" b="0" dirty="0">
                          <a:solidFill>
                            <a:schemeClr val="tx1"/>
                          </a:solidFill>
                          <a:latin typeface="Comic Sans MS" panose="030F0702030302020204" pitchFamily="66" charset="0"/>
                        </a:rPr>
                        <a:t>Bölgede barış ve huzurun yeniden tesis edilmesi için nüfus mübadelesine</a:t>
                      </a:r>
                      <a:r>
                        <a:rPr lang="tr-TR" sz="1200" b="0" baseline="0" dirty="0">
                          <a:solidFill>
                            <a:schemeClr val="tx1"/>
                          </a:solidFill>
                          <a:latin typeface="Comic Sans MS" panose="030F0702030302020204" pitchFamily="66" charset="0"/>
                        </a:rPr>
                        <a:t> destek veriyordu</a:t>
                      </a:r>
                      <a:r>
                        <a:rPr lang="en-US" sz="1200" b="0" dirty="0">
                          <a:solidFill>
                            <a:schemeClr val="tx1"/>
                          </a:solidFill>
                          <a:latin typeface="Comic Sans MS" panose="030F0702030302020204" pitchFamily="66" charset="0"/>
                        </a:rPr>
                        <a:t>. </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2076689"/>
                  </a:ext>
                </a:extLst>
              </a:tr>
            </a:tbl>
          </a:graphicData>
        </a:graphic>
      </p:graphicFrame>
      <p:sp>
        <p:nvSpPr>
          <p:cNvPr id="8" name="TextBox 7">
            <a:extLst>
              <a:ext uri="{FF2B5EF4-FFF2-40B4-BE49-F238E27FC236}">
                <a16:creationId xmlns:a16="http://schemas.microsoft.com/office/drawing/2014/main" id="{4947E1AC-FECA-D2CB-B500-F4B7837E7F21}"/>
              </a:ext>
            </a:extLst>
          </p:cNvPr>
          <p:cNvSpPr txBox="1"/>
          <p:nvPr/>
        </p:nvSpPr>
        <p:spPr>
          <a:xfrm>
            <a:off x="174862" y="1582554"/>
            <a:ext cx="1110774" cy="646331"/>
          </a:xfrm>
          <a:prstGeom prst="rect">
            <a:avLst/>
          </a:prstGeom>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200" b="1" dirty="0">
                <a:solidFill>
                  <a:srgbClr val="0033CC"/>
                </a:solidFill>
                <a:latin typeface="Comic Sans MS" panose="030F0902030302020204" pitchFamily="66" charset="0"/>
              </a:rPr>
              <a:t>Richard Washburn Child</a:t>
            </a:r>
          </a:p>
        </p:txBody>
      </p:sp>
      <p:sp>
        <p:nvSpPr>
          <p:cNvPr id="10" name="TextBox 9">
            <a:extLst>
              <a:ext uri="{FF2B5EF4-FFF2-40B4-BE49-F238E27FC236}">
                <a16:creationId xmlns:a16="http://schemas.microsoft.com/office/drawing/2014/main" id="{FEBA61C8-22A7-25C6-4B79-CD93E97BD484}"/>
              </a:ext>
            </a:extLst>
          </p:cNvPr>
          <p:cNvSpPr txBox="1"/>
          <p:nvPr/>
        </p:nvSpPr>
        <p:spPr>
          <a:xfrm>
            <a:off x="124061" y="4456158"/>
            <a:ext cx="5655733" cy="430887"/>
          </a:xfrm>
          <a:prstGeom prst="rect">
            <a:avLst/>
          </a:prstGeom>
          <a:noFill/>
        </p:spPr>
        <p:txBody>
          <a:bodyPr wrap="square">
            <a:spAutoFit/>
          </a:bodyPr>
          <a:lstStyle/>
          <a:p>
            <a:r>
              <a:rPr lang="tr-TR" sz="1100" b="1" i="1" dirty="0">
                <a:latin typeface="Comic Sans MS" panose="030F0702030302020204" pitchFamily="66" charset="0"/>
              </a:rPr>
              <a:t>Aşağıdaki özetlerden hangisi Richard </a:t>
            </a:r>
            <a:r>
              <a:rPr lang="tr-TR" sz="1100" b="1" i="1" dirty="0" err="1">
                <a:latin typeface="Comic Sans MS" panose="030F0702030302020204" pitchFamily="66" charset="0"/>
              </a:rPr>
              <a:t>Washburn</a:t>
            </a:r>
            <a:r>
              <a:rPr lang="tr-TR" sz="1100" b="1" i="1" dirty="0">
                <a:latin typeface="Comic Sans MS" panose="030F0702030302020204" pitchFamily="66" charset="0"/>
              </a:rPr>
              <a:t> </a:t>
            </a:r>
            <a:r>
              <a:rPr lang="tr-TR" sz="1100" b="1" i="1" dirty="0" err="1">
                <a:latin typeface="Comic Sans MS" panose="030F0702030302020204" pitchFamily="66" charset="0"/>
              </a:rPr>
              <a:t>Child’ın</a:t>
            </a:r>
            <a:r>
              <a:rPr lang="tr-TR" sz="1100" b="1" i="1" dirty="0">
                <a:latin typeface="Comic Sans MS" panose="030F0702030302020204" pitchFamily="66" charset="0"/>
              </a:rPr>
              <a:t> görüşlerini daha iyi ifade etmektedir</a:t>
            </a:r>
            <a:r>
              <a:rPr lang="en-US" sz="1100" b="1" i="1" dirty="0">
                <a:latin typeface="Comic Sans MS" panose="030F0702030302020204" pitchFamily="66" charset="0"/>
              </a:rPr>
              <a:t>?</a:t>
            </a:r>
            <a:endParaRPr lang="en-GB" sz="1100" b="1" i="1" dirty="0">
              <a:latin typeface="Comic Sans MS" panose="030F0702030302020204" pitchFamily="66" charset="0"/>
            </a:endParaRPr>
          </a:p>
        </p:txBody>
      </p:sp>
      <p:sp>
        <p:nvSpPr>
          <p:cNvPr id="12" name="Rectangle: Rounded Corners 11">
            <a:extLst>
              <a:ext uri="{FF2B5EF4-FFF2-40B4-BE49-F238E27FC236}">
                <a16:creationId xmlns:a16="http://schemas.microsoft.com/office/drawing/2014/main" id="{13D81221-B5B1-1EA9-FA78-27F177A0008E}"/>
              </a:ext>
            </a:extLst>
          </p:cNvPr>
          <p:cNvSpPr/>
          <p:nvPr/>
        </p:nvSpPr>
        <p:spPr>
          <a:xfrm>
            <a:off x="5779795" y="3901339"/>
            <a:ext cx="2960226" cy="2627149"/>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tr-TR" sz="1200" b="1" i="1" dirty="0">
                <a:solidFill>
                  <a:schemeClr val="tx1"/>
                </a:solidFill>
                <a:latin typeface="Comic Sans MS" panose="030F0702030302020204" pitchFamily="66" charset="0"/>
              </a:rPr>
              <a:t>Bunları da tartışabilirsiniz…</a:t>
            </a:r>
          </a:p>
          <a:p>
            <a:endParaRPr lang="en-US" sz="1200" b="1" i="1" dirty="0">
              <a:solidFill>
                <a:schemeClr val="tx1"/>
              </a:solidFill>
              <a:latin typeface="Comic Sans MS" panose="030F0702030302020204" pitchFamily="66" charset="0"/>
            </a:endParaRPr>
          </a:p>
          <a:p>
            <a:pPr marL="171450" indent="-171450">
              <a:buFont typeface="Arial" panose="020B0604020202020204" pitchFamily="34" charset="0"/>
              <a:buChar char="•"/>
            </a:pPr>
            <a:r>
              <a:rPr lang="tr-TR" sz="1200" dirty="0">
                <a:solidFill>
                  <a:schemeClr val="tx1"/>
                </a:solidFill>
                <a:latin typeface="Comic Sans MS" panose="030F0702030302020204" pitchFamily="66" charset="0"/>
              </a:rPr>
              <a:t>Alıntıda </a:t>
            </a:r>
            <a:r>
              <a:rPr lang="tr-TR" sz="1200" dirty="0" err="1">
                <a:solidFill>
                  <a:schemeClr val="tx1"/>
                </a:solidFill>
                <a:latin typeface="Comic Sans MS" panose="030F0702030302020204" pitchFamily="66" charset="0"/>
              </a:rPr>
              <a:t>Child’ın</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insan</a:t>
            </a:r>
            <a:r>
              <a:rPr lang="tr-TR" sz="1200" dirty="0">
                <a:solidFill>
                  <a:schemeClr val="tx1"/>
                </a:solidFill>
                <a:latin typeface="Comic Sans MS" panose="030F0702030302020204" pitchFamily="66" charset="0"/>
              </a:rPr>
              <a:t>i yardıma</a:t>
            </a:r>
            <a:r>
              <a:rPr lang="en-GB" sz="1200" dirty="0">
                <a:solidFill>
                  <a:schemeClr val="tx1"/>
                </a:solidFill>
                <a:latin typeface="Comic Sans MS" panose="030F0702030302020204" pitchFamily="66" charset="0"/>
              </a:rPr>
              <a:t> </a:t>
            </a:r>
            <a:r>
              <a:rPr lang="tr-TR" sz="1200" dirty="0">
                <a:solidFill>
                  <a:schemeClr val="tx1"/>
                </a:solidFill>
                <a:latin typeface="Comic Sans MS" panose="030F0702030302020204" pitchFamily="66" charset="0"/>
              </a:rPr>
              <a:t>duyduğu hassasiyeti</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vurgulayan</a:t>
            </a:r>
            <a:r>
              <a:rPr lang="en-GB" sz="1200" dirty="0">
                <a:solidFill>
                  <a:schemeClr val="tx1"/>
                </a:solidFill>
                <a:latin typeface="Comic Sans MS" panose="030F0702030302020204" pitchFamily="66" charset="0"/>
              </a:rPr>
              <a:t> </a:t>
            </a:r>
            <a:r>
              <a:rPr lang="tr-TR" sz="1200" dirty="0">
                <a:solidFill>
                  <a:schemeClr val="tx1"/>
                </a:solidFill>
                <a:latin typeface="Comic Sans MS" panose="030F0702030302020204" pitchFamily="66" charset="0"/>
              </a:rPr>
              <a:t>sözleri </a:t>
            </a:r>
            <a:r>
              <a:rPr lang="en-GB" sz="1200" dirty="0" err="1">
                <a:solidFill>
                  <a:schemeClr val="tx1"/>
                </a:solidFill>
                <a:latin typeface="Comic Sans MS" panose="030F0702030302020204" pitchFamily="66" charset="0"/>
              </a:rPr>
              <a:t>belirleyebilir</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misiniz</a:t>
            </a:r>
            <a:r>
              <a:rPr lang="en-GB" sz="1200" dirty="0">
                <a:solidFill>
                  <a:schemeClr val="tx1"/>
                </a:solidFill>
                <a:latin typeface="Comic Sans MS" panose="030F0702030302020204" pitchFamily="66" charset="0"/>
              </a:rPr>
              <a:t>?</a:t>
            </a:r>
            <a:endParaRPr lang="tr-TR" sz="1200" dirty="0">
              <a:solidFill>
                <a:schemeClr val="tx1"/>
              </a:solidFill>
              <a:latin typeface="Comic Sans MS" panose="030F0702030302020204" pitchFamily="66" charset="0"/>
            </a:endParaRPr>
          </a:p>
          <a:p>
            <a:pPr marL="171450" indent="-171450">
              <a:buFont typeface="Arial" panose="020B0604020202020204" pitchFamily="34" charset="0"/>
              <a:buChar char="•"/>
            </a:pPr>
            <a:r>
              <a:rPr lang="en-GB" sz="1200" dirty="0" err="1">
                <a:solidFill>
                  <a:schemeClr val="tx1"/>
                </a:solidFill>
                <a:latin typeface="Comic Sans MS" panose="030F0702030302020204" pitchFamily="66" charset="0"/>
              </a:rPr>
              <a:t>Lozan'da</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İsmet</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Paşa</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ABD'de</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azınlıklara</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yönelik</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kötü</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muameleye</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dikkat</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çekerek</a:t>
            </a:r>
            <a:r>
              <a:rPr lang="en-GB" sz="1200" dirty="0">
                <a:solidFill>
                  <a:schemeClr val="tx1"/>
                </a:solidFill>
                <a:latin typeface="Comic Sans MS" panose="030F0702030302020204" pitchFamily="66" charset="0"/>
              </a:rPr>
              <a:t> </a:t>
            </a:r>
            <a:r>
              <a:rPr lang="tr-TR" sz="1200" dirty="0">
                <a:solidFill>
                  <a:schemeClr val="tx1"/>
                </a:solidFill>
                <a:latin typeface="Comic Sans MS" panose="030F0702030302020204" pitchFamily="66" charset="0"/>
              </a:rPr>
              <a:t>maruz bırakıldıkları </a:t>
            </a:r>
            <a:r>
              <a:rPr lang="en-GB" sz="1200" dirty="0" err="1">
                <a:solidFill>
                  <a:schemeClr val="tx1"/>
                </a:solidFill>
                <a:latin typeface="Comic Sans MS" panose="030F0702030302020204" pitchFamily="66" charset="0"/>
              </a:rPr>
              <a:t>çifte</a:t>
            </a:r>
            <a:r>
              <a:rPr lang="en-GB" sz="1200" dirty="0">
                <a:solidFill>
                  <a:schemeClr val="tx1"/>
                </a:solidFill>
                <a:latin typeface="Comic Sans MS" panose="030F0702030302020204" pitchFamily="66" charset="0"/>
              </a:rPr>
              <a:t> standard</a:t>
            </a:r>
            <a:r>
              <a:rPr lang="tr-TR" sz="1200" dirty="0">
                <a:solidFill>
                  <a:schemeClr val="tx1"/>
                </a:solidFill>
                <a:latin typeface="Comic Sans MS" panose="030F0702030302020204" pitchFamily="66" charset="0"/>
              </a:rPr>
              <a:t>ı vurguladı</a:t>
            </a:r>
            <a:r>
              <a:rPr lang="en-GB" sz="1200" dirty="0">
                <a:solidFill>
                  <a:schemeClr val="tx1"/>
                </a:solidFill>
                <a:latin typeface="Comic Sans MS" panose="030F0702030302020204" pitchFamily="66" charset="0"/>
              </a:rPr>
              <a:t> . </a:t>
            </a:r>
            <a:r>
              <a:rPr lang="en-GB" sz="1200" dirty="0" err="1">
                <a:solidFill>
                  <a:schemeClr val="tx1"/>
                </a:solidFill>
                <a:latin typeface="Comic Sans MS" panose="030F0702030302020204" pitchFamily="66" charset="0"/>
              </a:rPr>
              <a:t>Sizce</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hangi</a:t>
            </a:r>
            <a:r>
              <a:rPr lang="en-GB" sz="1200" dirty="0">
                <a:solidFill>
                  <a:schemeClr val="tx1"/>
                </a:solidFill>
                <a:latin typeface="Comic Sans MS" panose="030F0702030302020204" pitchFamily="66" charset="0"/>
              </a:rPr>
              <a:t> </a:t>
            </a:r>
            <a:r>
              <a:rPr lang="en-GB" sz="1200" dirty="0" err="1">
                <a:solidFill>
                  <a:schemeClr val="tx1"/>
                </a:solidFill>
                <a:latin typeface="Comic Sans MS" panose="030F0702030302020204" pitchFamily="66" charset="0"/>
              </a:rPr>
              <a:t>grupları</a:t>
            </a:r>
            <a:r>
              <a:rPr lang="en-GB" sz="1200" dirty="0">
                <a:solidFill>
                  <a:schemeClr val="tx1"/>
                </a:solidFill>
                <a:latin typeface="Comic Sans MS" panose="030F0702030302020204" pitchFamily="66" charset="0"/>
              </a:rPr>
              <a:t> </a:t>
            </a:r>
            <a:r>
              <a:rPr lang="tr-TR" sz="1200" dirty="0">
                <a:solidFill>
                  <a:schemeClr val="tx1"/>
                </a:solidFill>
                <a:latin typeface="Comic Sans MS" panose="030F0702030302020204" pitchFamily="66" charset="0"/>
              </a:rPr>
              <a:t>kastediyordu</a:t>
            </a:r>
            <a:r>
              <a:rPr lang="en-GB" sz="1200" dirty="0">
                <a:solidFill>
                  <a:schemeClr val="tx1"/>
                </a:solidFill>
                <a:latin typeface="Comic Sans MS" panose="030F0702030302020204" pitchFamily="66" charset="0"/>
              </a:rPr>
              <a:t>?</a:t>
            </a:r>
          </a:p>
        </p:txBody>
      </p:sp>
    </p:spTree>
    <p:extLst>
      <p:ext uri="{BB962C8B-B14F-4D97-AF65-F5344CB8AC3E}">
        <p14:creationId xmlns:p14="http://schemas.microsoft.com/office/powerpoint/2010/main" val="3638063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000" dirty="0">
                <a:latin typeface="Comic Sans MS" panose="030F0902030302020204" pitchFamily="66" charset="0"/>
              </a:rPr>
              <a:t>Çalışma dosyası</a:t>
            </a:r>
            <a:r>
              <a:rPr lang="en-US" sz="1000" dirty="0">
                <a:latin typeface="Comic Sans MS" panose="030F0902030302020204" pitchFamily="66" charset="0"/>
              </a:rPr>
              <a:t> 1.1: </a:t>
            </a:r>
            <a:r>
              <a:rPr lang="tr-TR" sz="1000" dirty="0">
                <a:latin typeface="Comic Sans MS" panose="030F0902030302020204" pitchFamily="66" charset="0"/>
              </a:rPr>
              <a:t>Doğru </a:t>
            </a:r>
            <a:r>
              <a:rPr lang="tr-TR" sz="1000">
                <a:latin typeface="Comic Sans MS" panose="030F0902030302020204" pitchFamily="66" charset="0"/>
              </a:rPr>
              <a:t>kutucuğa işaret</a:t>
            </a:r>
            <a:endParaRPr lang="en-US" sz="1000" dirty="0">
              <a:latin typeface="Comic Sans MS" panose="030F0902030302020204" pitchFamily="66" charset="0"/>
            </a:endParaRPr>
          </a:p>
        </p:txBody>
      </p:sp>
      <p:graphicFrame>
        <p:nvGraphicFramePr>
          <p:cNvPr id="4" name="Table 5">
            <a:extLst>
              <a:ext uri="{FF2B5EF4-FFF2-40B4-BE49-F238E27FC236}">
                <a16:creationId xmlns:a16="http://schemas.microsoft.com/office/drawing/2014/main" id="{82BF073D-0964-5585-082E-E083E6D19D29}"/>
              </a:ext>
            </a:extLst>
          </p:cNvPr>
          <p:cNvGraphicFramePr>
            <a:graphicFrameLocks noGrp="1"/>
          </p:cNvGraphicFramePr>
          <p:nvPr>
            <p:extLst>
              <p:ext uri="{D42A27DB-BD31-4B8C-83A1-F6EECF244321}">
                <p14:modId xmlns:p14="http://schemas.microsoft.com/office/powerpoint/2010/main" val="1782752401"/>
              </p:ext>
            </p:extLst>
          </p:nvPr>
        </p:nvGraphicFramePr>
        <p:xfrm>
          <a:off x="220132" y="584301"/>
          <a:ext cx="8656748" cy="4381500"/>
        </p:xfrm>
        <a:graphic>
          <a:graphicData uri="http://schemas.openxmlformats.org/drawingml/2006/table">
            <a:tbl>
              <a:tblPr firstRow="1" bandRow="1">
                <a:tableStyleId>{5C22544A-7EE6-4342-B048-85BDC9FD1C3A}</a:tableStyleId>
              </a:tblPr>
              <a:tblGrid>
                <a:gridCol w="2716499">
                  <a:extLst>
                    <a:ext uri="{9D8B030D-6E8A-4147-A177-3AD203B41FA5}">
                      <a16:colId xmlns:a16="http://schemas.microsoft.com/office/drawing/2014/main" val="544358587"/>
                    </a:ext>
                  </a:extLst>
                </a:gridCol>
                <a:gridCol w="848607">
                  <a:extLst>
                    <a:ext uri="{9D8B030D-6E8A-4147-A177-3AD203B41FA5}">
                      <a16:colId xmlns:a16="http://schemas.microsoft.com/office/drawing/2014/main" val="1587799788"/>
                    </a:ext>
                  </a:extLst>
                </a:gridCol>
                <a:gridCol w="848607">
                  <a:extLst>
                    <a:ext uri="{9D8B030D-6E8A-4147-A177-3AD203B41FA5}">
                      <a16:colId xmlns:a16="http://schemas.microsoft.com/office/drawing/2014/main" val="3332252822"/>
                    </a:ext>
                  </a:extLst>
                </a:gridCol>
                <a:gridCol w="848607">
                  <a:extLst>
                    <a:ext uri="{9D8B030D-6E8A-4147-A177-3AD203B41FA5}">
                      <a16:colId xmlns:a16="http://schemas.microsoft.com/office/drawing/2014/main" val="3224967526"/>
                    </a:ext>
                  </a:extLst>
                </a:gridCol>
                <a:gridCol w="848607">
                  <a:extLst>
                    <a:ext uri="{9D8B030D-6E8A-4147-A177-3AD203B41FA5}">
                      <a16:colId xmlns:a16="http://schemas.microsoft.com/office/drawing/2014/main" val="1684974093"/>
                    </a:ext>
                  </a:extLst>
                </a:gridCol>
                <a:gridCol w="848607">
                  <a:extLst>
                    <a:ext uri="{9D8B030D-6E8A-4147-A177-3AD203B41FA5}">
                      <a16:colId xmlns:a16="http://schemas.microsoft.com/office/drawing/2014/main" val="905850458"/>
                    </a:ext>
                  </a:extLst>
                </a:gridCol>
                <a:gridCol w="848607">
                  <a:extLst>
                    <a:ext uri="{9D8B030D-6E8A-4147-A177-3AD203B41FA5}">
                      <a16:colId xmlns:a16="http://schemas.microsoft.com/office/drawing/2014/main" val="1466840732"/>
                    </a:ext>
                  </a:extLst>
                </a:gridCol>
                <a:gridCol w="848607">
                  <a:extLst>
                    <a:ext uri="{9D8B030D-6E8A-4147-A177-3AD203B41FA5}">
                      <a16:colId xmlns:a16="http://schemas.microsoft.com/office/drawing/2014/main" val="83999195"/>
                    </a:ext>
                  </a:extLst>
                </a:gridCol>
              </a:tblGrid>
              <a:tr h="0">
                <a:tc>
                  <a:txBody>
                    <a:bodyPr/>
                    <a:lstStyle/>
                    <a:p>
                      <a:r>
                        <a:rPr lang="tr-TR" sz="1050" dirty="0">
                          <a:solidFill>
                            <a:schemeClr val="tx1"/>
                          </a:solidFill>
                          <a:latin typeface="Comic Sans MS" panose="030F0702030302020204" pitchFamily="66" charset="0"/>
                        </a:rPr>
                        <a:t>‘Barış</a:t>
                      </a:r>
                      <a:r>
                        <a:rPr lang="en-US" sz="1050" dirty="0">
                          <a:solidFill>
                            <a:schemeClr val="tx1"/>
                          </a:solidFill>
                          <a:latin typeface="Comic Sans MS" panose="030F0702030302020204" pitchFamily="66" charset="0"/>
                        </a:rPr>
                        <a:t>’</a:t>
                      </a:r>
                      <a:r>
                        <a:rPr lang="tr-TR" sz="1050" dirty="0">
                          <a:solidFill>
                            <a:schemeClr val="tx1"/>
                          </a:solidFill>
                          <a:latin typeface="Comic Sans MS" panose="030F0702030302020204" pitchFamily="66" charset="0"/>
                        </a:rPr>
                        <a:t> kriterleri</a:t>
                      </a:r>
                      <a:r>
                        <a:rPr lang="en-US" sz="1050" dirty="0">
                          <a:solidFill>
                            <a:schemeClr val="tx1"/>
                          </a:solidFill>
                          <a:latin typeface="Comic Sans MS" panose="030F0702030302020204" pitchFamily="66" charset="0"/>
                        </a:rPr>
                        <a:t>:</a:t>
                      </a:r>
                      <a:endParaRPr lang="en-GB" sz="105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r>
                        <a:rPr lang="en-US" sz="1000" dirty="0">
                          <a:solidFill>
                            <a:schemeClr val="tx1"/>
                          </a:solidFill>
                          <a:latin typeface="Comic Sans MS" panose="030F0702030302020204" pitchFamily="66" charset="0"/>
                        </a:rPr>
                        <a:t>İsmet?</a:t>
                      </a:r>
                      <a:endParaRPr lang="en-GB" sz="10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000" dirty="0">
                          <a:solidFill>
                            <a:schemeClr val="tx1"/>
                          </a:solidFill>
                          <a:latin typeface="Comic Sans MS" panose="030F0702030302020204" pitchFamily="66" charset="0"/>
                        </a:rPr>
                        <a:t>Venizelos?</a:t>
                      </a:r>
                      <a:endParaRPr lang="en-GB" sz="10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000" dirty="0">
                          <a:solidFill>
                            <a:schemeClr val="tx1"/>
                          </a:solidFill>
                          <a:latin typeface="Comic Sans MS" panose="030F0702030302020204" pitchFamily="66" charset="0"/>
                        </a:rPr>
                        <a:t>Hayashi?</a:t>
                      </a:r>
                      <a:endParaRPr lang="en-GB" sz="10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000" dirty="0">
                          <a:solidFill>
                            <a:schemeClr val="tx1"/>
                          </a:solidFill>
                          <a:latin typeface="Comic Sans MS" panose="030F0702030302020204" pitchFamily="66" charset="0"/>
                        </a:rPr>
                        <a:t>Curzon?</a:t>
                      </a:r>
                      <a:endParaRPr lang="en-GB" sz="10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000" dirty="0">
                          <a:solidFill>
                            <a:schemeClr val="tx1"/>
                          </a:solidFill>
                          <a:latin typeface="Comic Sans MS" panose="030F0702030302020204" pitchFamily="66" charset="0"/>
                        </a:rPr>
                        <a:t>Nansen?</a:t>
                      </a:r>
                      <a:endParaRPr lang="en-GB" sz="10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b="1" i="0" dirty="0">
                          <a:solidFill>
                            <a:srgbClr val="202122"/>
                          </a:solidFill>
                          <a:effectLst/>
                          <a:latin typeface="Comic Sans MS" panose="030F0702030302020204" pitchFamily="66" charset="0"/>
                        </a:rPr>
                        <a:t>Barrère?</a:t>
                      </a:r>
                      <a:endParaRPr lang="en-GB" sz="10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000" dirty="0">
                          <a:solidFill>
                            <a:schemeClr val="tx1"/>
                          </a:solidFill>
                          <a:latin typeface="Comic Sans MS" panose="030F0702030302020204" pitchFamily="66" charset="0"/>
                        </a:rPr>
                        <a:t>Child?</a:t>
                      </a:r>
                      <a:endParaRPr lang="en-GB" sz="10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4192387"/>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dirty="0">
                          <a:solidFill>
                            <a:schemeClr val="tx1"/>
                          </a:solidFill>
                          <a:latin typeface="Comic Sans MS" panose="030F0702030302020204" pitchFamily="66" charset="0"/>
                        </a:rPr>
                        <a:t>Uluslararası bir çatışmanın olmaması </a:t>
                      </a:r>
                      <a:r>
                        <a:rPr lang="en-US" sz="1100" dirty="0">
                          <a:solidFill>
                            <a:schemeClr val="tx1"/>
                          </a:solidFill>
                          <a:latin typeface="Comic Sans MS" panose="030F0702030302020204" pitchFamily="66" charset="0"/>
                        </a:rPr>
                        <a:t>(</a:t>
                      </a:r>
                      <a:r>
                        <a:rPr lang="tr-TR" sz="1100" dirty="0">
                          <a:solidFill>
                            <a:schemeClr val="tx1"/>
                          </a:solidFill>
                          <a:latin typeface="Comic Sans MS" panose="030F0702030302020204" pitchFamily="66" charset="0"/>
                        </a:rPr>
                        <a:t>ülkelerarası</a:t>
                      </a:r>
                      <a:r>
                        <a:rPr lang="en-US" sz="1100" dirty="0">
                          <a:solidFill>
                            <a:schemeClr val="tx1"/>
                          </a:solidFill>
                          <a:latin typeface="Comic Sans MS" panose="030F0702030302020204" pitchFamily="66" charset="0"/>
                        </a:rPr>
                        <a:t>)</a:t>
                      </a:r>
                      <a:r>
                        <a:rPr lang="tr-TR" sz="1100" dirty="0" err="1">
                          <a:solidFill>
                            <a:schemeClr val="tx1"/>
                          </a:solidFill>
                          <a:latin typeface="Comic Sans MS" panose="030F0702030302020204" pitchFamily="66" charset="0"/>
                        </a:rPr>
                        <a:t>nda</a:t>
                      </a:r>
                      <a:r>
                        <a:rPr lang="tr-TR" sz="1100" dirty="0">
                          <a:solidFill>
                            <a:schemeClr val="tx1"/>
                          </a:solidFill>
                          <a:latin typeface="Comic Sans MS" panose="030F0702030302020204" pitchFamily="66" charset="0"/>
                        </a:rPr>
                        <a:t>:</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13367744"/>
                  </a:ext>
                </a:extLst>
              </a:tr>
              <a:tr h="411480">
                <a:tc>
                  <a:txBody>
                    <a:bodyPr/>
                    <a:lstStyle/>
                    <a:p>
                      <a:pPr algn="ctr"/>
                      <a:r>
                        <a:rPr lang="tr-TR" sz="1100" dirty="0">
                          <a:solidFill>
                            <a:schemeClr val="tx1"/>
                          </a:solidFill>
                          <a:latin typeface="Comic Sans MS" panose="030F0702030302020204" pitchFamily="66" charset="0"/>
                        </a:rPr>
                        <a:t>Uluslararası bir çatışmanın olmaması (Aynı ülke içerisindeki farklı gruplar arasında</a:t>
                      </a:r>
                      <a:r>
                        <a:rPr lang="en-US" sz="1100" dirty="0">
                          <a:solidFill>
                            <a:schemeClr val="tx1"/>
                          </a:solidFill>
                          <a:latin typeface="Comic Sans MS" panose="030F0702030302020204" pitchFamily="66" charset="0"/>
                        </a:rPr>
                        <a:t>)</a:t>
                      </a:r>
                      <a:r>
                        <a:rPr lang="tr-TR" sz="1100" dirty="0">
                          <a:solidFill>
                            <a:schemeClr val="tx1"/>
                          </a:solidFill>
                          <a:latin typeface="Comic Sans MS" panose="030F0702030302020204" pitchFamily="66" charset="0"/>
                        </a:rPr>
                        <a:t>:</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35351012"/>
                  </a:ext>
                </a:extLst>
              </a:tr>
              <a:tr h="411480">
                <a:tc>
                  <a:txBody>
                    <a:bodyPr/>
                    <a:lstStyle/>
                    <a:p>
                      <a:pPr algn="ctr"/>
                      <a:r>
                        <a:rPr lang="tr-TR" sz="1100" dirty="0">
                          <a:solidFill>
                            <a:schemeClr val="tx1"/>
                          </a:solidFill>
                          <a:latin typeface="Comic Sans MS" panose="030F0702030302020204" pitchFamily="66" charset="0"/>
                        </a:rPr>
                        <a:t>Ekonomik büyümeye elverişli şartlar:</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4848104"/>
                  </a:ext>
                </a:extLst>
              </a:tr>
              <a:tr h="411480">
                <a:tc>
                  <a:txBody>
                    <a:bodyPr/>
                    <a:lstStyle/>
                    <a:p>
                      <a:pPr algn="ctr"/>
                      <a:r>
                        <a:rPr lang="tr-TR" sz="1100" dirty="0">
                          <a:solidFill>
                            <a:schemeClr val="tx1"/>
                          </a:solidFill>
                          <a:latin typeface="Comic Sans MS" panose="030F0702030302020204" pitchFamily="66" charset="0"/>
                        </a:rPr>
                        <a:t>İnsanların  evlerinde kendilerini güvende hissetmesi:</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44029610"/>
                  </a:ext>
                </a:extLst>
              </a:tr>
              <a:tr h="411480">
                <a:tc>
                  <a:txBody>
                    <a:bodyPr/>
                    <a:lstStyle/>
                    <a:p>
                      <a:pPr algn="ctr"/>
                      <a:r>
                        <a:rPr lang="tr-TR" sz="1100" dirty="0">
                          <a:solidFill>
                            <a:schemeClr val="tx1"/>
                          </a:solidFill>
                          <a:latin typeface="Comic Sans MS" panose="030F0702030302020204" pitchFamily="66" charset="0"/>
                        </a:rPr>
                        <a:t>Ülkenin bağımsızlık/egemenliğe sahip olması</a:t>
                      </a:r>
                      <a:endParaRPr lang="en-US" sz="1100" dirty="0">
                        <a:solidFill>
                          <a:schemeClr val="tx1"/>
                        </a:solidFill>
                        <a:latin typeface="Comic Sans MS" panose="030F0702030302020204" pitchFamily="66" charset="0"/>
                      </a:endParaRPr>
                    </a:p>
                    <a:p>
                      <a:pPr algn="ctr"/>
                      <a:r>
                        <a:rPr lang="en-US" sz="1100" dirty="0">
                          <a:solidFill>
                            <a:schemeClr val="tx1"/>
                          </a:solidFill>
                          <a:latin typeface="Comic Sans MS" panose="030F0702030302020204" pitchFamily="66" charset="0"/>
                        </a:rPr>
                        <a:t>(</a:t>
                      </a:r>
                      <a:r>
                        <a:rPr lang="tr-TR" sz="1100" dirty="0">
                          <a:solidFill>
                            <a:schemeClr val="tx1"/>
                          </a:solidFill>
                          <a:latin typeface="Comic Sans MS" panose="030F0702030302020204" pitchFamily="66" charset="0"/>
                        </a:rPr>
                        <a:t>dış müdahalenin olmaması</a:t>
                      </a:r>
                      <a:r>
                        <a:rPr lang="en-US" sz="1100" dirty="0">
                          <a:solidFill>
                            <a:schemeClr val="tx1"/>
                          </a:solidFill>
                          <a:latin typeface="Comic Sans MS" panose="030F0702030302020204" pitchFamily="66" charset="0"/>
                        </a:rPr>
                        <a:t>)</a:t>
                      </a:r>
                      <a:r>
                        <a:rPr lang="tr-TR" sz="1100" dirty="0">
                          <a:solidFill>
                            <a:schemeClr val="tx1"/>
                          </a:solidFill>
                          <a:latin typeface="Comic Sans MS" panose="030F0702030302020204" pitchFamily="66" charset="0"/>
                        </a:rPr>
                        <a:t>:</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14137997"/>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dirty="0">
                          <a:solidFill>
                            <a:schemeClr val="tx1"/>
                          </a:solidFill>
                          <a:latin typeface="Comic Sans MS" panose="030F0702030302020204" pitchFamily="66" charset="0"/>
                        </a:rPr>
                        <a:t>İnsan haklarına saygı </a:t>
                      </a:r>
                      <a:r>
                        <a:rPr lang="en-US" sz="1100" dirty="0">
                          <a:solidFill>
                            <a:schemeClr val="tx1"/>
                          </a:solidFill>
                          <a:latin typeface="Comic Sans MS" panose="030F0702030302020204" pitchFamily="66" charset="0"/>
                        </a:rPr>
                        <a:t>(</a:t>
                      </a:r>
                      <a:r>
                        <a:rPr lang="tr-TR" sz="1100" dirty="0">
                          <a:solidFill>
                            <a:schemeClr val="tx1"/>
                          </a:solidFill>
                          <a:latin typeface="Comic Sans MS" panose="030F0702030302020204" pitchFamily="66" charset="0"/>
                        </a:rPr>
                        <a:t>düşünce özgürlüğü/ seçme ve seçilme hakkı</a:t>
                      </a:r>
                      <a:r>
                        <a:rPr lang="en-US" sz="1100" dirty="0">
                          <a:solidFill>
                            <a:schemeClr val="tx1"/>
                          </a:solidFill>
                          <a:latin typeface="Comic Sans MS" panose="030F0702030302020204" pitchFamily="66" charset="0"/>
                        </a:rPr>
                        <a:t>)</a:t>
                      </a:r>
                      <a:r>
                        <a:rPr lang="tr-TR" sz="1100" dirty="0">
                          <a:solidFill>
                            <a:schemeClr val="tx1"/>
                          </a:solidFill>
                          <a:latin typeface="Comic Sans MS" panose="030F0702030302020204" pitchFamily="66" charset="0"/>
                        </a:rPr>
                        <a:t>:</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87775018"/>
                  </a:ext>
                </a:extLst>
              </a:tr>
              <a:tr h="411480">
                <a:tc>
                  <a:txBody>
                    <a:bodyPr/>
                    <a:lstStyle/>
                    <a:p>
                      <a:pPr algn="ctr"/>
                      <a:r>
                        <a:rPr lang="tr-TR" sz="1100" dirty="0">
                          <a:solidFill>
                            <a:schemeClr val="tx1"/>
                          </a:solidFill>
                          <a:latin typeface="Comic Sans MS" panose="030F0702030302020204" pitchFamily="66" charset="0"/>
                        </a:rPr>
                        <a:t>Tek inanca sahip bir toplum:</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33485772"/>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dirty="0">
                          <a:solidFill>
                            <a:schemeClr val="tx1"/>
                          </a:solidFill>
                          <a:latin typeface="Comic Sans MS" panose="030F0702030302020204" pitchFamily="66" charset="0"/>
                        </a:rPr>
                        <a:t>Herkesin onayladığı uluslararası standartlar/ kanunlar:</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6299384"/>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dirty="0">
                          <a:solidFill>
                            <a:schemeClr val="tx1"/>
                          </a:solidFill>
                          <a:latin typeface="Comic Sans MS" panose="030F0702030302020204" pitchFamily="66" charset="0"/>
                        </a:rPr>
                        <a:t>Diğer ülkelerle iyi ilişkiler:</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8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5437476"/>
                  </a:ext>
                </a:extLst>
              </a:tr>
            </a:tbl>
          </a:graphicData>
        </a:graphic>
      </p:graphicFrame>
      <p:graphicFrame>
        <p:nvGraphicFramePr>
          <p:cNvPr id="6" name="Table 5">
            <a:extLst>
              <a:ext uri="{FF2B5EF4-FFF2-40B4-BE49-F238E27FC236}">
                <a16:creationId xmlns:a16="http://schemas.microsoft.com/office/drawing/2014/main" id="{0348224A-38E6-893E-09B1-073E1FD38FBC}"/>
              </a:ext>
            </a:extLst>
          </p:cNvPr>
          <p:cNvGraphicFramePr>
            <a:graphicFrameLocks noGrp="1"/>
          </p:cNvGraphicFramePr>
          <p:nvPr>
            <p:extLst>
              <p:ext uri="{D42A27DB-BD31-4B8C-83A1-F6EECF244321}">
                <p14:modId xmlns:p14="http://schemas.microsoft.com/office/powerpoint/2010/main" val="1797928332"/>
              </p:ext>
            </p:extLst>
          </p:nvPr>
        </p:nvGraphicFramePr>
        <p:xfrm>
          <a:off x="220132" y="4910491"/>
          <a:ext cx="8656740" cy="786780"/>
        </p:xfrm>
        <a:graphic>
          <a:graphicData uri="http://schemas.openxmlformats.org/drawingml/2006/table">
            <a:tbl>
              <a:tblPr firstRow="1" bandRow="1">
                <a:tableStyleId>{5C22544A-7EE6-4342-B048-85BDC9FD1C3A}</a:tableStyleId>
              </a:tblPr>
              <a:tblGrid>
                <a:gridCol w="2056903">
                  <a:extLst>
                    <a:ext uri="{9D8B030D-6E8A-4147-A177-3AD203B41FA5}">
                      <a16:colId xmlns:a16="http://schemas.microsoft.com/office/drawing/2014/main" val="2966041221"/>
                    </a:ext>
                  </a:extLst>
                </a:gridCol>
                <a:gridCol w="6599837">
                  <a:extLst>
                    <a:ext uri="{9D8B030D-6E8A-4147-A177-3AD203B41FA5}">
                      <a16:colId xmlns:a16="http://schemas.microsoft.com/office/drawing/2014/main" val="2670003481"/>
                    </a:ext>
                  </a:extLst>
                </a:gridCol>
              </a:tblGrid>
              <a:tr h="786780">
                <a:tc>
                  <a:txBody>
                    <a:bodyPr/>
                    <a:lstStyle/>
                    <a:p>
                      <a:r>
                        <a:rPr lang="tr-TR" sz="1000" dirty="0">
                          <a:solidFill>
                            <a:schemeClr val="tx1"/>
                          </a:solidFill>
                          <a:latin typeface="Comic Sans MS" panose="030F0702030302020204" pitchFamily="66" charset="0"/>
                        </a:rPr>
                        <a:t>Delegeler</a:t>
                      </a:r>
                      <a:r>
                        <a:rPr lang="tr-TR" sz="1000" baseline="0" dirty="0">
                          <a:solidFill>
                            <a:schemeClr val="tx1"/>
                          </a:solidFill>
                          <a:latin typeface="Comic Sans MS" panose="030F0702030302020204" pitchFamily="66" charset="0"/>
                        </a:rPr>
                        <a:t> arasından diğerlerinden farklı bir kritere dikkat çeken oldu mu</a:t>
                      </a:r>
                      <a:r>
                        <a:rPr lang="en-US" sz="1000" dirty="0">
                          <a:solidFill>
                            <a:schemeClr val="tx1"/>
                          </a:solidFill>
                          <a:latin typeface="Comic Sans MS" panose="030F0702030302020204" pitchFamily="66" charset="0"/>
                        </a:rPr>
                        <a:t>’? </a:t>
                      </a:r>
                      <a:r>
                        <a:rPr lang="tr-TR" sz="1000" dirty="0">
                          <a:solidFill>
                            <a:schemeClr val="tx1"/>
                          </a:solidFill>
                          <a:latin typeface="Comic Sans MS" panose="030F0702030302020204" pitchFamily="66" charset="0"/>
                        </a:rPr>
                        <a:t>Cevabınızı buraya</a:t>
                      </a:r>
                      <a:r>
                        <a:rPr lang="tr-TR" sz="1000" baseline="0" dirty="0">
                          <a:solidFill>
                            <a:schemeClr val="tx1"/>
                          </a:solidFill>
                          <a:latin typeface="Comic Sans MS" panose="030F0702030302020204" pitchFamily="66" charset="0"/>
                        </a:rPr>
                        <a:t> yazın</a:t>
                      </a:r>
                      <a:r>
                        <a:rPr lang="en-US" sz="1000" dirty="0">
                          <a:solidFill>
                            <a:schemeClr val="tx1"/>
                          </a:solidFill>
                          <a:latin typeface="Comic Sans MS" panose="030F0702030302020204" pitchFamily="66" charset="0"/>
                        </a:rPr>
                        <a:t>:</a:t>
                      </a:r>
                      <a:endParaRPr lang="en-GB" sz="10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4898459"/>
                  </a:ext>
                </a:extLst>
              </a:tr>
            </a:tbl>
          </a:graphicData>
        </a:graphic>
      </p:graphicFrame>
      <p:graphicFrame>
        <p:nvGraphicFramePr>
          <p:cNvPr id="7" name="Table 6">
            <a:extLst>
              <a:ext uri="{FF2B5EF4-FFF2-40B4-BE49-F238E27FC236}">
                <a16:creationId xmlns:a16="http://schemas.microsoft.com/office/drawing/2014/main" id="{9992780A-3C0F-958A-7235-7ACC704D867B}"/>
              </a:ext>
            </a:extLst>
          </p:cNvPr>
          <p:cNvGraphicFramePr>
            <a:graphicFrameLocks noGrp="1"/>
          </p:cNvGraphicFramePr>
          <p:nvPr>
            <p:extLst>
              <p:ext uri="{D42A27DB-BD31-4B8C-83A1-F6EECF244321}">
                <p14:modId xmlns:p14="http://schemas.microsoft.com/office/powerpoint/2010/main" val="4211236155"/>
              </p:ext>
            </p:extLst>
          </p:nvPr>
        </p:nvGraphicFramePr>
        <p:xfrm>
          <a:off x="220138" y="5724394"/>
          <a:ext cx="8656740" cy="980172"/>
        </p:xfrm>
        <a:graphic>
          <a:graphicData uri="http://schemas.openxmlformats.org/drawingml/2006/table">
            <a:tbl>
              <a:tblPr firstRow="1" bandRow="1">
                <a:tableStyleId>{5C22544A-7EE6-4342-B048-85BDC9FD1C3A}</a:tableStyleId>
              </a:tblPr>
              <a:tblGrid>
                <a:gridCol w="2056903">
                  <a:extLst>
                    <a:ext uri="{9D8B030D-6E8A-4147-A177-3AD203B41FA5}">
                      <a16:colId xmlns:a16="http://schemas.microsoft.com/office/drawing/2014/main" val="2966041221"/>
                    </a:ext>
                  </a:extLst>
                </a:gridCol>
                <a:gridCol w="6599837">
                  <a:extLst>
                    <a:ext uri="{9D8B030D-6E8A-4147-A177-3AD203B41FA5}">
                      <a16:colId xmlns:a16="http://schemas.microsoft.com/office/drawing/2014/main" val="2670003481"/>
                    </a:ext>
                  </a:extLst>
                </a:gridCol>
              </a:tblGrid>
              <a:tr h="980172">
                <a:tc>
                  <a:txBody>
                    <a:bodyPr/>
                    <a:lstStyle/>
                    <a:p>
                      <a:r>
                        <a:rPr lang="tr-TR" sz="1100" dirty="0">
                          <a:solidFill>
                            <a:schemeClr val="tx1"/>
                          </a:solidFill>
                          <a:latin typeface="Comic Sans MS" panose="030F0702030302020204" pitchFamily="66" charset="0"/>
                        </a:rPr>
                        <a:t>En çok hangi kritere dikkat çekiliyor</a:t>
                      </a:r>
                      <a:r>
                        <a:rPr lang="en-US" sz="1100" dirty="0">
                          <a:solidFill>
                            <a:schemeClr val="tx1"/>
                          </a:solidFill>
                          <a:latin typeface="Comic Sans MS" panose="030F0702030302020204" pitchFamily="66" charset="0"/>
                        </a:rPr>
                        <a:t>? </a:t>
                      </a:r>
                      <a:r>
                        <a:rPr lang="tr-TR" sz="1100" dirty="0">
                          <a:solidFill>
                            <a:schemeClr val="tx1"/>
                          </a:solidFill>
                          <a:latin typeface="Comic Sans MS" panose="030F0702030302020204" pitchFamily="66" charset="0"/>
                        </a:rPr>
                        <a:t>Sizi</a:t>
                      </a:r>
                      <a:r>
                        <a:rPr lang="tr-TR" sz="1100" baseline="0" dirty="0">
                          <a:solidFill>
                            <a:schemeClr val="tx1"/>
                          </a:solidFill>
                          <a:latin typeface="Comic Sans MS" panose="030F0702030302020204" pitchFamily="66" charset="0"/>
                        </a:rPr>
                        <a:t> şaşırttı mı</a:t>
                      </a:r>
                      <a:r>
                        <a:rPr lang="en-US" sz="1100" dirty="0">
                          <a:solidFill>
                            <a:schemeClr val="tx1"/>
                          </a:solidFill>
                          <a:latin typeface="Comic Sans MS" panose="030F0702030302020204" pitchFamily="66" charset="0"/>
                        </a:rPr>
                        <a:t>? </a:t>
                      </a:r>
                      <a:r>
                        <a:rPr lang="tr-TR" sz="1100" dirty="0">
                          <a:solidFill>
                            <a:schemeClr val="tx1"/>
                          </a:solidFill>
                          <a:latin typeface="Comic Sans MS" panose="030F0702030302020204" pitchFamily="66" charset="0"/>
                        </a:rPr>
                        <a:t>Düşüncenizi açıklayın</a:t>
                      </a:r>
                      <a:r>
                        <a:rPr lang="en-US" sz="1100" dirty="0">
                          <a:solidFill>
                            <a:schemeClr val="tx1"/>
                          </a:solidFill>
                          <a:latin typeface="Comic Sans MS" panose="030F0702030302020204" pitchFamily="66" charset="0"/>
                        </a:rPr>
                        <a:t>:</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4898459"/>
                  </a:ext>
                </a:extLst>
              </a:tr>
            </a:tbl>
          </a:graphicData>
        </a:graphic>
      </p:graphicFrame>
    </p:spTree>
    <p:extLst>
      <p:ext uri="{BB962C8B-B14F-4D97-AF65-F5344CB8AC3E}">
        <p14:creationId xmlns:p14="http://schemas.microsoft.com/office/powerpoint/2010/main" val="1109352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165385"/>
            <a:ext cx="8876872" cy="5262979"/>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dirty="0" err="1">
                <a:latin typeface="Comic Sans MS" panose="030F0902030302020204" pitchFamily="66" charset="0"/>
              </a:rPr>
              <a:t>Şimdi</a:t>
            </a:r>
            <a:r>
              <a:rPr lang="en-US" sz="2800" dirty="0">
                <a:latin typeface="Comic Sans MS" panose="030F0902030302020204" pitchFamily="66" charset="0"/>
              </a:rPr>
              <a:t>,</a:t>
            </a:r>
            <a:r>
              <a:rPr lang="tr-TR" sz="2800" dirty="0">
                <a:latin typeface="Comic Sans MS" panose="030F0902030302020204" pitchFamily="66" charset="0"/>
              </a:rPr>
              <a:t> </a:t>
            </a:r>
            <a:r>
              <a:rPr lang="en-US" sz="2800" dirty="0">
                <a:latin typeface="Comic Sans MS" panose="030F0902030302020204" pitchFamily="66" charset="0"/>
              </a:rPr>
              <a:t>'</a:t>
            </a:r>
            <a:r>
              <a:rPr lang="en-US" sz="2800" dirty="0" err="1">
                <a:latin typeface="Comic Sans MS" panose="030F0902030302020204" pitchFamily="66" charset="0"/>
              </a:rPr>
              <a:t>barış</a:t>
            </a:r>
            <a:r>
              <a:rPr lang="en-US" sz="2800" dirty="0">
                <a:latin typeface="Comic Sans MS" panose="030F0902030302020204" pitchFamily="66" charset="0"/>
              </a:rPr>
              <a:t>' </a:t>
            </a:r>
            <a:r>
              <a:rPr lang="en-US" sz="2800" dirty="0" err="1">
                <a:latin typeface="Comic Sans MS" panose="030F0902030302020204" pitchFamily="66" charset="0"/>
              </a:rPr>
              <a:t>hakkındaki</a:t>
            </a:r>
            <a:r>
              <a:rPr lang="en-US" sz="2800" dirty="0">
                <a:latin typeface="Comic Sans MS" panose="030F0902030302020204" pitchFamily="66" charset="0"/>
              </a:rPr>
              <a:t> </a:t>
            </a:r>
            <a:r>
              <a:rPr lang="en-US" sz="2800" dirty="0" err="1">
                <a:latin typeface="Comic Sans MS" panose="030F0902030302020204" pitchFamily="66" charset="0"/>
              </a:rPr>
              <a:t>bu</a:t>
            </a:r>
            <a:r>
              <a:rPr lang="en-US" sz="2800" dirty="0">
                <a:latin typeface="Comic Sans MS" panose="030F0902030302020204" pitchFamily="66" charset="0"/>
              </a:rPr>
              <a:t> </a:t>
            </a:r>
            <a:r>
              <a:rPr lang="en-US" sz="2800" dirty="0" err="1">
                <a:latin typeface="Comic Sans MS" panose="030F0902030302020204" pitchFamily="66" charset="0"/>
              </a:rPr>
              <a:t>tanımların</a:t>
            </a:r>
            <a:r>
              <a:rPr lang="en-US" sz="2800" dirty="0">
                <a:latin typeface="Comic Sans MS" panose="030F0902030302020204" pitchFamily="66" charset="0"/>
              </a:rPr>
              <a:t> </a:t>
            </a:r>
            <a:r>
              <a:rPr lang="en-US" sz="2800" dirty="0" err="1">
                <a:latin typeface="Comic Sans MS" panose="030F0902030302020204" pitchFamily="66" charset="0"/>
              </a:rPr>
              <a:t>veya</a:t>
            </a:r>
            <a:r>
              <a:rPr lang="en-US" sz="2800" dirty="0">
                <a:latin typeface="Comic Sans MS" panose="030F0902030302020204" pitchFamily="66" charset="0"/>
              </a:rPr>
              <a:t> </a:t>
            </a:r>
            <a:r>
              <a:rPr lang="en-US" sz="2800" dirty="0" err="1">
                <a:latin typeface="Comic Sans MS" panose="030F0902030302020204" pitchFamily="66" charset="0"/>
              </a:rPr>
              <a:t>fikirlerin</a:t>
            </a:r>
            <a:r>
              <a:rPr lang="en-US" sz="2800" dirty="0">
                <a:latin typeface="Comic Sans MS" panose="030F0902030302020204" pitchFamily="66" charset="0"/>
              </a:rPr>
              <a:t> (</a:t>
            </a:r>
            <a:r>
              <a:rPr lang="en-US" sz="2800" dirty="0" err="1">
                <a:latin typeface="Comic Sans MS" panose="030F0902030302020204" pitchFamily="66" charset="0"/>
              </a:rPr>
              <a:t>ve</a:t>
            </a:r>
            <a:r>
              <a:rPr lang="en-US" sz="2800" dirty="0">
                <a:latin typeface="Comic Sans MS" panose="030F0902030302020204" pitchFamily="66" charset="0"/>
              </a:rPr>
              <a:t> </a:t>
            </a:r>
            <a:r>
              <a:rPr lang="tr-TR" sz="2800" dirty="0" err="1">
                <a:latin typeface="Comic Sans MS" panose="030F0902030302020204" pitchFamily="66" charset="0"/>
              </a:rPr>
              <a:t>m</a:t>
            </a:r>
            <a:r>
              <a:rPr lang="en-US" sz="2800" dirty="0" err="1">
                <a:latin typeface="Comic Sans MS" panose="030F0902030302020204" pitchFamily="66" charset="0"/>
              </a:rPr>
              <a:t>übadelenin</a:t>
            </a:r>
            <a:r>
              <a:rPr lang="en-US" sz="2800" dirty="0">
                <a:latin typeface="Comic Sans MS" panose="030F0902030302020204" pitchFamily="66" charset="0"/>
              </a:rPr>
              <a:t> </a:t>
            </a:r>
            <a:r>
              <a:rPr lang="en-US" sz="2800" dirty="0" err="1">
                <a:latin typeface="Comic Sans MS" panose="030F0902030302020204" pitchFamily="66" charset="0"/>
              </a:rPr>
              <a:t>bunu</a:t>
            </a:r>
            <a:r>
              <a:rPr lang="en-US" sz="2800" dirty="0">
                <a:latin typeface="Comic Sans MS" panose="030F0902030302020204" pitchFamily="66" charset="0"/>
              </a:rPr>
              <a:t> </a:t>
            </a:r>
            <a:r>
              <a:rPr lang="en-US" sz="2800" dirty="0" err="1">
                <a:latin typeface="Comic Sans MS" panose="030F0902030302020204" pitchFamily="66" charset="0"/>
              </a:rPr>
              <a:t>güvence</a:t>
            </a:r>
            <a:r>
              <a:rPr lang="en-US" sz="2800" dirty="0">
                <a:latin typeface="Comic Sans MS" panose="030F0902030302020204" pitchFamily="66" charset="0"/>
              </a:rPr>
              <a:t> </a:t>
            </a:r>
            <a:r>
              <a:rPr lang="en-US" sz="2800" dirty="0" err="1">
                <a:latin typeface="Comic Sans MS" panose="030F0902030302020204" pitchFamily="66" charset="0"/>
              </a:rPr>
              <a:t>altına</a:t>
            </a:r>
            <a:r>
              <a:rPr lang="en-US" sz="2800" dirty="0">
                <a:latin typeface="Comic Sans MS" panose="030F0902030302020204" pitchFamily="66" charset="0"/>
              </a:rPr>
              <a:t> </a:t>
            </a:r>
            <a:r>
              <a:rPr lang="en-US" sz="2800" dirty="0" err="1">
                <a:latin typeface="Comic Sans MS" panose="030F0902030302020204" pitchFamily="66" charset="0"/>
              </a:rPr>
              <a:t>almaya</a:t>
            </a:r>
            <a:r>
              <a:rPr lang="en-US" sz="2800" dirty="0">
                <a:latin typeface="Comic Sans MS" panose="030F0902030302020204" pitchFamily="66" charset="0"/>
              </a:rPr>
              <a:t> </a:t>
            </a:r>
            <a:r>
              <a:rPr lang="en-US" sz="2800" dirty="0" err="1">
                <a:latin typeface="Comic Sans MS" panose="030F0902030302020204" pitchFamily="66" charset="0"/>
              </a:rPr>
              <a:t>yardımcı</a:t>
            </a:r>
            <a:r>
              <a:rPr lang="en-US" sz="2800" dirty="0">
                <a:latin typeface="Comic Sans MS" panose="030F0902030302020204" pitchFamily="66" charset="0"/>
              </a:rPr>
              <a:t> </a:t>
            </a:r>
            <a:r>
              <a:rPr lang="en-US" sz="2800" dirty="0" err="1">
                <a:latin typeface="Comic Sans MS" panose="030F0902030302020204" pitchFamily="66" charset="0"/>
              </a:rPr>
              <a:t>olabileceği</a:t>
            </a:r>
            <a:r>
              <a:rPr lang="en-US" sz="2800" dirty="0">
                <a:latin typeface="Comic Sans MS" panose="030F0902030302020204" pitchFamily="66" charset="0"/>
              </a:rPr>
              <a:t> </a:t>
            </a:r>
            <a:r>
              <a:rPr lang="en-US" sz="2800" dirty="0" err="1">
                <a:latin typeface="Comic Sans MS" panose="030F0902030302020204" pitchFamily="66" charset="0"/>
              </a:rPr>
              <a:t>anlayışının</a:t>
            </a:r>
            <a:r>
              <a:rPr lang="en-US" sz="2800" dirty="0">
                <a:latin typeface="Comic Sans MS" panose="030F0902030302020204" pitchFamily="66" charset="0"/>
              </a:rPr>
              <a:t>) </a:t>
            </a:r>
            <a:r>
              <a:rPr lang="en-US" sz="2800" dirty="0" err="1">
                <a:latin typeface="Comic Sans MS" panose="030F0902030302020204" pitchFamily="66" charset="0"/>
              </a:rPr>
              <a:t>hangi</a:t>
            </a:r>
            <a:r>
              <a:rPr lang="en-US" sz="2800" dirty="0">
                <a:latin typeface="Comic Sans MS" panose="030F0902030302020204" pitchFamily="66" charset="0"/>
              </a:rPr>
              <a:t> </a:t>
            </a:r>
            <a:r>
              <a:rPr lang="en-US" sz="2800" dirty="0" err="1">
                <a:latin typeface="Comic Sans MS" panose="030F0902030302020204" pitchFamily="66" charset="0"/>
              </a:rPr>
              <a:t>bağlamda</a:t>
            </a:r>
            <a:r>
              <a:rPr lang="en-US" sz="2800" dirty="0">
                <a:latin typeface="Comic Sans MS" panose="030F0902030302020204" pitchFamily="66" charset="0"/>
              </a:rPr>
              <a:t> </a:t>
            </a:r>
            <a:r>
              <a:rPr lang="en-US" sz="2800" dirty="0" err="1">
                <a:latin typeface="Comic Sans MS" panose="030F0902030302020204" pitchFamily="66" charset="0"/>
              </a:rPr>
              <a:t>ortaya</a:t>
            </a:r>
            <a:r>
              <a:rPr lang="en-US" sz="2800" dirty="0">
                <a:latin typeface="Comic Sans MS" panose="030F0902030302020204" pitchFamily="66" charset="0"/>
              </a:rPr>
              <a:t> </a:t>
            </a:r>
            <a:r>
              <a:rPr lang="en-US" sz="2800" dirty="0" err="1">
                <a:latin typeface="Comic Sans MS" panose="030F0902030302020204" pitchFamily="66" charset="0"/>
              </a:rPr>
              <a:t>çıktığı</a:t>
            </a:r>
            <a:r>
              <a:rPr lang="en-US" sz="2800" dirty="0">
                <a:latin typeface="Comic Sans MS" panose="030F0902030302020204" pitchFamily="66" charset="0"/>
              </a:rPr>
              <a:t> </a:t>
            </a:r>
            <a:r>
              <a:rPr lang="en-US" sz="2800" dirty="0" err="1">
                <a:latin typeface="Comic Sans MS" panose="030F0902030302020204" pitchFamily="66" charset="0"/>
              </a:rPr>
              <a:t>hakkında</a:t>
            </a:r>
            <a:r>
              <a:rPr lang="en-US" sz="2800" dirty="0">
                <a:latin typeface="Comic Sans MS" panose="030F0902030302020204" pitchFamily="66" charset="0"/>
              </a:rPr>
              <a:t> </a:t>
            </a:r>
            <a:r>
              <a:rPr lang="en-US" sz="2800" dirty="0" err="1">
                <a:latin typeface="Comic Sans MS" panose="030F0902030302020204" pitchFamily="66" charset="0"/>
              </a:rPr>
              <a:t>düşünmenin</a:t>
            </a:r>
            <a:r>
              <a:rPr lang="en-US" sz="2800" dirty="0">
                <a:latin typeface="Comic Sans MS" panose="030F0902030302020204" pitchFamily="66" charset="0"/>
              </a:rPr>
              <a:t> </a:t>
            </a:r>
            <a:r>
              <a:rPr lang="en-US" sz="2800" dirty="0" err="1">
                <a:latin typeface="Comic Sans MS" panose="030F0902030302020204" pitchFamily="66" charset="0"/>
              </a:rPr>
              <a:t>zamanı</a:t>
            </a:r>
            <a:r>
              <a:rPr lang="en-US" sz="2800" dirty="0">
                <a:latin typeface="Comic Sans MS" panose="030F0902030302020204" pitchFamily="66" charset="0"/>
              </a:rPr>
              <a:t> </a:t>
            </a:r>
            <a:r>
              <a:rPr lang="en-US" sz="2800" dirty="0" err="1">
                <a:latin typeface="Comic Sans MS" panose="030F0902030302020204" pitchFamily="66" charset="0"/>
              </a:rPr>
              <a:t>geldi</a:t>
            </a:r>
            <a:r>
              <a:rPr lang="en-US" sz="2800" dirty="0">
                <a:latin typeface="Comic Sans MS" panose="030F0902030302020204" pitchFamily="66" charset="0"/>
              </a:rPr>
              <a:t>.</a:t>
            </a:r>
            <a:endParaRPr lang="tr-TR" sz="2800" dirty="0">
              <a:latin typeface="Comic Sans MS" panose="030F0902030302020204" pitchFamily="66" charset="0"/>
            </a:endParaRPr>
          </a:p>
          <a:p>
            <a:endParaRPr lang="en-US" sz="2800" b="1" dirty="0">
              <a:latin typeface="Comic Sans MS" panose="030F0902030302020204" pitchFamily="66" charset="0"/>
            </a:endParaRPr>
          </a:p>
          <a:p>
            <a:r>
              <a:rPr lang="tr-TR" sz="2800" b="1" dirty="0">
                <a:latin typeface="Comic Sans MS" panose="030F0902030302020204" pitchFamily="66" charset="0"/>
              </a:rPr>
              <a:t>ÇALIŞMA</a:t>
            </a:r>
            <a:r>
              <a:rPr lang="en-US" sz="2800" b="1" dirty="0">
                <a:latin typeface="Comic Sans MS" panose="030F0902030302020204" pitchFamily="66" charset="0"/>
              </a:rPr>
              <a:t>:</a:t>
            </a:r>
            <a:r>
              <a:rPr lang="en-US" sz="2800" dirty="0">
                <a:latin typeface="Comic Sans MS" panose="030F0902030302020204" pitchFamily="66" charset="0"/>
              </a:rPr>
              <a:t> </a:t>
            </a:r>
            <a:r>
              <a:rPr lang="en-US" sz="2800" dirty="0" err="1">
                <a:latin typeface="Comic Sans MS" panose="030F0902030302020204" pitchFamily="66" charset="0"/>
              </a:rPr>
              <a:t>Gru</a:t>
            </a:r>
            <a:r>
              <a:rPr lang="tr-TR" sz="2800" dirty="0" err="1">
                <a:latin typeface="Comic Sans MS" panose="030F0902030302020204" pitchFamily="66" charset="0"/>
              </a:rPr>
              <a:t>plar</a:t>
            </a:r>
            <a:r>
              <a:rPr lang="tr-TR" sz="2800" dirty="0">
                <a:latin typeface="Comic Sans MS" panose="030F0902030302020204" pitchFamily="66" charset="0"/>
              </a:rPr>
              <a:t> halinde</a:t>
            </a:r>
            <a:r>
              <a:rPr lang="en-US" sz="2800" dirty="0">
                <a:latin typeface="Comic Sans MS" panose="030F0902030302020204" pitchFamily="66" charset="0"/>
              </a:rPr>
              <a:t> </a:t>
            </a:r>
            <a:r>
              <a:rPr lang="en-US" sz="2800" dirty="0" err="1">
                <a:latin typeface="Comic Sans MS" panose="030F0902030302020204" pitchFamily="66" charset="0"/>
              </a:rPr>
              <a:t>sırayla</a:t>
            </a:r>
            <a:r>
              <a:rPr lang="en-US" sz="2800" dirty="0">
                <a:latin typeface="Comic Sans MS" panose="030F0902030302020204" pitchFamily="66" charset="0"/>
              </a:rPr>
              <a:t> </a:t>
            </a:r>
            <a:r>
              <a:rPr lang="en-US" sz="2800" dirty="0" err="1">
                <a:latin typeface="Comic Sans MS" panose="030F0902030302020204" pitchFamily="66" charset="0"/>
              </a:rPr>
              <a:t>bağlam</a:t>
            </a:r>
            <a:r>
              <a:rPr lang="en-US" sz="2800" dirty="0">
                <a:latin typeface="Comic Sans MS" panose="030F0902030302020204" pitchFamily="66" charset="0"/>
              </a:rPr>
              <a:t> </a:t>
            </a:r>
            <a:r>
              <a:rPr lang="en-US" sz="2800" dirty="0" err="1">
                <a:latin typeface="Comic Sans MS" panose="030F0902030302020204" pitchFamily="66" charset="0"/>
              </a:rPr>
              <a:t>kartlarının</a:t>
            </a:r>
            <a:r>
              <a:rPr lang="en-US" sz="2800" dirty="0">
                <a:latin typeface="Comic Sans MS" panose="030F0902030302020204" pitchFamily="66" charset="0"/>
              </a:rPr>
              <a:t> her </a:t>
            </a:r>
            <a:r>
              <a:rPr lang="en-US" sz="2800" dirty="0" err="1">
                <a:latin typeface="Comic Sans MS" panose="030F0902030302020204" pitchFamily="66" charset="0"/>
              </a:rPr>
              <a:t>biri</a:t>
            </a:r>
            <a:r>
              <a:rPr lang="en-US" sz="2800" dirty="0">
                <a:latin typeface="Comic Sans MS" panose="030F0902030302020204" pitchFamily="66" charset="0"/>
              </a:rPr>
              <a:t> </a:t>
            </a:r>
            <a:r>
              <a:rPr lang="en-US" sz="2800" dirty="0" err="1">
                <a:latin typeface="Comic Sans MS" panose="030F0902030302020204" pitchFamily="66" charset="0"/>
              </a:rPr>
              <a:t>üzerinde</a:t>
            </a:r>
            <a:r>
              <a:rPr lang="tr-TR" sz="2800" dirty="0">
                <a:latin typeface="Comic Sans MS" panose="030F0902030302020204" pitchFamily="66" charset="0"/>
              </a:rPr>
              <a:t> yazılanlar üzerine</a:t>
            </a:r>
            <a:r>
              <a:rPr lang="en-US" sz="2800" dirty="0">
                <a:latin typeface="Comic Sans MS" panose="030F0902030302020204" pitchFamily="66" charset="0"/>
              </a:rPr>
              <a:t> </a:t>
            </a:r>
            <a:r>
              <a:rPr lang="en-US" sz="2800" dirty="0" err="1">
                <a:latin typeface="Comic Sans MS" panose="030F0902030302020204" pitchFamily="66" charset="0"/>
              </a:rPr>
              <a:t>düşünün</a:t>
            </a:r>
            <a:r>
              <a:rPr lang="en-US" sz="2800" dirty="0">
                <a:latin typeface="Comic Sans MS" panose="030F0902030302020204" pitchFamily="66" charset="0"/>
              </a:rPr>
              <a:t>. Bu </a:t>
            </a:r>
            <a:r>
              <a:rPr lang="en-US" sz="2800" dirty="0" err="1">
                <a:latin typeface="Comic Sans MS" panose="030F0902030302020204" pitchFamily="66" charset="0"/>
              </a:rPr>
              <a:t>kartlardan</a:t>
            </a:r>
            <a:r>
              <a:rPr lang="en-US" sz="2800" dirty="0">
                <a:latin typeface="Comic Sans MS" panose="030F0902030302020204" pitchFamily="66" charset="0"/>
              </a:rPr>
              <a:t> </a:t>
            </a:r>
            <a:r>
              <a:rPr lang="en-US" sz="2800" dirty="0" err="1">
                <a:latin typeface="Comic Sans MS" panose="030F0902030302020204" pitchFamily="66" charset="0"/>
              </a:rPr>
              <a:t>herhangi</a:t>
            </a:r>
            <a:r>
              <a:rPr lang="en-US" sz="2800" dirty="0">
                <a:latin typeface="Comic Sans MS" panose="030F0902030302020204" pitchFamily="66" charset="0"/>
              </a:rPr>
              <a:t> </a:t>
            </a:r>
            <a:r>
              <a:rPr lang="en-US" sz="2800" dirty="0" err="1">
                <a:latin typeface="Comic Sans MS" panose="030F0902030302020204" pitchFamily="66" charset="0"/>
              </a:rPr>
              <a:t>birini</a:t>
            </a:r>
            <a:r>
              <a:rPr lang="en-US" sz="2800" dirty="0">
                <a:latin typeface="Comic Sans MS" panose="030F0902030302020204" pitchFamily="66" charset="0"/>
              </a:rPr>
              <a:t> </a:t>
            </a:r>
            <a:r>
              <a:rPr lang="en-US" sz="2800" dirty="0" err="1">
                <a:latin typeface="Comic Sans MS" panose="030F0902030302020204" pitchFamily="66" charset="0"/>
              </a:rPr>
              <a:t>Lozan'daki</a:t>
            </a:r>
            <a:r>
              <a:rPr lang="en-US" sz="2800" dirty="0">
                <a:latin typeface="Comic Sans MS" panose="030F0902030302020204" pitchFamily="66" charset="0"/>
              </a:rPr>
              <a:t> </a:t>
            </a:r>
            <a:r>
              <a:rPr lang="en-US" sz="2800" dirty="0" err="1">
                <a:latin typeface="Comic Sans MS" panose="030F0902030302020204" pitchFamily="66" charset="0"/>
              </a:rPr>
              <a:t>delegelerin</a:t>
            </a:r>
            <a:r>
              <a:rPr lang="en-US" sz="2800" dirty="0">
                <a:latin typeface="Comic Sans MS" panose="030F0902030302020204" pitchFamily="66" charset="0"/>
              </a:rPr>
              <a:t> </a:t>
            </a:r>
            <a:r>
              <a:rPr lang="en-US" sz="2800" dirty="0" err="1">
                <a:latin typeface="Comic Sans MS" panose="030F0902030302020204" pitchFamily="66" charset="0"/>
              </a:rPr>
              <a:t>fikirlerle</a:t>
            </a:r>
            <a:r>
              <a:rPr lang="en-US" sz="2800" dirty="0">
                <a:latin typeface="Comic Sans MS" panose="030F0902030302020204" pitchFamily="66" charset="0"/>
              </a:rPr>
              <a:t> </a:t>
            </a:r>
            <a:r>
              <a:rPr lang="en-US" sz="2800" dirty="0" err="1">
                <a:latin typeface="Comic Sans MS" panose="030F0902030302020204" pitchFamily="66" charset="0"/>
              </a:rPr>
              <a:t>ilişkilendirebilir</a:t>
            </a:r>
            <a:r>
              <a:rPr lang="en-US" sz="2800" dirty="0">
                <a:latin typeface="Comic Sans MS" panose="030F0902030302020204" pitchFamily="66" charset="0"/>
              </a:rPr>
              <a:t> </a:t>
            </a:r>
            <a:r>
              <a:rPr lang="en-US" sz="2800" dirty="0" err="1">
                <a:latin typeface="Comic Sans MS" panose="030F0902030302020204" pitchFamily="66" charset="0"/>
              </a:rPr>
              <a:t>misiniz</a:t>
            </a:r>
            <a:r>
              <a:rPr lang="en-US" sz="2800" dirty="0">
                <a:latin typeface="Comic Sans MS" panose="030F0902030302020204" pitchFamily="66" charset="0"/>
              </a:rPr>
              <a:t>? Size </a:t>
            </a:r>
            <a:r>
              <a:rPr lang="en-US" sz="2800" dirty="0" err="1">
                <a:latin typeface="Comic Sans MS" panose="030F0902030302020204" pitchFamily="66" charset="0"/>
              </a:rPr>
              <a:t>yardımcı</a:t>
            </a:r>
            <a:r>
              <a:rPr lang="en-US" sz="2800" dirty="0">
                <a:latin typeface="Comic Sans MS" panose="030F0902030302020204" pitchFamily="66" charset="0"/>
              </a:rPr>
              <a:t> </a:t>
            </a:r>
            <a:r>
              <a:rPr lang="en-US" sz="2800" dirty="0" err="1">
                <a:latin typeface="Comic Sans MS" panose="030F0902030302020204" pitchFamily="66" charset="0"/>
              </a:rPr>
              <a:t>olması</a:t>
            </a:r>
            <a:r>
              <a:rPr lang="en-US" sz="2800" dirty="0">
                <a:latin typeface="Comic Sans MS" panose="030F0902030302020204" pitchFamily="66" charset="0"/>
              </a:rPr>
              <a:t> </a:t>
            </a:r>
            <a:r>
              <a:rPr lang="en-US" sz="2800" dirty="0" err="1">
                <a:latin typeface="Comic Sans MS" panose="030F0902030302020204" pitchFamily="66" charset="0"/>
              </a:rPr>
              <a:t>için</a:t>
            </a:r>
            <a:r>
              <a:rPr lang="en-US" sz="2800" dirty="0">
                <a:latin typeface="Comic Sans MS" panose="030F0902030302020204" pitchFamily="66" charset="0"/>
              </a:rPr>
              <a:t> </a:t>
            </a:r>
            <a:r>
              <a:rPr lang="en-US" sz="2800" dirty="0" err="1">
                <a:latin typeface="Comic Sans MS" panose="030F0902030302020204" pitchFamily="66" charset="0"/>
              </a:rPr>
              <a:t>bir</a:t>
            </a:r>
            <a:r>
              <a:rPr lang="en-US" sz="2800" dirty="0">
                <a:latin typeface="Comic Sans MS" panose="030F0902030302020204" pitchFamily="66" charset="0"/>
              </a:rPr>
              <a:t> </a:t>
            </a:r>
            <a:r>
              <a:rPr lang="en-US" sz="2800" dirty="0" err="1">
                <a:latin typeface="Comic Sans MS" panose="030F0902030302020204" pitchFamily="66" charset="0"/>
              </a:rPr>
              <a:t>sonraki</a:t>
            </a:r>
            <a:r>
              <a:rPr lang="en-US" sz="2800" dirty="0">
                <a:latin typeface="Comic Sans MS" panose="030F0902030302020204" pitchFamily="66" charset="0"/>
              </a:rPr>
              <a:t> </a:t>
            </a:r>
            <a:r>
              <a:rPr lang="en-US" sz="2800" dirty="0" err="1">
                <a:latin typeface="Comic Sans MS" panose="030F0902030302020204" pitchFamily="66" charset="0"/>
              </a:rPr>
              <a:t>slayttaki</a:t>
            </a:r>
            <a:r>
              <a:rPr lang="en-US" sz="2800" dirty="0">
                <a:latin typeface="Comic Sans MS" panose="030F0902030302020204" pitchFamily="66" charset="0"/>
              </a:rPr>
              <a:t> </a:t>
            </a:r>
            <a:r>
              <a:rPr lang="en-US" sz="2800" dirty="0" err="1">
                <a:latin typeface="Comic Sans MS" panose="030F0902030302020204" pitchFamily="66" charset="0"/>
              </a:rPr>
              <a:t>cümle</a:t>
            </a:r>
            <a:r>
              <a:rPr lang="en-US" sz="2800" dirty="0">
                <a:latin typeface="Comic Sans MS" panose="030F0902030302020204" pitchFamily="66" charset="0"/>
              </a:rPr>
              <a:t> </a:t>
            </a:r>
            <a:r>
              <a:rPr lang="tr-TR" sz="2800" dirty="0">
                <a:latin typeface="Comic Sans MS" panose="030F0902030302020204" pitchFamily="66" charset="0"/>
              </a:rPr>
              <a:t>kalıplarını</a:t>
            </a:r>
            <a:r>
              <a:rPr lang="en-US" sz="2800" dirty="0">
                <a:latin typeface="Comic Sans MS" panose="030F0902030302020204" pitchFamily="66" charset="0"/>
              </a:rPr>
              <a:t> </a:t>
            </a:r>
            <a:r>
              <a:rPr lang="en-US" sz="2800" dirty="0" err="1">
                <a:latin typeface="Comic Sans MS" panose="030F0902030302020204" pitchFamily="66" charset="0"/>
              </a:rPr>
              <a:t>kullanın</a:t>
            </a:r>
            <a:r>
              <a:rPr lang="en-US" sz="2800" dirty="0">
                <a:latin typeface="Comic Sans MS" panose="030F0902030302020204" pitchFamily="66" charset="0"/>
              </a:rPr>
              <a:t>…</a:t>
            </a:r>
            <a:endParaRPr lang="en-US" sz="2800" i="1" dirty="0">
              <a:latin typeface="Comic Sans MS" panose="030F0902030302020204" pitchFamily="66" charset="0"/>
            </a:endParaRPr>
          </a:p>
        </p:txBody>
      </p:sp>
    </p:spTree>
    <p:extLst>
      <p:ext uri="{BB962C8B-B14F-4D97-AF65-F5344CB8AC3E}">
        <p14:creationId xmlns:p14="http://schemas.microsoft.com/office/powerpoint/2010/main" val="2237568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2F2900-B06F-485A-3089-84A982A2261E}"/>
              </a:ext>
            </a:extLst>
          </p:cNvPr>
          <p:cNvSpPr txBox="1"/>
          <p:nvPr/>
        </p:nvSpPr>
        <p:spPr>
          <a:xfrm>
            <a:off x="118324" y="271220"/>
            <a:ext cx="8876872" cy="1169551"/>
          </a:xfrm>
          <a:prstGeom prst="rect">
            <a:avLst/>
          </a:prstGeom>
          <a:solidFill>
            <a:schemeClr val="accent1">
              <a:lumMod val="20000"/>
              <a:lumOff val="80000"/>
            </a:schemeClr>
          </a:solidFill>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500" i="1" dirty="0">
                <a:latin typeface="Comic Sans MS" panose="030F0902030302020204" pitchFamily="66" charset="0"/>
              </a:rPr>
              <a:t>[</a:t>
            </a:r>
            <a:r>
              <a:rPr lang="tr-TR" sz="3500" i="1" dirty="0">
                <a:latin typeface="Comic Sans MS" panose="030F0902030302020204" pitchFamily="66" charset="0"/>
              </a:rPr>
              <a:t>Olay</a:t>
            </a:r>
            <a:r>
              <a:rPr lang="en-US" sz="3500" i="1" dirty="0">
                <a:latin typeface="Comic Sans MS" panose="030F0902030302020204" pitchFamily="66" charset="0"/>
              </a:rPr>
              <a:t>/</a:t>
            </a:r>
            <a:r>
              <a:rPr lang="tr-TR" sz="3500" i="1" dirty="0">
                <a:latin typeface="Comic Sans MS" panose="030F0902030302020204" pitchFamily="66" charset="0"/>
              </a:rPr>
              <a:t>gelişme</a:t>
            </a:r>
            <a:r>
              <a:rPr lang="en-US" sz="3500" i="1" dirty="0">
                <a:latin typeface="Comic Sans MS" panose="030F0902030302020204" pitchFamily="66" charset="0"/>
              </a:rPr>
              <a:t>] [</a:t>
            </a:r>
            <a:r>
              <a:rPr lang="tr-TR" sz="3500" i="1" dirty="0">
                <a:latin typeface="Comic Sans MS" panose="030F0902030302020204" pitchFamily="66" charset="0"/>
              </a:rPr>
              <a:t>şahıslara</a:t>
            </a:r>
            <a:r>
              <a:rPr lang="en-US" sz="3500" i="1" dirty="0">
                <a:latin typeface="Comic Sans MS" panose="030F0902030302020204" pitchFamily="66" charset="0"/>
              </a:rPr>
              <a:t>] </a:t>
            </a:r>
            <a:r>
              <a:rPr lang="tr-TR" sz="3500" b="1" i="1" dirty="0">
                <a:solidFill>
                  <a:srgbClr val="7030A0"/>
                </a:solidFill>
                <a:latin typeface="Comic Sans MS" panose="030F0902030302020204" pitchFamily="66" charset="0"/>
              </a:rPr>
              <a:t>ilham oldu</a:t>
            </a:r>
            <a:r>
              <a:rPr lang="en-US" sz="3500" b="1" i="1" dirty="0">
                <a:solidFill>
                  <a:srgbClr val="7030A0"/>
                </a:solidFill>
                <a:latin typeface="Comic Sans MS" panose="030F0902030302020204" pitchFamily="66" charset="0"/>
              </a:rPr>
              <a:t> </a:t>
            </a:r>
            <a:r>
              <a:rPr lang="tr-TR" sz="3500" i="1" dirty="0">
                <a:latin typeface="Comic Sans MS" panose="030F0902030302020204" pitchFamily="66" charset="0"/>
              </a:rPr>
              <a:t>çünkü </a:t>
            </a:r>
            <a:r>
              <a:rPr lang="en-US" sz="3500" i="1" dirty="0">
                <a:latin typeface="Comic Sans MS" panose="030F0902030302020204" pitchFamily="66" charset="0"/>
              </a:rPr>
              <a:t>…</a:t>
            </a:r>
          </a:p>
        </p:txBody>
      </p:sp>
      <p:sp>
        <p:nvSpPr>
          <p:cNvPr id="2" name="TextBox 1">
            <a:extLst>
              <a:ext uri="{FF2B5EF4-FFF2-40B4-BE49-F238E27FC236}">
                <a16:creationId xmlns:a16="http://schemas.microsoft.com/office/drawing/2014/main" id="{96E45F8D-ACF5-0A22-6202-F8DDC0ADE33C}"/>
              </a:ext>
            </a:extLst>
          </p:cNvPr>
          <p:cNvSpPr txBox="1"/>
          <p:nvPr/>
        </p:nvSpPr>
        <p:spPr>
          <a:xfrm>
            <a:off x="133564" y="1792561"/>
            <a:ext cx="8876872" cy="1169551"/>
          </a:xfrm>
          <a:prstGeom prst="rect">
            <a:avLst/>
          </a:prstGeom>
          <a:solidFill>
            <a:schemeClr val="accent1">
              <a:lumMod val="20000"/>
              <a:lumOff val="80000"/>
            </a:schemeClr>
          </a:solidFill>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500" i="1" dirty="0">
                <a:latin typeface="Comic Sans MS" panose="030F0902030302020204" pitchFamily="66" charset="0"/>
              </a:rPr>
              <a:t>[</a:t>
            </a:r>
            <a:r>
              <a:rPr lang="tr-TR" sz="3500" i="1" dirty="0">
                <a:latin typeface="Comic Sans MS" panose="030F0902030302020204" pitchFamily="66" charset="0"/>
              </a:rPr>
              <a:t>Olay</a:t>
            </a:r>
            <a:r>
              <a:rPr lang="en-US" sz="3500" i="1" dirty="0">
                <a:latin typeface="Comic Sans MS" panose="030F0902030302020204" pitchFamily="66" charset="0"/>
              </a:rPr>
              <a:t>/</a:t>
            </a:r>
            <a:r>
              <a:rPr lang="tr-TR" sz="3500" i="1" dirty="0">
                <a:latin typeface="Comic Sans MS" panose="030F0902030302020204" pitchFamily="66" charset="0"/>
              </a:rPr>
              <a:t>gelişme</a:t>
            </a:r>
            <a:r>
              <a:rPr lang="en-US" sz="3500" i="1" dirty="0">
                <a:latin typeface="Comic Sans MS" panose="030F0902030302020204" pitchFamily="66" charset="0"/>
              </a:rPr>
              <a:t>] [</a:t>
            </a:r>
            <a:r>
              <a:rPr lang="tr-TR" sz="3500" i="1" dirty="0">
                <a:latin typeface="Comic Sans MS" panose="030F0902030302020204" pitchFamily="66" charset="0"/>
              </a:rPr>
              <a:t>şahsın</a:t>
            </a:r>
            <a:r>
              <a:rPr lang="en-US" sz="3500" i="1" dirty="0">
                <a:latin typeface="Comic Sans MS" panose="030F0902030302020204" pitchFamily="66" charset="0"/>
              </a:rPr>
              <a:t>] </a:t>
            </a:r>
            <a:r>
              <a:rPr lang="tr-TR" sz="3500" i="1" dirty="0">
                <a:latin typeface="Comic Sans MS" panose="030F0902030302020204" pitchFamily="66" charset="0"/>
              </a:rPr>
              <a:t>böyle düşünmesini </a:t>
            </a:r>
            <a:r>
              <a:rPr lang="tr-TR" sz="3500" b="1" i="1" dirty="0">
                <a:solidFill>
                  <a:srgbClr val="7030A0"/>
                </a:solidFill>
                <a:latin typeface="Comic Sans MS" panose="030F0902030302020204" pitchFamily="66" charset="0"/>
              </a:rPr>
              <a:t>daha olası kıldı</a:t>
            </a:r>
            <a:r>
              <a:rPr lang="en-US" sz="3500" i="1" dirty="0">
                <a:latin typeface="Comic Sans MS" panose="030F0902030302020204" pitchFamily="66" charset="0"/>
              </a:rPr>
              <a:t>… </a:t>
            </a:r>
            <a:r>
              <a:rPr lang="tr-TR" sz="3500" i="1" dirty="0">
                <a:latin typeface="Comic Sans MS" panose="030F0902030302020204" pitchFamily="66" charset="0"/>
              </a:rPr>
              <a:t>çünkü</a:t>
            </a:r>
            <a:r>
              <a:rPr lang="en-US" sz="3500" i="1" dirty="0">
                <a:latin typeface="Comic Sans MS" panose="030F0902030302020204" pitchFamily="66" charset="0"/>
              </a:rPr>
              <a:t>… </a:t>
            </a:r>
          </a:p>
        </p:txBody>
      </p:sp>
      <p:sp>
        <p:nvSpPr>
          <p:cNvPr id="4" name="TextBox 3">
            <a:extLst>
              <a:ext uri="{FF2B5EF4-FFF2-40B4-BE49-F238E27FC236}">
                <a16:creationId xmlns:a16="http://schemas.microsoft.com/office/drawing/2014/main" id="{62AAA5C9-6956-9253-8342-3BA26C55F53B}"/>
              </a:ext>
            </a:extLst>
          </p:cNvPr>
          <p:cNvSpPr txBox="1"/>
          <p:nvPr/>
        </p:nvSpPr>
        <p:spPr>
          <a:xfrm>
            <a:off x="133564" y="3323878"/>
            <a:ext cx="8876872" cy="1708160"/>
          </a:xfrm>
          <a:prstGeom prst="rect">
            <a:avLst/>
          </a:prstGeom>
          <a:solidFill>
            <a:schemeClr val="accent1">
              <a:lumMod val="20000"/>
              <a:lumOff val="80000"/>
            </a:schemeClr>
          </a:solidFill>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3500" b="1" i="1" dirty="0">
                <a:solidFill>
                  <a:srgbClr val="7030A0"/>
                </a:solidFill>
                <a:latin typeface="Comic Sans MS" panose="030F0902030302020204" pitchFamily="66" charset="0"/>
              </a:rPr>
              <a:t>Bu bağlam/koşullar sayesinde</a:t>
            </a:r>
            <a:r>
              <a:rPr lang="en-US" sz="3500" i="1" dirty="0">
                <a:latin typeface="Comic Sans MS" panose="030F0902030302020204" pitchFamily="66" charset="0"/>
              </a:rPr>
              <a:t> [</a:t>
            </a:r>
            <a:r>
              <a:rPr lang="tr-TR" sz="3500" i="1" dirty="0">
                <a:latin typeface="Comic Sans MS" panose="030F0902030302020204" pitchFamily="66" charset="0"/>
              </a:rPr>
              <a:t>Olay</a:t>
            </a:r>
            <a:r>
              <a:rPr lang="en-US" sz="3500" i="1" dirty="0">
                <a:latin typeface="Comic Sans MS" panose="030F0902030302020204" pitchFamily="66" charset="0"/>
              </a:rPr>
              <a:t>/ </a:t>
            </a:r>
            <a:r>
              <a:rPr lang="tr-TR" sz="3500" i="1" dirty="0">
                <a:latin typeface="Comic Sans MS" panose="030F0902030302020204" pitchFamily="66" charset="0"/>
              </a:rPr>
              <a:t>gelişme</a:t>
            </a:r>
            <a:r>
              <a:rPr lang="en-US" sz="3500" i="1" dirty="0">
                <a:latin typeface="Comic Sans MS" panose="030F0902030302020204" pitchFamily="66" charset="0"/>
              </a:rPr>
              <a:t>] </a:t>
            </a:r>
            <a:r>
              <a:rPr lang="tr-TR" sz="3500" i="1" dirty="0">
                <a:latin typeface="Comic Sans MS" panose="030F0902030302020204" pitchFamily="66" charset="0"/>
              </a:rPr>
              <a:t>hakkında şu şekilde düşünmeye başladı</a:t>
            </a:r>
            <a:r>
              <a:rPr lang="en-US" sz="3500" i="1" dirty="0">
                <a:latin typeface="Comic Sans MS" panose="030F0902030302020204" pitchFamily="66" charset="0"/>
              </a:rPr>
              <a:t>…</a:t>
            </a:r>
          </a:p>
        </p:txBody>
      </p:sp>
      <p:sp>
        <p:nvSpPr>
          <p:cNvPr id="5" name="TextBox 4">
            <a:extLst>
              <a:ext uri="{FF2B5EF4-FFF2-40B4-BE49-F238E27FC236}">
                <a16:creationId xmlns:a16="http://schemas.microsoft.com/office/drawing/2014/main" id="{6679B621-A67B-382E-E421-FD8662B70E7A}"/>
              </a:ext>
            </a:extLst>
          </p:cNvPr>
          <p:cNvSpPr txBox="1"/>
          <p:nvPr/>
        </p:nvSpPr>
        <p:spPr>
          <a:xfrm>
            <a:off x="133564" y="5427060"/>
            <a:ext cx="8876872" cy="1169551"/>
          </a:xfrm>
          <a:prstGeom prst="rect">
            <a:avLst/>
          </a:prstGeom>
          <a:solidFill>
            <a:schemeClr val="accent1">
              <a:lumMod val="20000"/>
              <a:lumOff val="80000"/>
            </a:schemeClr>
          </a:solidFill>
          <a:ln w="127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500" i="1" dirty="0">
                <a:latin typeface="Comic Sans MS" panose="030F0902030302020204" pitchFamily="66" charset="0"/>
              </a:rPr>
              <a:t>[</a:t>
            </a:r>
            <a:r>
              <a:rPr lang="tr-TR" sz="3500" i="1" dirty="0">
                <a:latin typeface="Comic Sans MS" panose="030F0902030302020204" pitchFamily="66" charset="0"/>
              </a:rPr>
              <a:t>Olay</a:t>
            </a:r>
            <a:r>
              <a:rPr lang="en-US" sz="3500" i="1" dirty="0">
                <a:latin typeface="Comic Sans MS" panose="030F0902030302020204" pitchFamily="66" charset="0"/>
              </a:rPr>
              <a:t>/</a:t>
            </a:r>
            <a:r>
              <a:rPr lang="tr-TR" sz="3500" i="1" dirty="0">
                <a:latin typeface="Comic Sans MS" panose="030F0902030302020204" pitchFamily="66" charset="0"/>
              </a:rPr>
              <a:t>gelişme</a:t>
            </a:r>
            <a:r>
              <a:rPr lang="en-US" sz="3500" i="1" dirty="0">
                <a:latin typeface="Comic Sans MS" panose="030F0902030302020204" pitchFamily="66" charset="0"/>
              </a:rPr>
              <a:t>] </a:t>
            </a:r>
            <a:r>
              <a:rPr lang="tr-TR" sz="3500" i="1" dirty="0">
                <a:latin typeface="Comic Sans MS" panose="030F0902030302020204" pitchFamily="66" charset="0"/>
              </a:rPr>
              <a:t>ve</a:t>
            </a:r>
            <a:r>
              <a:rPr lang="en-US" sz="3500" i="1" dirty="0">
                <a:latin typeface="Comic Sans MS" panose="030F0902030302020204" pitchFamily="66" charset="0"/>
              </a:rPr>
              <a:t>…</a:t>
            </a:r>
            <a:r>
              <a:rPr lang="tr-TR" sz="3500" i="1" dirty="0">
                <a:latin typeface="Comic Sans MS" panose="030F0902030302020204" pitchFamily="66" charset="0"/>
              </a:rPr>
              <a:t> arasında </a:t>
            </a:r>
            <a:r>
              <a:rPr lang="tr-TR" sz="3500" b="1" i="1" dirty="0">
                <a:solidFill>
                  <a:srgbClr val="7030A0"/>
                </a:solidFill>
                <a:latin typeface="Comic Sans MS" panose="030F0902030302020204" pitchFamily="66" charset="0"/>
              </a:rPr>
              <a:t>bir ilişki</a:t>
            </a:r>
            <a:r>
              <a:rPr lang="en-US" sz="3500" i="1" dirty="0">
                <a:latin typeface="Comic Sans MS" panose="030F0902030302020204" pitchFamily="66" charset="0"/>
              </a:rPr>
              <a:t> </a:t>
            </a:r>
            <a:r>
              <a:rPr lang="tr-TR" sz="3500" i="1" dirty="0">
                <a:latin typeface="Comic Sans MS" panose="030F0902030302020204" pitchFamily="66" charset="0"/>
              </a:rPr>
              <a:t>var çünkü</a:t>
            </a:r>
            <a:r>
              <a:rPr lang="en-US" sz="3500" i="1" dirty="0">
                <a:latin typeface="Comic Sans MS" panose="030F0902030302020204" pitchFamily="66" charset="0"/>
              </a:rPr>
              <a:t>… </a:t>
            </a:r>
          </a:p>
        </p:txBody>
      </p:sp>
    </p:spTree>
    <p:extLst>
      <p:ext uri="{BB962C8B-B14F-4D97-AF65-F5344CB8AC3E}">
        <p14:creationId xmlns:p14="http://schemas.microsoft.com/office/powerpoint/2010/main" val="2475164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000" dirty="0">
                <a:latin typeface="Comic Sans MS" panose="030F0902030302020204" pitchFamily="66" charset="0"/>
              </a:rPr>
              <a:t>Kaynak Dosyası </a:t>
            </a:r>
            <a:r>
              <a:rPr lang="en-US" sz="1000" dirty="0">
                <a:latin typeface="Comic Sans MS" panose="030F0902030302020204" pitchFamily="66" charset="0"/>
              </a:rPr>
              <a:t>1.8: </a:t>
            </a:r>
            <a:r>
              <a:rPr lang="tr-TR" sz="1000" dirty="0">
                <a:latin typeface="Comic Sans MS" panose="030F0902030302020204" pitchFamily="66" charset="0"/>
              </a:rPr>
              <a:t>Bağlam Kartları</a:t>
            </a:r>
            <a:endParaRPr lang="en-US" sz="1000" dirty="0">
              <a:latin typeface="Comic Sans MS" panose="030F0902030302020204" pitchFamily="66" charset="0"/>
            </a:endParaRPr>
          </a:p>
        </p:txBody>
      </p:sp>
      <p:graphicFrame>
        <p:nvGraphicFramePr>
          <p:cNvPr id="4" name="Table 4">
            <a:extLst>
              <a:ext uri="{FF2B5EF4-FFF2-40B4-BE49-F238E27FC236}">
                <a16:creationId xmlns:a16="http://schemas.microsoft.com/office/drawing/2014/main" id="{44F73C42-FC21-4997-700E-338DA0AC1342}"/>
              </a:ext>
            </a:extLst>
          </p:cNvPr>
          <p:cNvGraphicFramePr>
            <a:graphicFrameLocks noGrp="1"/>
          </p:cNvGraphicFramePr>
          <p:nvPr>
            <p:extLst>
              <p:ext uri="{D42A27DB-BD31-4B8C-83A1-F6EECF244321}">
                <p14:modId xmlns:p14="http://schemas.microsoft.com/office/powerpoint/2010/main" val="2101984103"/>
              </p:ext>
            </p:extLst>
          </p:nvPr>
        </p:nvGraphicFramePr>
        <p:xfrm>
          <a:off x="498582" y="618244"/>
          <a:ext cx="8146836" cy="5232177"/>
        </p:xfrm>
        <a:graphic>
          <a:graphicData uri="http://schemas.openxmlformats.org/drawingml/2006/table">
            <a:tbl>
              <a:tblPr firstRow="1" bandRow="1">
                <a:tableStyleId>{5C22544A-7EE6-4342-B048-85BDC9FD1C3A}</a:tableStyleId>
              </a:tblPr>
              <a:tblGrid>
                <a:gridCol w="4073418">
                  <a:extLst>
                    <a:ext uri="{9D8B030D-6E8A-4147-A177-3AD203B41FA5}">
                      <a16:colId xmlns:a16="http://schemas.microsoft.com/office/drawing/2014/main" val="2940219831"/>
                    </a:ext>
                  </a:extLst>
                </a:gridCol>
                <a:gridCol w="4073418">
                  <a:extLst>
                    <a:ext uri="{9D8B030D-6E8A-4147-A177-3AD203B41FA5}">
                      <a16:colId xmlns:a16="http://schemas.microsoft.com/office/drawing/2014/main" val="3837903653"/>
                    </a:ext>
                  </a:extLst>
                </a:gridCol>
              </a:tblGrid>
              <a:tr h="2397537">
                <a:tc>
                  <a:txBody>
                    <a:bodyPr/>
                    <a:lstStyle/>
                    <a:p>
                      <a:r>
                        <a:rPr lang="tr-TR" sz="1200" b="1" dirty="0">
                          <a:solidFill>
                            <a:schemeClr val="tx1"/>
                          </a:solidFill>
                          <a:latin typeface="Comic Sans MS" panose="030F0702030302020204" pitchFamily="66" charset="0"/>
                        </a:rPr>
                        <a:t>Bağlam kartı </a:t>
                      </a:r>
                      <a:r>
                        <a:rPr lang="en-US" sz="1200" b="1" dirty="0">
                          <a:solidFill>
                            <a:schemeClr val="tx1"/>
                          </a:solidFill>
                          <a:latin typeface="Comic Sans MS" panose="030F0702030302020204" pitchFamily="66" charset="0"/>
                        </a:rPr>
                        <a:t>A:</a:t>
                      </a:r>
                    </a:p>
                    <a:p>
                      <a:endParaRPr lang="en-US" sz="1200" b="1" dirty="0">
                        <a:solidFill>
                          <a:schemeClr val="tx1"/>
                        </a:solidFill>
                        <a:latin typeface="Comic Sans MS" panose="030F0702030302020204" pitchFamily="66" charset="0"/>
                      </a:endParaRPr>
                    </a:p>
                    <a:p>
                      <a:r>
                        <a:rPr lang="en-US" sz="1200" b="0" dirty="0">
                          <a:solidFill>
                            <a:schemeClr val="tx1"/>
                          </a:solidFill>
                          <a:latin typeface="Comic Sans MS" panose="030F0702030302020204" pitchFamily="66" charset="0"/>
                        </a:rPr>
                        <a:t>‘</a:t>
                      </a:r>
                      <a:r>
                        <a:rPr lang="en-US" sz="1200" b="0" dirty="0" err="1">
                          <a:solidFill>
                            <a:schemeClr val="tx1"/>
                          </a:solidFill>
                          <a:latin typeface="Comic Sans MS" panose="030F0702030302020204" pitchFamily="66" charset="0"/>
                        </a:rPr>
                        <a:t>Milliyetçilik</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bir</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grup</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insanın</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belirli</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bir</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kimli</a:t>
                      </a:r>
                      <a:r>
                        <a:rPr lang="tr-TR" sz="1200" b="0" dirty="0">
                          <a:solidFill>
                            <a:schemeClr val="tx1"/>
                          </a:solidFill>
                          <a:latin typeface="Comic Sans MS" panose="030F0702030302020204" pitchFamily="66" charset="0"/>
                        </a:rPr>
                        <a:t>k</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dil</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ve</a:t>
                      </a:r>
                      <a:r>
                        <a:rPr lang="en-US" sz="1200" b="0" dirty="0">
                          <a:solidFill>
                            <a:schemeClr val="tx1"/>
                          </a:solidFill>
                          <a:latin typeface="Comic Sans MS" panose="030F0702030302020204" pitchFamily="66" charset="0"/>
                        </a:rPr>
                        <a:t> ‘</a:t>
                      </a:r>
                      <a:r>
                        <a:rPr lang="tr-TR" sz="1200" b="0" dirty="0">
                          <a:solidFill>
                            <a:schemeClr val="tx1"/>
                          </a:solidFill>
                          <a:latin typeface="Comic Sans MS" panose="030F0702030302020204" pitchFamily="66" charset="0"/>
                        </a:rPr>
                        <a:t>vatanı</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paylaştığı</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ve</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dolayısıyla</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bağımsız</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olarak</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kendilerini</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yönetebilmeleri</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gerektiği</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fikridir</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Milliyetçilik</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bazı</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insanların</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kendilerini</a:t>
                      </a:r>
                      <a:r>
                        <a:rPr lang="en-US" sz="1200" b="0" dirty="0">
                          <a:solidFill>
                            <a:schemeClr val="tx1"/>
                          </a:solidFill>
                          <a:latin typeface="Comic Sans MS" panose="030F0702030302020204" pitchFamily="66" charset="0"/>
                        </a:rPr>
                        <a:t> </a:t>
                      </a:r>
                      <a:r>
                        <a:rPr lang="tr-TR" sz="1200" b="0" dirty="0">
                          <a:solidFill>
                            <a:schemeClr val="tx1"/>
                          </a:solidFill>
                          <a:latin typeface="Comic Sans MS" panose="030F0702030302020204" pitchFamily="66" charset="0"/>
                        </a:rPr>
                        <a:t>ilk kez </a:t>
                      </a:r>
                      <a:r>
                        <a:rPr lang="en-US" sz="1200" b="0" dirty="0" err="1">
                          <a:solidFill>
                            <a:schemeClr val="tx1"/>
                          </a:solidFill>
                          <a:latin typeface="Comic Sans MS" panose="030F0702030302020204" pitchFamily="66" charset="0"/>
                        </a:rPr>
                        <a:t>bir</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millet’in</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parçası</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olarak</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görmeye</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başladığı</a:t>
                      </a:r>
                      <a:r>
                        <a:rPr lang="en-US" sz="1200" b="0" dirty="0">
                          <a:solidFill>
                            <a:schemeClr val="tx1"/>
                          </a:solidFill>
                          <a:latin typeface="Comic Sans MS" panose="030F0702030302020204" pitchFamily="66" charset="0"/>
                        </a:rPr>
                        <a:t> 18. </a:t>
                      </a:r>
                      <a:r>
                        <a:rPr lang="en-US" sz="1200" b="0" dirty="0" err="1">
                          <a:solidFill>
                            <a:schemeClr val="tx1"/>
                          </a:solidFill>
                          <a:latin typeface="Comic Sans MS" panose="030F0702030302020204" pitchFamily="66" charset="0"/>
                        </a:rPr>
                        <a:t>ve</a:t>
                      </a:r>
                      <a:r>
                        <a:rPr lang="en-US" sz="1200" b="0" dirty="0">
                          <a:solidFill>
                            <a:schemeClr val="tx1"/>
                          </a:solidFill>
                          <a:latin typeface="Comic Sans MS" panose="030F0702030302020204" pitchFamily="66" charset="0"/>
                        </a:rPr>
                        <a:t> 19. </a:t>
                      </a:r>
                      <a:r>
                        <a:rPr lang="en-US" sz="1200" b="0" dirty="0" err="1">
                          <a:solidFill>
                            <a:schemeClr val="tx1"/>
                          </a:solidFill>
                          <a:latin typeface="Comic Sans MS" panose="030F0702030302020204" pitchFamily="66" charset="0"/>
                        </a:rPr>
                        <a:t>yüzyıllarda</a:t>
                      </a:r>
                      <a:r>
                        <a:rPr lang="en-US" sz="1200" b="0" dirty="0">
                          <a:solidFill>
                            <a:schemeClr val="tx1"/>
                          </a:solidFill>
                          <a:latin typeface="Comic Sans MS" panose="030F0702030302020204" pitchFamily="66" charset="0"/>
                        </a:rPr>
                        <a:t> </a:t>
                      </a:r>
                      <a:r>
                        <a:rPr lang="tr-TR" sz="1200" b="0" dirty="0">
                          <a:solidFill>
                            <a:schemeClr val="tx1"/>
                          </a:solidFill>
                          <a:latin typeface="Comic Sans MS" panose="030F0702030302020204" pitchFamily="66" charset="0"/>
                        </a:rPr>
                        <a:t>ortaya</a:t>
                      </a:r>
                      <a:r>
                        <a:rPr lang="tr-TR" sz="1200" b="0" baseline="0" dirty="0">
                          <a:solidFill>
                            <a:schemeClr val="tx1"/>
                          </a:solidFill>
                          <a:latin typeface="Comic Sans MS" panose="030F0702030302020204" pitchFamily="66" charset="0"/>
                        </a:rPr>
                        <a:t> çıkmaya</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başladı</a:t>
                      </a:r>
                      <a:r>
                        <a:rPr lang="en-US" sz="1200" b="0" dirty="0">
                          <a:solidFill>
                            <a:schemeClr val="tx1"/>
                          </a:solidFill>
                          <a:latin typeface="Comic Sans MS" panose="030F0702030302020204" pitchFamily="66" charset="0"/>
                        </a:rPr>
                        <a:t>. Bu </a:t>
                      </a:r>
                      <a:r>
                        <a:rPr lang="en-US" sz="1200" b="0" dirty="0" err="1">
                          <a:solidFill>
                            <a:schemeClr val="tx1"/>
                          </a:solidFill>
                          <a:latin typeface="Comic Sans MS" panose="030F0702030302020204" pitchFamily="66" charset="0"/>
                        </a:rPr>
                        <a:t>yeni</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düşüncenin</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bir</a:t>
                      </a:r>
                      <a:r>
                        <a:rPr lang="en-US" sz="1200" b="0" dirty="0">
                          <a:solidFill>
                            <a:schemeClr val="tx1"/>
                          </a:solidFill>
                          <a:latin typeface="Comic Sans MS" panose="030F0702030302020204" pitchFamily="66" charset="0"/>
                        </a:rPr>
                        <a:t> </a:t>
                      </a:r>
                      <a:r>
                        <a:rPr lang="tr-TR" sz="1200" b="0" dirty="0">
                          <a:solidFill>
                            <a:schemeClr val="tx1"/>
                          </a:solidFill>
                          <a:latin typeface="Comic Sans MS" panose="030F0702030302020204" pitchFamily="66" charset="0"/>
                        </a:rPr>
                        <a:t>sonucu</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olarak</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bazı</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grupların</a:t>
                      </a:r>
                      <a:r>
                        <a:rPr lang="en-US" sz="1200" b="0" dirty="0">
                          <a:solidFill>
                            <a:schemeClr val="tx1"/>
                          </a:solidFill>
                          <a:latin typeface="Comic Sans MS" panose="030F0702030302020204" pitchFamily="66" charset="0"/>
                        </a:rPr>
                        <a:t> </a:t>
                      </a:r>
                      <a:r>
                        <a:rPr lang="tr-TR" sz="1200" b="0" dirty="0">
                          <a:solidFill>
                            <a:schemeClr val="tx1"/>
                          </a:solidFill>
                          <a:latin typeface="Comic Sans MS" panose="030F0702030302020204" pitchFamily="66" charset="0"/>
                        </a:rPr>
                        <a:t>çoğunluktan</a:t>
                      </a:r>
                      <a:r>
                        <a:rPr lang="tr-TR" sz="1200" b="0" baseline="0" dirty="0">
                          <a:solidFill>
                            <a:schemeClr val="tx1"/>
                          </a:solidFill>
                          <a:latin typeface="Comic Sans MS" panose="030F0702030302020204" pitchFamily="66" charset="0"/>
                        </a:rPr>
                        <a:t> farklı olduğu </a:t>
                      </a:r>
                      <a:r>
                        <a:rPr lang="en-US" sz="1200" b="0" dirty="0" err="1">
                          <a:solidFill>
                            <a:schemeClr val="tx1"/>
                          </a:solidFill>
                          <a:latin typeface="Comic Sans MS" panose="030F0702030302020204" pitchFamily="66" charset="0"/>
                        </a:rPr>
                        <a:t>tespit</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edilerek</a:t>
                      </a:r>
                      <a:r>
                        <a:rPr lang="en-US" sz="1200" b="0" dirty="0">
                          <a:solidFill>
                            <a:schemeClr val="tx1"/>
                          </a:solidFill>
                          <a:latin typeface="Comic Sans MS" panose="030F0702030302020204" pitchFamily="66" charset="0"/>
                        </a:rPr>
                        <a:t>, </a:t>
                      </a:r>
                      <a:r>
                        <a:rPr lang="tr-TR" sz="1200" b="0" dirty="0">
                          <a:solidFill>
                            <a:schemeClr val="tx1"/>
                          </a:solidFill>
                          <a:latin typeface="Comic Sans MS" panose="030F0702030302020204" pitchFamily="66" charset="0"/>
                        </a:rPr>
                        <a:t>toplumların</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karışımının</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giderilmesi</a:t>
                      </a:r>
                      <a:r>
                        <a:rPr lang="en-US" sz="1200" b="0" dirty="0">
                          <a:solidFill>
                            <a:schemeClr val="tx1"/>
                          </a:solidFill>
                          <a:latin typeface="Comic Sans MS" panose="030F0702030302020204" pitchFamily="66" charset="0"/>
                        </a:rPr>
                        <a:t>' </a:t>
                      </a:r>
                      <a:r>
                        <a:rPr lang="en-US" sz="1200" b="0" dirty="0" err="1">
                          <a:solidFill>
                            <a:schemeClr val="tx1"/>
                          </a:solidFill>
                          <a:latin typeface="Comic Sans MS" panose="030F0702030302020204" pitchFamily="66" charset="0"/>
                        </a:rPr>
                        <a:t>yönünde</a:t>
                      </a:r>
                      <a:r>
                        <a:rPr lang="en-US" sz="1200" b="0" dirty="0">
                          <a:solidFill>
                            <a:schemeClr val="tx1"/>
                          </a:solidFill>
                          <a:latin typeface="Comic Sans MS" panose="030F0702030302020204" pitchFamily="66" charset="0"/>
                        </a:rPr>
                        <a:t> </a:t>
                      </a:r>
                      <a:r>
                        <a:rPr lang="tr-TR" sz="1200" b="0" dirty="0">
                          <a:solidFill>
                            <a:schemeClr val="tx1"/>
                          </a:solidFill>
                          <a:latin typeface="Comic Sans MS" panose="030F0702030302020204" pitchFamily="66" charset="0"/>
                        </a:rPr>
                        <a:t>görüşler</a:t>
                      </a:r>
                      <a:r>
                        <a:rPr lang="en-US" sz="1200" b="0" dirty="0">
                          <a:solidFill>
                            <a:schemeClr val="tx1"/>
                          </a:solidFill>
                          <a:latin typeface="Comic Sans MS" panose="030F0702030302020204" pitchFamily="66" charset="0"/>
                        </a:rPr>
                        <a:t> </a:t>
                      </a:r>
                      <a:r>
                        <a:rPr lang="tr-TR" sz="1200" b="0" dirty="0">
                          <a:solidFill>
                            <a:schemeClr val="tx1"/>
                          </a:solidFill>
                          <a:latin typeface="Comic Sans MS" panose="030F0702030302020204" pitchFamily="66" charset="0"/>
                        </a:rPr>
                        <a:t>giderek çoğaldı</a:t>
                      </a:r>
                      <a:r>
                        <a:rPr lang="en-US" sz="1200" b="0" dirty="0">
                          <a:solidFill>
                            <a:schemeClr val="tx1"/>
                          </a:solidFill>
                          <a:latin typeface="Comic Sans MS" panose="030F0702030302020204" pitchFamily="66" charset="0"/>
                        </a:rPr>
                        <a:t>.</a:t>
                      </a:r>
                      <a:endParaRPr lang="en-GB" sz="1200" b="0" dirty="0">
                        <a:solidFill>
                          <a:schemeClr val="tx1"/>
                        </a:solidFill>
                        <a:latin typeface="Comic Sans MS" panose="030F0702030302020204" pitchFamily="66" charset="0"/>
                      </a:endParaRPr>
                    </a:p>
                  </a:txBody>
                  <a:tcPr>
                    <a:lnL w="12700" cap="flat" cmpd="sng" algn="ctr">
                      <a:solidFill>
                        <a:schemeClr val="tx1"/>
                      </a:solidFill>
                      <a:prstDash val="sysDashDot"/>
                      <a:round/>
                      <a:headEnd type="none" w="med" len="med"/>
                      <a:tailEnd type="none" w="med" len="med"/>
                    </a:lnL>
                    <a:lnR w="12700" cap="flat" cmpd="sng" algn="ctr">
                      <a:solidFill>
                        <a:schemeClr val="tx1"/>
                      </a:solidFill>
                      <a:prstDash val="sysDashDot"/>
                      <a:round/>
                      <a:headEnd type="none" w="med" len="med"/>
                      <a:tailEnd type="none" w="med" len="med"/>
                    </a:lnR>
                    <a:lnT w="12700" cap="flat" cmpd="sng" algn="ctr">
                      <a:solidFill>
                        <a:schemeClr val="tx1"/>
                      </a:solidFill>
                      <a:prstDash val="sysDashDot"/>
                      <a:round/>
                      <a:headEnd type="none" w="med" len="med"/>
                      <a:tailEnd type="none" w="med" len="med"/>
                    </a:lnT>
                    <a:lnB w="12700" cap="flat" cmpd="sng" algn="ctr">
                      <a:solidFill>
                        <a:schemeClr val="tx1"/>
                      </a:solidFill>
                      <a:prstDash val="sysDashDot"/>
                      <a:round/>
                      <a:headEnd type="none" w="med" len="med"/>
                      <a:tailEnd type="none" w="med" len="med"/>
                    </a:lnB>
                    <a:solidFill>
                      <a:schemeClr val="bg1"/>
                    </a:solidFill>
                  </a:tcPr>
                </a:tc>
                <a:tc>
                  <a:txBody>
                    <a:bodyPr/>
                    <a:lstStyle/>
                    <a:p>
                      <a:r>
                        <a:rPr lang="tr-TR" sz="1200" b="1" dirty="0">
                          <a:solidFill>
                            <a:schemeClr val="tx1"/>
                          </a:solidFill>
                          <a:latin typeface="Comic Sans MS" panose="030F0702030302020204" pitchFamily="66" charset="0"/>
                        </a:rPr>
                        <a:t>Bağlam</a:t>
                      </a:r>
                      <a:r>
                        <a:rPr lang="tr-TR" sz="1200" b="1" baseline="0" dirty="0">
                          <a:solidFill>
                            <a:schemeClr val="tx1"/>
                          </a:solidFill>
                          <a:latin typeface="Comic Sans MS" panose="030F0702030302020204" pitchFamily="66" charset="0"/>
                        </a:rPr>
                        <a:t> kartı</a:t>
                      </a:r>
                      <a:r>
                        <a:rPr lang="en-US" sz="1200" b="1" dirty="0">
                          <a:solidFill>
                            <a:schemeClr val="tx1"/>
                          </a:solidFill>
                          <a:latin typeface="Comic Sans MS" panose="030F0702030302020204" pitchFamily="66" charset="0"/>
                        </a:rPr>
                        <a:t> B:</a:t>
                      </a:r>
                    </a:p>
                    <a:p>
                      <a:endParaRPr lang="en-US" sz="1200" b="1" dirty="0">
                        <a:solidFill>
                          <a:schemeClr val="tx1"/>
                        </a:solidFill>
                        <a:latin typeface="Comic Sans MS" panose="030F0702030302020204" pitchFamily="66" charset="0"/>
                      </a:endParaRPr>
                    </a:p>
                    <a:p>
                      <a:r>
                        <a:rPr lang="tr-TR" sz="1200" b="0" noProof="0" dirty="0">
                          <a:solidFill>
                            <a:schemeClr val="tx1"/>
                          </a:solidFill>
                          <a:latin typeface="Comic Sans MS" panose="030F0702030302020204" pitchFamily="66" charset="0"/>
                        </a:rPr>
                        <a:t>Birinci Dünya Savaşı Avrupa</a:t>
                      </a:r>
                      <a:r>
                        <a:rPr lang="tr-TR" sz="1200" b="0" baseline="0" noProof="0" dirty="0">
                          <a:solidFill>
                            <a:schemeClr val="tx1"/>
                          </a:solidFill>
                          <a:latin typeface="Comic Sans MS" panose="030F0702030302020204" pitchFamily="66" charset="0"/>
                        </a:rPr>
                        <a:t> başta olmak üzere tüm dünyada</a:t>
                      </a:r>
                      <a:r>
                        <a:rPr lang="tr-TR" sz="1200" b="0" noProof="0" dirty="0">
                          <a:solidFill>
                            <a:schemeClr val="tx1"/>
                          </a:solidFill>
                          <a:latin typeface="Comic Sans MS" panose="030F0702030302020204" pitchFamily="66" charset="0"/>
                        </a:rPr>
                        <a:t> büyük sorunlara neden oldu. Birçok ülke ekonomisi savaşın yıkıcı</a:t>
                      </a:r>
                      <a:r>
                        <a:rPr lang="tr-TR" sz="1200" b="0" baseline="0" noProof="0" dirty="0">
                          <a:solidFill>
                            <a:schemeClr val="tx1"/>
                          </a:solidFill>
                          <a:latin typeface="Comic Sans MS" panose="030F0702030302020204" pitchFamily="66" charset="0"/>
                        </a:rPr>
                        <a:t> etkilerini gidermekte zorlandı</a:t>
                      </a:r>
                      <a:r>
                        <a:rPr lang="tr-TR" sz="1200" b="0" noProof="0" dirty="0">
                          <a:solidFill>
                            <a:schemeClr val="tx1"/>
                          </a:solidFill>
                          <a:latin typeface="Comic Sans MS" panose="030F0702030302020204" pitchFamily="66" charset="0"/>
                        </a:rPr>
                        <a:t>. Savaşa katılan güçler büyük borçlarla karşı karşıya kaldı ve savaşın yol açtığı siyasi karışıklıklar Almanya, İtalya, Rusya, Yunanistan ve Osmanlı İmparatorluğu/Türkiye gibi ülkelerde ekonomik belirsizliğin daha da artmasına yol açtı.</a:t>
                      </a:r>
                    </a:p>
                  </a:txBody>
                  <a:tcPr>
                    <a:lnL w="12700" cap="flat" cmpd="sng" algn="ctr">
                      <a:solidFill>
                        <a:schemeClr val="tx1"/>
                      </a:solidFill>
                      <a:prstDash val="sysDashDot"/>
                      <a:round/>
                      <a:headEnd type="none" w="med" len="med"/>
                      <a:tailEnd type="none" w="med" len="med"/>
                    </a:lnL>
                    <a:lnR w="12700" cap="flat" cmpd="sng" algn="ctr">
                      <a:solidFill>
                        <a:schemeClr val="tx1"/>
                      </a:solidFill>
                      <a:prstDash val="sysDashDot"/>
                      <a:round/>
                      <a:headEnd type="none" w="med" len="med"/>
                      <a:tailEnd type="none" w="med" len="med"/>
                    </a:lnR>
                    <a:lnT w="12700" cap="flat" cmpd="sng" algn="ctr">
                      <a:solidFill>
                        <a:schemeClr val="tx1"/>
                      </a:solidFill>
                      <a:prstDash val="sysDashDot"/>
                      <a:round/>
                      <a:headEnd type="none" w="med" len="med"/>
                      <a:tailEnd type="none" w="med" len="med"/>
                    </a:lnT>
                    <a:lnB w="12700" cap="flat" cmpd="sng" algn="ctr">
                      <a:solidFill>
                        <a:schemeClr val="tx1"/>
                      </a:solidFill>
                      <a:prstDash val="sysDashDot"/>
                      <a:round/>
                      <a:headEnd type="none" w="med" len="med"/>
                      <a:tailEnd type="none" w="med" len="med"/>
                    </a:lnB>
                    <a:solidFill>
                      <a:schemeClr val="bg1"/>
                    </a:solidFill>
                  </a:tcPr>
                </a:tc>
                <a:extLst>
                  <a:ext uri="{0D108BD9-81ED-4DB2-BD59-A6C34878D82A}">
                    <a16:rowId xmlns:a16="http://schemas.microsoft.com/office/drawing/2014/main" val="1392234150"/>
                  </a:ext>
                </a:extLst>
              </a:tr>
              <a:tr h="2239434">
                <a:tc>
                  <a:txBody>
                    <a:bodyPr/>
                    <a:lstStyle/>
                    <a:p>
                      <a:r>
                        <a:rPr lang="tr-TR" sz="1200" b="1" dirty="0">
                          <a:solidFill>
                            <a:schemeClr val="tx1"/>
                          </a:solidFill>
                          <a:latin typeface="Comic Sans MS" panose="030F0702030302020204" pitchFamily="66" charset="0"/>
                        </a:rPr>
                        <a:t>Bağlam kartı </a:t>
                      </a:r>
                      <a:r>
                        <a:rPr lang="en-US" sz="1200" b="1" dirty="0">
                          <a:solidFill>
                            <a:schemeClr val="tx1"/>
                          </a:solidFill>
                          <a:latin typeface="Comic Sans MS" panose="030F0702030302020204" pitchFamily="66" charset="0"/>
                        </a:rPr>
                        <a:t>C:</a:t>
                      </a:r>
                    </a:p>
                    <a:p>
                      <a:endParaRPr lang="en-US" sz="1200" b="1" dirty="0">
                        <a:solidFill>
                          <a:schemeClr val="tx1"/>
                        </a:solidFill>
                        <a:latin typeface="Comic Sans MS" panose="030F0702030302020204" pitchFamily="66" charset="0"/>
                      </a:endParaRPr>
                    </a:p>
                    <a:p>
                      <a:r>
                        <a:rPr lang="tr-TR" sz="1200" b="0" noProof="0" dirty="0">
                          <a:solidFill>
                            <a:schemeClr val="tx1"/>
                          </a:solidFill>
                          <a:latin typeface="Comic Sans MS" panose="030F0702030302020204" pitchFamily="66" charset="0"/>
                        </a:rPr>
                        <a:t>Birinci Dünya Savaşı dört büyük imparatorluğun çöküşüne neden</a:t>
                      </a:r>
                      <a:r>
                        <a:rPr lang="tr-TR" sz="1200" b="0" baseline="0" noProof="0" dirty="0">
                          <a:solidFill>
                            <a:schemeClr val="tx1"/>
                          </a:solidFill>
                          <a:latin typeface="Comic Sans MS" panose="030F0702030302020204" pitchFamily="66" charset="0"/>
                        </a:rPr>
                        <a:t> oldu</a:t>
                      </a:r>
                      <a:r>
                        <a:rPr lang="tr-TR" sz="1200" b="0" noProof="0" dirty="0">
                          <a:solidFill>
                            <a:schemeClr val="tx1"/>
                          </a:solidFill>
                          <a:latin typeface="Comic Sans MS" panose="030F0702030302020204" pitchFamily="66" charset="0"/>
                        </a:rPr>
                        <a:t>: Almanya, Rusya, Avusturya-Macaristan ve Osmanlı İmparatorluğu. İngiliz ve Fransız imparatorlukları sağlam kalmalarına rağmen, imparatorluk sisteminin </a:t>
                      </a:r>
                      <a:r>
                        <a:rPr lang="tr-TR" sz="1200" b="0" noProof="0" dirty="0" err="1">
                          <a:solidFill>
                            <a:schemeClr val="tx1"/>
                          </a:solidFill>
                          <a:latin typeface="Comic Sans MS" panose="030F0702030302020204" pitchFamily="66" charset="0"/>
                        </a:rPr>
                        <a:t>reforme</a:t>
                      </a:r>
                      <a:r>
                        <a:rPr lang="tr-TR" sz="1200" b="0" noProof="0" dirty="0">
                          <a:solidFill>
                            <a:schemeClr val="tx1"/>
                          </a:solidFill>
                          <a:latin typeface="Comic Sans MS" panose="030F0702030302020204" pitchFamily="66" charset="0"/>
                        </a:rPr>
                        <a:t> edilmesi, hatta kaldırılması yönünde çağrılar çoğaldı. Bazıları imparatorlukların 'modern' dünyaya uygun olmadığını düşünüyordu çünkü devasa imparatorlukların barındırdığı çeşitli halkları bir arada tutan gerçek bağlar yoktu. Bu insanlar, 'modern' toplulukların ortak etnik, dini veya kültürel kimliklere dayanması gerektiğini savunan 'ulus‘ gibi fikirlerden ilham almaktaydı.</a:t>
                      </a:r>
                    </a:p>
                  </a:txBody>
                  <a:tcPr>
                    <a:lnL w="12700" cap="flat" cmpd="sng" algn="ctr">
                      <a:solidFill>
                        <a:schemeClr val="tx1"/>
                      </a:solidFill>
                      <a:prstDash val="sysDashDot"/>
                      <a:round/>
                      <a:headEnd type="none" w="med" len="med"/>
                      <a:tailEnd type="none" w="med" len="med"/>
                    </a:lnL>
                    <a:lnR w="12700" cap="flat" cmpd="sng" algn="ctr">
                      <a:solidFill>
                        <a:schemeClr val="tx1"/>
                      </a:solidFill>
                      <a:prstDash val="sysDashDot"/>
                      <a:round/>
                      <a:headEnd type="none" w="med" len="med"/>
                      <a:tailEnd type="none" w="med" len="med"/>
                    </a:lnR>
                    <a:lnT w="12700" cap="flat" cmpd="sng" algn="ctr">
                      <a:solidFill>
                        <a:schemeClr val="tx1"/>
                      </a:solidFill>
                      <a:prstDash val="sysDashDot"/>
                      <a:round/>
                      <a:headEnd type="none" w="med" len="med"/>
                      <a:tailEnd type="none" w="med" len="med"/>
                    </a:lnT>
                    <a:lnB w="12700" cap="flat" cmpd="sng" algn="ctr">
                      <a:solidFill>
                        <a:schemeClr val="tx1"/>
                      </a:solidFill>
                      <a:prstDash val="sysDashDot"/>
                      <a:round/>
                      <a:headEnd type="none" w="med" len="med"/>
                      <a:tailEnd type="none" w="med" len="med"/>
                    </a:lnB>
                    <a:solidFill>
                      <a:schemeClr val="bg1"/>
                    </a:solidFill>
                  </a:tcPr>
                </a:tc>
                <a:tc>
                  <a:txBody>
                    <a:bodyPr/>
                    <a:lstStyle/>
                    <a:p>
                      <a:r>
                        <a:rPr lang="tr-TR" sz="1200" b="1" dirty="0">
                          <a:solidFill>
                            <a:schemeClr val="tx1"/>
                          </a:solidFill>
                          <a:latin typeface="Comic Sans MS" panose="030F0702030302020204" pitchFamily="66" charset="0"/>
                        </a:rPr>
                        <a:t>Bağlam</a:t>
                      </a:r>
                      <a:r>
                        <a:rPr lang="tr-TR" sz="1200" b="1" baseline="0" dirty="0">
                          <a:solidFill>
                            <a:schemeClr val="tx1"/>
                          </a:solidFill>
                          <a:latin typeface="Comic Sans MS" panose="030F0702030302020204" pitchFamily="66" charset="0"/>
                        </a:rPr>
                        <a:t> kartı</a:t>
                      </a:r>
                      <a:r>
                        <a:rPr lang="en-US" sz="1200" b="1" dirty="0">
                          <a:solidFill>
                            <a:schemeClr val="tx1"/>
                          </a:solidFill>
                          <a:latin typeface="Comic Sans MS" panose="030F0702030302020204" pitchFamily="66" charset="0"/>
                        </a:rPr>
                        <a:t> D:</a:t>
                      </a:r>
                    </a:p>
                    <a:p>
                      <a:endParaRPr lang="en-US" sz="1200" b="1" dirty="0">
                        <a:solidFill>
                          <a:schemeClr val="tx1"/>
                        </a:solidFill>
                        <a:latin typeface="Comic Sans MS" panose="030F0702030302020204" pitchFamily="66" charset="0"/>
                      </a:endParaRPr>
                    </a:p>
                    <a:p>
                      <a:r>
                        <a:rPr lang="tr-TR" sz="1200" b="0" noProof="0" dirty="0">
                          <a:solidFill>
                            <a:schemeClr val="tx1"/>
                          </a:solidFill>
                          <a:latin typeface="Comic Sans MS" panose="030F0702030302020204" pitchFamily="66" charset="0"/>
                        </a:rPr>
                        <a:t>Milletler Cemiyeti, Ocak 1920'de Paris Barış Konferansı'nda kuruldu. Dünya barışını korumayı amaçlayan bu Cemiyet'in kurucu üyeleri uluslararası anlaşmazlıkların müzakere ve tahkim yoluyla çözülmesi gerektiği konusunda anlaştılar. Birliğin daimi olan ilk dört üyesine (İngiltere, Fransa, İtalya ve Japonya) hemen, biri Yunanistan olmak üzere dört daimi olmayan üye de katıldı. Türkiye ise 1932 yılına kadar cemiyete katılmadı.</a:t>
                      </a:r>
                    </a:p>
                  </a:txBody>
                  <a:tcPr>
                    <a:lnL w="12700" cap="flat" cmpd="sng" algn="ctr">
                      <a:solidFill>
                        <a:schemeClr val="tx1"/>
                      </a:solidFill>
                      <a:prstDash val="sysDashDot"/>
                      <a:round/>
                      <a:headEnd type="none" w="med" len="med"/>
                      <a:tailEnd type="none" w="med" len="med"/>
                    </a:lnL>
                    <a:lnR w="12700" cap="flat" cmpd="sng" algn="ctr">
                      <a:solidFill>
                        <a:schemeClr val="tx1"/>
                      </a:solidFill>
                      <a:prstDash val="sysDashDot"/>
                      <a:round/>
                      <a:headEnd type="none" w="med" len="med"/>
                      <a:tailEnd type="none" w="med" len="med"/>
                    </a:lnR>
                    <a:lnT w="12700" cap="flat" cmpd="sng" algn="ctr">
                      <a:solidFill>
                        <a:schemeClr val="tx1"/>
                      </a:solidFill>
                      <a:prstDash val="sysDashDot"/>
                      <a:round/>
                      <a:headEnd type="none" w="med" len="med"/>
                      <a:tailEnd type="none" w="med" len="med"/>
                    </a:lnT>
                    <a:lnB w="12700" cap="flat" cmpd="sng" algn="ctr">
                      <a:solidFill>
                        <a:schemeClr val="tx1"/>
                      </a:solidFill>
                      <a:prstDash val="sysDashDot"/>
                      <a:round/>
                      <a:headEnd type="none" w="med" len="med"/>
                      <a:tailEnd type="none" w="med" len="med"/>
                    </a:lnB>
                    <a:solidFill>
                      <a:schemeClr val="bg1"/>
                    </a:solidFill>
                  </a:tcPr>
                </a:tc>
                <a:extLst>
                  <a:ext uri="{0D108BD9-81ED-4DB2-BD59-A6C34878D82A}">
                    <a16:rowId xmlns:a16="http://schemas.microsoft.com/office/drawing/2014/main" val="4115602783"/>
                  </a:ext>
                </a:extLst>
              </a:tr>
            </a:tbl>
          </a:graphicData>
        </a:graphic>
      </p:graphicFrame>
      <p:pic>
        <p:nvPicPr>
          <p:cNvPr id="2050" name="Picture 2" descr="Scissor Logo Vector Art, Icons, and Graphics for Free Download">
            <a:extLst>
              <a:ext uri="{FF2B5EF4-FFF2-40B4-BE49-F238E27FC236}">
                <a16:creationId xmlns:a16="http://schemas.microsoft.com/office/drawing/2014/main" id="{A2482057-0831-9534-2A69-F2CBB6EC381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foregroundMark x1="24583" y1="38542" x2="24583" y2="38542"/>
                        <a14:foregroundMark x1="58385" y1="53802" x2="58385" y2="53802"/>
                      </a14:backgroundRemoval>
                    </a14:imgEffect>
                  </a14:imgLayer>
                </a14:imgProps>
              </a:ext>
              <a:ext uri="{28A0092B-C50C-407E-A947-70E740481C1C}">
                <a14:useLocalDpi xmlns:a14="http://schemas.microsoft.com/office/drawing/2010/main" val="0"/>
              </a:ext>
            </a:extLst>
          </a:blip>
          <a:srcRect/>
          <a:stretch>
            <a:fillRect/>
          </a:stretch>
        </p:blipFill>
        <p:spPr bwMode="auto">
          <a:xfrm>
            <a:off x="92181" y="389644"/>
            <a:ext cx="4572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0388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8876872" cy="4401205"/>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2800" dirty="0">
                <a:latin typeface="Comic Sans MS" panose="030F0902030302020204" pitchFamily="66" charset="0"/>
              </a:rPr>
              <a:t>Şimdi mübadeleye doğru giden yolu aşama </a:t>
            </a:r>
            <a:r>
              <a:rPr lang="tr-TR" sz="2800" dirty="0" err="1">
                <a:latin typeface="Comic Sans MS" panose="030F0902030302020204" pitchFamily="66" charset="0"/>
              </a:rPr>
              <a:t>aşama</a:t>
            </a:r>
            <a:r>
              <a:rPr lang="tr-TR" sz="2800" dirty="0">
                <a:latin typeface="Comic Sans MS" panose="030F0902030302020204" pitchFamily="66" charset="0"/>
              </a:rPr>
              <a:t> inceleyelim</a:t>
            </a:r>
            <a:r>
              <a:rPr lang="en-US" sz="2800" dirty="0">
                <a:latin typeface="Comic Sans MS" panose="030F0902030302020204" pitchFamily="66" charset="0"/>
              </a:rPr>
              <a:t>. </a:t>
            </a:r>
          </a:p>
          <a:p>
            <a:endParaRPr lang="en-US" sz="2800" b="1" dirty="0">
              <a:latin typeface="Comic Sans MS" panose="030F0902030302020204" pitchFamily="66" charset="0"/>
            </a:endParaRPr>
          </a:p>
          <a:p>
            <a:r>
              <a:rPr lang="tr-TR" sz="2800" b="1" dirty="0">
                <a:latin typeface="Comic Sans MS" panose="030F0902030302020204" pitchFamily="66" charset="0"/>
              </a:rPr>
              <a:t>ÇALIŞMA</a:t>
            </a:r>
            <a:r>
              <a:rPr lang="en-US" sz="2800" b="1" dirty="0">
                <a:latin typeface="Comic Sans MS" panose="030F0902030302020204" pitchFamily="66" charset="0"/>
              </a:rPr>
              <a:t>:</a:t>
            </a:r>
            <a:r>
              <a:rPr lang="en-US" sz="2800" dirty="0">
                <a:latin typeface="Comic Sans MS" panose="030F0902030302020204" pitchFamily="66" charset="0"/>
              </a:rPr>
              <a:t> </a:t>
            </a:r>
            <a:r>
              <a:rPr lang="en-US" sz="2800" dirty="0" err="1">
                <a:latin typeface="Comic Sans MS" panose="030F0902030302020204" pitchFamily="66" charset="0"/>
              </a:rPr>
              <a:t>İki</a:t>
            </a:r>
            <a:r>
              <a:rPr lang="en-US" sz="2800" dirty="0">
                <a:latin typeface="Comic Sans MS" panose="030F0902030302020204" pitchFamily="66" charset="0"/>
              </a:rPr>
              <a:t> </a:t>
            </a:r>
            <a:r>
              <a:rPr lang="en-US" sz="2800" dirty="0" err="1">
                <a:latin typeface="Comic Sans MS" panose="030F0902030302020204" pitchFamily="66" charset="0"/>
              </a:rPr>
              <a:t>akış</a:t>
            </a:r>
            <a:r>
              <a:rPr lang="en-US" sz="2800" dirty="0">
                <a:latin typeface="Comic Sans MS" panose="030F0902030302020204" pitchFamily="66" charset="0"/>
              </a:rPr>
              <a:t> </a:t>
            </a:r>
            <a:r>
              <a:rPr lang="en-US" sz="2800" dirty="0" err="1">
                <a:latin typeface="Comic Sans MS" panose="030F0902030302020204" pitchFamily="66" charset="0"/>
              </a:rPr>
              <a:t>diyagramını</a:t>
            </a:r>
            <a:r>
              <a:rPr lang="en-US" sz="2800" dirty="0">
                <a:latin typeface="Comic Sans MS" panose="030F0902030302020204" pitchFamily="66" charset="0"/>
              </a:rPr>
              <a:t> </a:t>
            </a:r>
            <a:r>
              <a:rPr lang="en-US" sz="2800" dirty="0" err="1">
                <a:latin typeface="Comic Sans MS" panose="030F0902030302020204" pitchFamily="66" charset="0"/>
              </a:rPr>
              <a:t>tamamlayın</a:t>
            </a:r>
            <a:r>
              <a:rPr lang="en-US" sz="2800" dirty="0">
                <a:latin typeface="Comic Sans MS" panose="030F0902030302020204" pitchFamily="66" charset="0"/>
              </a:rPr>
              <a:t>: her </a:t>
            </a:r>
            <a:r>
              <a:rPr lang="en-US" sz="2800" dirty="0" err="1">
                <a:latin typeface="Comic Sans MS" panose="030F0902030302020204" pitchFamily="66" charset="0"/>
              </a:rPr>
              <a:t>biri</a:t>
            </a:r>
            <a:r>
              <a:rPr lang="en-US" sz="2800" dirty="0">
                <a:latin typeface="Comic Sans MS" panose="030F0902030302020204" pitchFamily="66" charset="0"/>
              </a:rPr>
              <a:t> </a:t>
            </a:r>
            <a:r>
              <a:rPr lang="en-US" sz="2800" dirty="0" err="1">
                <a:latin typeface="Comic Sans MS" panose="030F0902030302020204" pitchFamily="66" charset="0"/>
              </a:rPr>
              <a:t>için</a:t>
            </a:r>
            <a:r>
              <a:rPr lang="en-US" sz="2800" dirty="0">
                <a:latin typeface="Comic Sans MS" panose="030F0902030302020204" pitchFamily="66" charset="0"/>
              </a:rPr>
              <a:t>, </a:t>
            </a:r>
            <a:r>
              <a:rPr lang="en-US" sz="2800" dirty="0" err="1">
                <a:latin typeface="Comic Sans MS" panose="030F0902030302020204" pitchFamily="66" charset="0"/>
              </a:rPr>
              <a:t>bağlamsal</a:t>
            </a:r>
            <a:r>
              <a:rPr lang="en-US" sz="2800" dirty="0">
                <a:latin typeface="Comic Sans MS" panose="030F0902030302020204" pitchFamily="66" charset="0"/>
              </a:rPr>
              <a:t> </a:t>
            </a:r>
            <a:r>
              <a:rPr lang="en-US" sz="2800" dirty="0" err="1">
                <a:latin typeface="Comic Sans MS" panose="030F0902030302020204" pitchFamily="66" charset="0"/>
              </a:rPr>
              <a:t>bir</a:t>
            </a:r>
            <a:r>
              <a:rPr lang="en-US" sz="2800" dirty="0">
                <a:latin typeface="Comic Sans MS" panose="030F0902030302020204" pitchFamily="66" charset="0"/>
              </a:rPr>
              <a:t> </a:t>
            </a:r>
            <a:r>
              <a:rPr lang="en-US" sz="2800" dirty="0" err="1">
                <a:latin typeface="Comic Sans MS" panose="030F0902030302020204" pitchFamily="66" charset="0"/>
              </a:rPr>
              <a:t>faktörün</a:t>
            </a:r>
            <a:r>
              <a:rPr lang="en-US" sz="2800" dirty="0">
                <a:latin typeface="Comic Sans MS" panose="030F0902030302020204" pitchFamily="66" charset="0"/>
              </a:rPr>
              <a:t>, </a:t>
            </a:r>
            <a:r>
              <a:rPr lang="en-US" sz="2800" dirty="0" err="1">
                <a:latin typeface="Comic Sans MS" panose="030F0902030302020204" pitchFamily="66" charset="0"/>
              </a:rPr>
              <a:t>Lozan'daki</a:t>
            </a:r>
            <a:r>
              <a:rPr lang="en-US" sz="2800" dirty="0">
                <a:latin typeface="Comic Sans MS" panose="030F0902030302020204" pitchFamily="66" charset="0"/>
              </a:rPr>
              <a:t> </a:t>
            </a:r>
            <a:r>
              <a:rPr lang="en-US" sz="2800" dirty="0" err="1">
                <a:latin typeface="Comic Sans MS" panose="030F0902030302020204" pitchFamily="66" charset="0"/>
              </a:rPr>
              <a:t>bir</a:t>
            </a:r>
            <a:r>
              <a:rPr lang="en-US" sz="2800" dirty="0">
                <a:latin typeface="Comic Sans MS" panose="030F0902030302020204" pitchFamily="66" charset="0"/>
              </a:rPr>
              <a:t> </a:t>
            </a:r>
            <a:r>
              <a:rPr lang="en-US" sz="2800" dirty="0" err="1">
                <a:latin typeface="Comic Sans MS" panose="030F0902030302020204" pitchFamily="66" charset="0"/>
              </a:rPr>
              <a:t>veya</a:t>
            </a:r>
            <a:r>
              <a:rPr lang="en-US" sz="2800" dirty="0">
                <a:latin typeface="Comic Sans MS" panose="030F0902030302020204" pitchFamily="66" charset="0"/>
              </a:rPr>
              <a:t> </a:t>
            </a:r>
            <a:r>
              <a:rPr lang="en-US" sz="2800" dirty="0" err="1">
                <a:latin typeface="Comic Sans MS" panose="030F0902030302020204" pitchFamily="66" charset="0"/>
              </a:rPr>
              <a:t>daha</a:t>
            </a:r>
            <a:r>
              <a:rPr lang="en-US" sz="2800" dirty="0">
                <a:latin typeface="Comic Sans MS" panose="030F0902030302020204" pitchFamily="66" charset="0"/>
              </a:rPr>
              <a:t> </a:t>
            </a:r>
            <a:r>
              <a:rPr lang="en-US" sz="2800" dirty="0" err="1">
                <a:latin typeface="Comic Sans MS" panose="030F0902030302020204" pitchFamily="66" charset="0"/>
              </a:rPr>
              <a:t>fazla</a:t>
            </a:r>
            <a:r>
              <a:rPr lang="en-US" sz="2800" dirty="0">
                <a:latin typeface="Comic Sans MS" panose="030F0902030302020204" pitchFamily="66" charset="0"/>
              </a:rPr>
              <a:t> </a:t>
            </a:r>
            <a:r>
              <a:rPr lang="en-US" sz="2800" dirty="0" err="1">
                <a:latin typeface="Comic Sans MS" panose="030F0902030302020204" pitchFamily="66" charset="0"/>
              </a:rPr>
              <a:t>delege</a:t>
            </a:r>
            <a:r>
              <a:rPr lang="en-US" sz="2800" dirty="0">
                <a:latin typeface="Comic Sans MS" panose="030F0902030302020204" pitchFamily="66" charset="0"/>
              </a:rPr>
              <a:t> </a:t>
            </a:r>
            <a:r>
              <a:rPr lang="en-US" sz="2800" dirty="0" err="1">
                <a:latin typeface="Comic Sans MS" panose="030F0902030302020204" pitchFamily="66" charset="0"/>
              </a:rPr>
              <a:t>tarafından</a:t>
            </a:r>
            <a:r>
              <a:rPr lang="en-US" sz="2800" dirty="0">
                <a:latin typeface="Comic Sans MS" panose="030F0902030302020204" pitchFamily="66" charset="0"/>
              </a:rPr>
              <a:t> </a:t>
            </a:r>
            <a:r>
              <a:rPr lang="en-US" sz="2800" dirty="0" err="1">
                <a:latin typeface="Comic Sans MS" panose="030F0902030302020204" pitchFamily="66" charset="0"/>
              </a:rPr>
              <a:t>ifade</a:t>
            </a:r>
            <a:r>
              <a:rPr lang="en-US" sz="2800" dirty="0">
                <a:latin typeface="Comic Sans MS" panose="030F0902030302020204" pitchFamily="66" charset="0"/>
              </a:rPr>
              <a:t> </a:t>
            </a:r>
            <a:r>
              <a:rPr lang="en-US" sz="2800" dirty="0" err="1">
                <a:latin typeface="Comic Sans MS" panose="030F0902030302020204" pitchFamily="66" charset="0"/>
              </a:rPr>
              <a:t>edilen</a:t>
            </a:r>
            <a:r>
              <a:rPr lang="en-US" sz="2800" dirty="0">
                <a:latin typeface="Comic Sans MS" panose="030F0902030302020204" pitchFamily="66" charset="0"/>
              </a:rPr>
              <a:t> </a:t>
            </a:r>
            <a:r>
              <a:rPr lang="en-US" sz="2800" dirty="0" err="1">
                <a:latin typeface="Comic Sans MS" panose="030F0902030302020204" pitchFamily="66" charset="0"/>
              </a:rPr>
              <a:t>belirli</a:t>
            </a:r>
            <a:r>
              <a:rPr lang="en-US" sz="2800" dirty="0">
                <a:latin typeface="Comic Sans MS" panose="030F0902030302020204" pitchFamily="66" charset="0"/>
              </a:rPr>
              <a:t> </a:t>
            </a:r>
            <a:r>
              <a:rPr lang="en-US" sz="2800" dirty="0" err="1">
                <a:latin typeface="Comic Sans MS" panose="030F0902030302020204" pitchFamily="66" charset="0"/>
              </a:rPr>
              <a:t>barış</a:t>
            </a:r>
            <a:r>
              <a:rPr lang="en-US" sz="2800" dirty="0">
                <a:latin typeface="Comic Sans MS" panose="030F0902030302020204" pitchFamily="66" charset="0"/>
              </a:rPr>
              <a:t> </a:t>
            </a:r>
            <a:r>
              <a:rPr lang="en-US" sz="2800" dirty="0" err="1">
                <a:latin typeface="Comic Sans MS" panose="030F0902030302020204" pitchFamily="66" charset="0"/>
              </a:rPr>
              <a:t>tanımları</a:t>
            </a:r>
            <a:r>
              <a:rPr lang="en-US" sz="2800" dirty="0">
                <a:latin typeface="Comic Sans MS" panose="030F0902030302020204" pitchFamily="66" charset="0"/>
              </a:rPr>
              <a:t> </a:t>
            </a:r>
            <a:r>
              <a:rPr lang="en-US" sz="2800" dirty="0" err="1">
                <a:latin typeface="Comic Sans MS" panose="030F0902030302020204" pitchFamily="66" charset="0"/>
              </a:rPr>
              <a:t>veya</a:t>
            </a:r>
            <a:r>
              <a:rPr lang="en-US" sz="2800" dirty="0">
                <a:latin typeface="Comic Sans MS" panose="030F0902030302020204" pitchFamily="66" charset="0"/>
              </a:rPr>
              <a:t> </a:t>
            </a:r>
            <a:r>
              <a:rPr lang="en-US" sz="2800" dirty="0" err="1">
                <a:latin typeface="Comic Sans MS" panose="030F0902030302020204" pitchFamily="66" charset="0"/>
              </a:rPr>
              <a:t>kavramları</a:t>
            </a:r>
            <a:r>
              <a:rPr lang="en-US" sz="2800" dirty="0">
                <a:latin typeface="Comic Sans MS" panose="030F0902030302020204" pitchFamily="66" charset="0"/>
              </a:rPr>
              <a:t> </a:t>
            </a:r>
            <a:r>
              <a:rPr lang="en-US" sz="2800" dirty="0" err="1">
                <a:latin typeface="Comic Sans MS" panose="030F0902030302020204" pitchFamily="66" charset="0"/>
              </a:rPr>
              <a:t>üzerindeki</a:t>
            </a:r>
            <a:r>
              <a:rPr lang="en-US" sz="2800" dirty="0">
                <a:latin typeface="Comic Sans MS" panose="030F0902030302020204" pitchFamily="66" charset="0"/>
              </a:rPr>
              <a:t> </a:t>
            </a:r>
            <a:r>
              <a:rPr lang="en-US" sz="2800" dirty="0" err="1">
                <a:latin typeface="Comic Sans MS" panose="030F0902030302020204" pitchFamily="66" charset="0"/>
              </a:rPr>
              <a:t>etkisini</a:t>
            </a:r>
            <a:r>
              <a:rPr lang="en-US" sz="2800" dirty="0">
                <a:latin typeface="Comic Sans MS" panose="030F0902030302020204" pitchFamily="66" charset="0"/>
              </a:rPr>
              <a:t> t</a:t>
            </a:r>
            <a:r>
              <a:rPr lang="tr-TR" sz="2800" dirty="0" err="1">
                <a:latin typeface="Comic Sans MS" panose="030F0902030302020204" pitchFamily="66" charset="0"/>
              </a:rPr>
              <a:t>espit</a:t>
            </a:r>
            <a:r>
              <a:rPr lang="tr-TR" sz="2800" dirty="0">
                <a:latin typeface="Comic Sans MS" panose="030F0902030302020204" pitchFamily="66" charset="0"/>
              </a:rPr>
              <a:t> etmeye çalışın</a:t>
            </a:r>
            <a:r>
              <a:rPr lang="en-US" sz="2800" dirty="0">
                <a:latin typeface="Comic Sans MS" panose="030F0902030302020204" pitchFamily="66" charset="0"/>
              </a:rPr>
              <a:t>. </a:t>
            </a:r>
            <a:r>
              <a:rPr lang="en-US" sz="2800" dirty="0" err="1">
                <a:latin typeface="Comic Sans MS" panose="030F0902030302020204" pitchFamily="66" charset="0"/>
              </a:rPr>
              <a:t>Daha</a:t>
            </a:r>
            <a:r>
              <a:rPr lang="en-US" sz="2800" dirty="0">
                <a:latin typeface="Comic Sans MS" panose="030F0902030302020204" pitchFamily="66" charset="0"/>
              </a:rPr>
              <a:t> </a:t>
            </a:r>
            <a:r>
              <a:rPr lang="en-US" sz="2800" dirty="0" err="1">
                <a:latin typeface="Comic Sans MS" panose="030F0902030302020204" pitchFamily="66" charset="0"/>
              </a:rPr>
              <a:t>sonra</a:t>
            </a:r>
            <a:r>
              <a:rPr lang="en-US" sz="2800" dirty="0">
                <a:latin typeface="Comic Sans MS" panose="030F0902030302020204" pitchFamily="66" charset="0"/>
              </a:rPr>
              <a:t> </a:t>
            </a:r>
            <a:r>
              <a:rPr lang="en-US" sz="2800" dirty="0" err="1">
                <a:latin typeface="Comic Sans MS" panose="030F0902030302020204" pitchFamily="66" charset="0"/>
              </a:rPr>
              <a:t>bu</a:t>
            </a:r>
            <a:r>
              <a:rPr lang="en-US" sz="2800" dirty="0">
                <a:latin typeface="Comic Sans MS" panose="030F0902030302020204" pitchFamily="66" charset="0"/>
              </a:rPr>
              <a:t> </a:t>
            </a:r>
            <a:r>
              <a:rPr lang="en-US" sz="2800" dirty="0" err="1">
                <a:latin typeface="Comic Sans MS" panose="030F0902030302020204" pitchFamily="66" charset="0"/>
              </a:rPr>
              <a:t>fikirlerin</a:t>
            </a:r>
            <a:r>
              <a:rPr lang="en-US" sz="2800" dirty="0">
                <a:latin typeface="Comic Sans MS" panose="030F0902030302020204" pitchFamily="66" charset="0"/>
              </a:rPr>
              <a:t> </a:t>
            </a:r>
            <a:r>
              <a:rPr lang="en-US" sz="2800" dirty="0" err="1">
                <a:latin typeface="Comic Sans MS" panose="030F0902030302020204" pitchFamily="66" charset="0"/>
              </a:rPr>
              <a:t>delegei</a:t>
            </a:r>
            <a:r>
              <a:rPr lang="tr-TR" sz="2800" dirty="0">
                <a:latin typeface="Comic Sans MS" panose="030F0902030302020204" pitchFamily="66" charset="0"/>
              </a:rPr>
              <a:t>n</a:t>
            </a:r>
            <a:r>
              <a:rPr lang="en-US" sz="2800" dirty="0">
                <a:latin typeface="Comic Sans MS" panose="030F0902030302020204" pitchFamily="66" charset="0"/>
              </a:rPr>
              <a:t> </a:t>
            </a:r>
            <a:r>
              <a:rPr lang="en-US" sz="2800" dirty="0" err="1">
                <a:latin typeface="Comic Sans MS" panose="030F0902030302020204" pitchFamily="66" charset="0"/>
              </a:rPr>
              <a:t>Mübadele</a:t>
            </a:r>
            <a:r>
              <a:rPr lang="en-US" sz="2800" dirty="0">
                <a:latin typeface="Comic Sans MS" panose="030F0902030302020204" pitchFamily="66" charset="0"/>
              </a:rPr>
              <a:t> </a:t>
            </a:r>
            <a:r>
              <a:rPr lang="en-US" sz="2800" dirty="0" err="1">
                <a:latin typeface="Comic Sans MS" panose="030F0902030302020204" pitchFamily="66" charset="0"/>
              </a:rPr>
              <a:t>fikrini</a:t>
            </a:r>
            <a:r>
              <a:rPr lang="en-US" sz="2800" dirty="0">
                <a:latin typeface="Comic Sans MS" panose="030F0902030302020204" pitchFamily="66" charset="0"/>
              </a:rPr>
              <a:t> </a:t>
            </a:r>
            <a:r>
              <a:rPr lang="tr-TR" sz="2800" dirty="0">
                <a:latin typeface="Comic Sans MS" panose="030F0902030302020204" pitchFamily="66" charset="0"/>
              </a:rPr>
              <a:t>benimsemesini</a:t>
            </a:r>
            <a:r>
              <a:rPr lang="en-US" sz="2800" dirty="0">
                <a:latin typeface="Comic Sans MS" panose="030F0902030302020204" pitchFamily="66" charset="0"/>
              </a:rPr>
              <a:t> </a:t>
            </a:r>
            <a:r>
              <a:rPr lang="en-US" sz="2800" dirty="0" err="1">
                <a:latin typeface="Comic Sans MS" panose="030F0902030302020204" pitchFamily="66" charset="0"/>
              </a:rPr>
              <a:t>veya</a:t>
            </a:r>
            <a:r>
              <a:rPr lang="en-US" sz="2800" dirty="0">
                <a:latin typeface="Comic Sans MS" panose="030F0902030302020204" pitchFamily="66" charset="0"/>
              </a:rPr>
              <a:t> </a:t>
            </a:r>
            <a:r>
              <a:rPr lang="en-US" sz="2800" dirty="0" err="1">
                <a:latin typeface="Comic Sans MS" panose="030F0902030302020204" pitchFamily="66" charset="0"/>
              </a:rPr>
              <a:t>reddetme</a:t>
            </a:r>
            <a:r>
              <a:rPr lang="tr-TR" sz="2800" dirty="0">
                <a:latin typeface="Comic Sans MS" panose="030F0902030302020204" pitchFamily="66" charset="0"/>
              </a:rPr>
              <a:t>sini</a:t>
            </a:r>
            <a:r>
              <a:rPr lang="en-US" sz="2800" dirty="0">
                <a:latin typeface="Comic Sans MS" panose="030F0902030302020204" pitchFamily="66" charset="0"/>
              </a:rPr>
              <a:t> </a:t>
            </a:r>
            <a:r>
              <a:rPr lang="en-US" sz="2800" dirty="0" err="1">
                <a:latin typeface="Comic Sans MS" panose="030F0902030302020204" pitchFamily="66" charset="0"/>
              </a:rPr>
              <a:t>nasıl</a:t>
            </a:r>
            <a:r>
              <a:rPr lang="en-US" sz="2800" dirty="0">
                <a:latin typeface="Comic Sans MS" panose="030F0902030302020204" pitchFamily="66" charset="0"/>
              </a:rPr>
              <a:t> </a:t>
            </a:r>
            <a:r>
              <a:rPr lang="en-US" sz="2800" dirty="0" err="1">
                <a:latin typeface="Comic Sans MS" panose="030F0902030302020204" pitchFamily="66" charset="0"/>
              </a:rPr>
              <a:t>etkile</a:t>
            </a:r>
            <a:r>
              <a:rPr lang="tr-TR" sz="2800" dirty="0" err="1">
                <a:latin typeface="Comic Sans MS" panose="030F0902030302020204" pitchFamily="66" charset="0"/>
              </a:rPr>
              <a:t>miş</a:t>
            </a:r>
            <a:r>
              <a:rPr lang="tr-TR" sz="2800" dirty="0">
                <a:latin typeface="Comic Sans MS" panose="030F0902030302020204" pitchFamily="66" charset="0"/>
              </a:rPr>
              <a:t> olabileceğini</a:t>
            </a:r>
            <a:r>
              <a:rPr lang="en-US" sz="2800" dirty="0">
                <a:latin typeface="Comic Sans MS" panose="030F0902030302020204" pitchFamily="66" charset="0"/>
              </a:rPr>
              <a:t> </a:t>
            </a:r>
            <a:r>
              <a:rPr lang="en-US" sz="2800" dirty="0" err="1">
                <a:latin typeface="Comic Sans MS" panose="030F0902030302020204" pitchFamily="66" charset="0"/>
              </a:rPr>
              <a:t>açıklayın</a:t>
            </a:r>
            <a:r>
              <a:rPr lang="en-US" sz="2800" dirty="0">
                <a:latin typeface="Comic Sans MS" panose="030F0902030302020204" pitchFamily="66" charset="0"/>
              </a:rPr>
              <a:t>.</a:t>
            </a:r>
          </a:p>
        </p:txBody>
      </p:sp>
    </p:spTree>
    <p:extLst>
      <p:ext uri="{BB962C8B-B14F-4D97-AF65-F5344CB8AC3E}">
        <p14:creationId xmlns:p14="http://schemas.microsoft.com/office/powerpoint/2010/main" val="2674426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2537918" cy="523220"/>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2800" dirty="0">
                <a:latin typeface="Comic Sans MS" panose="030F0902030302020204" pitchFamily="66" charset="0"/>
              </a:rPr>
              <a:t>Örneğin</a:t>
            </a:r>
            <a:r>
              <a:rPr lang="en-US" sz="2800" dirty="0">
                <a:latin typeface="Comic Sans MS" panose="030F0902030302020204" pitchFamily="66" charset="0"/>
              </a:rPr>
              <a:t>…</a:t>
            </a:r>
          </a:p>
        </p:txBody>
      </p:sp>
      <p:sp>
        <p:nvSpPr>
          <p:cNvPr id="3" name="Thought Bubble: Cloud 2">
            <a:extLst>
              <a:ext uri="{FF2B5EF4-FFF2-40B4-BE49-F238E27FC236}">
                <a16:creationId xmlns:a16="http://schemas.microsoft.com/office/drawing/2014/main" id="{779A672A-AFF8-9A9B-9FD8-0E6498381523}"/>
              </a:ext>
            </a:extLst>
          </p:cNvPr>
          <p:cNvSpPr/>
          <p:nvPr/>
        </p:nvSpPr>
        <p:spPr>
          <a:xfrm>
            <a:off x="5970494" y="2008090"/>
            <a:ext cx="2961074" cy="2312898"/>
          </a:xfrm>
          <a:prstGeom prst="cloudCallout">
            <a:avLst>
              <a:gd name="adj1" fmla="val -51412"/>
              <a:gd name="adj2" fmla="val 56618"/>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dirty="0"/>
          </a:p>
        </p:txBody>
      </p:sp>
      <p:sp>
        <p:nvSpPr>
          <p:cNvPr id="4" name="Arrow: Right 3">
            <a:extLst>
              <a:ext uri="{FF2B5EF4-FFF2-40B4-BE49-F238E27FC236}">
                <a16:creationId xmlns:a16="http://schemas.microsoft.com/office/drawing/2014/main" id="{830C8E5C-D712-8D29-6DF3-C1B587E853A3}"/>
              </a:ext>
            </a:extLst>
          </p:cNvPr>
          <p:cNvSpPr/>
          <p:nvPr/>
        </p:nvSpPr>
        <p:spPr>
          <a:xfrm>
            <a:off x="5352837" y="2770090"/>
            <a:ext cx="563870" cy="376518"/>
          </a:xfrm>
          <a:prstGeom prst="rightArrow">
            <a:avLst/>
          </a:prstGeom>
          <a:solidFill>
            <a:srgbClr val="99FFC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5" name="Arrow: Right 4">
            <a:extLst>
              <a:ext uri="{FF2B5EF4-FFF2-40B4-BE49-F238E27FC236}">
                <a16:creationId xmlns:a16="http://schemas.microsoft.com/office/drawing/2014/main" id="{BEA19BD6-97E7-95DB-E3C3-7D79F628BE69}"/>
              </a:ext>
            </a:extLst>
          </p:cNvPr>
          <p:cNvSpPr/>
          <p:nvPr/>
        </p:nvSpPr>
        <p:spPr>
          <a:xfrm>
            <a:off x="2609637" y="2770090"/>
            <a:ext cx="563870" cy="376518"/>
          </a:xfrm>
          <a:prstGeom prst="rightArrow">
            <a:avLst/>
          </a:prstGeom>
          <a:solidFill>
            <a:srgbClr val="99FFC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 name="Rectangle: Rounded Corners 5">
            <a:extLst>
              <a:ext uri="{FF2B5EF4-FFF2-40B4-BE49-F238E27FC236}">
                <a16:creationId xmlns:a16="http://schemas.microsoft.com/office/drawing/2014/main" id="{1B762556-435B-6938-6784-AD6C8FF40B66}"/>
              </a:ext>
            </a:extLst>
          </p:cNvPr>
          <p:cNvSpPr/>
          <p:nvPr/>
        </p:nvSpPr>
        <p:spPr>
          <a:xfrm>
            <a:off x="212432" y="1739148"/>
            <a:ext cx="2288722" cy="3024559"/>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i="1" dirty="0">
              <a:solidFill>
                <a:schemeClr val="tx1"/>
              </a:solidFill>
              <a:latin typeface="Comic Sans MS" panose="030F0702030302020204" pitchFamily="66" charset="0"/>
            </a:endParaRPr>
          </a:p>
        </p:txBody>
      </p:sp>
      <p:sp>
        <p:nvSpPr>
          <p:cNvPr id="7" name="Arrow: Pentagon 6">
            <a:extLst>
              <a:ext uri="{FF2B5EF4-FFF2-40B4-BE49-F238E27FC236}">
                <a16:creationId xmlns:a16="http://schemas.microsoft.com/office/drawing/2014/main" id="{7EBAD6D0-3D24-571D-F688-74323579050C}"/>
              </a:ext>
            </a:extLst>
          </p:cNvPr>
          <p:cNvSpPr/>
          <p:nvPr/>
        </p:nvSpPr>
        <p:spPr>
          <a:xfrm>
            <a:off x="3204523" y="1891545"/>
            <a:ext cx="2069938" cy="2568925"/>
          </a:xfrm>
          <a:prstGeom prst="homePlate">
            <a:avLst>
              <a:gd name="adj" fmla="val 27885"/>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dirty="0"/>
          </a:p>
        </p:txBody>
      </p:sp>
      <p:sp>
        <p:nvSpPr>
          <p:cNvPr id="8" name="TextBox 7">
            <a:extLst>
              <a:ext uri="{FF2B5EF4-FFF2-40B4-BE49-F238E27FC236}">
                <a16:creationId xmlns:a16="http://schemas.microsoft.com/office/drawing/2014/main" id="{32B3630B-7C95-6D4E-8D28-12DC6963D36B}"/>
              </a:ext>
            </a:extLst>
          </p:cNvPr>
          <p:cNvSpPr txBox="1"/>
          <p:nvPr/>
        </p:nvSpPr>
        <p:spPr>
          <a:xfrm>
            <a:off x="258162" y="1359947"/>
            <a:ext cx="2288722" cy="338554"/>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600" b="1" dirty="0">
                <a:latin typeface="Comic Sans MS" panose="030F0902030302020204" pitchFamily="66" charset="0"/>
              </a:rPr>
              <a:t>Bağlamsal/faktörler</a:t>
            </a:r>
            <a:r>
              <a:rPr lang="en-US" sz="1600" b="1" dirty="0">
                <a:latin typeface="Comic Sans MS" panose="030F0902030302020204" pitchFamily="66" charset="0"/>
              </a:rPr>
              <a:t>):</a:t>
            </a:r>
          </a:p>
        </p:txBody>
      </p:sp>
      <p:sp>
        <p:nvSpPr>
          <p:cNvPr id="9" name="TextBox 8">
            <a:extLst>
              <a:ext uri="{FF2B5EF4-FFF2-40B4-BE49-F238E27FC236}">
                <a16:creationId xmlns:a16="http://schemas.microsoft.com/office/drawing/2014/main" id="{A1358424-3CE0-C65A-A11D-6142D6F67086}"/>
              </a:ext>
            </a:extLst>
          </p:cNvPr>
          <p:cNvSpPr txBox="1"/>
          <p:nvPr/>
        </p:nvSpPr>
        <p:spPr>
          <a:xfrm>
            <a:off x="3173507" y="1529219"/>
            <a:ext cx="2288722" cy="338554"/>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600" b="1" dirty="0">
                <a:latin typeface="Comic Sans MS" panose="030F0902030302020204" pitchFamily="66" charset="0"/>
              </a:rPr>
              <a:t>‘Barış’ fikirleri</a:t>
            </a:r>
            <a:endParaRPr lang="en-US" sz="1600" b="1" dirty="0">
              <a:latin typeface="Comic Sans MS" panose="030F0902030302020204" pitchFamily="66" charset="0"/>
            </a:endParaRPr>
          </a:p>
        </p:txBody>
      </p:sp>
      <p:sp>
        <p:nvSpPr>
          <p:cNvPr id="10" name="TextBox 9">
            <a:extLst>
              <a:ext uri="{FF2B5EF4-FFF2-40B4-BE49-F238E27FC236}">
                <a16:creationId xmlns:a16="http://schemas.microsoft.com/office/drawing/2014/main" id="{3ABB6FCB-4035-8B4F-9591-70C9A298840A}"/>
              </a:ext>
            </a:extLst>
          </p:cNvPr>
          <p:cNvSpPr txBox="1"/>
          <p:nvPr/>
        </p:nvSpPr>
        <p:spPr>
          <a:xfrm>
            <a:off x="6137704" y="1359947"/>
            <a:ext cx="2592611" cy="584775"/>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600" b="1" dirty="0">
                <a:latin typeface="Comic Sans MS" panose="030F0902030302020204" pitchFamily="66" charset="0"/>
              </a:rPr>
              <a:t>Mübadele ile ilgili fikirler</a:t>
            </a:r>
            <a:r>
              <a:rPr lang="en-US" sz="1600" b="1" dirty="0">
                <a:latin typeface="Comic Sans MS" panose="030F0902030302020204" pitchFamily="66" charset="0"/>
              </a:rPr>
              <a:t>:</a:t>
            </a:r>
          </a:p>
        </p:txBody>
      </p:sp>
      <p:sp>
        <p:nvSpPr>
          <p:cNvPr id="11" name="TextBox 10">
            <a:extLst>
              <a:ext uri="{FF2B5EF4-FFF2-40B4-BE49-F238E27FC236}">
                <a16:creationId xmlns:a16="http://schemas.microsoft.com/office/drawing/2014/main" id="{109A80F0-7A18-47ED-7F9F-B8B698ED2623}"/>
              </a:ext>
            </a:extLst>
          </p:cNvPr>
          <p:cNvSpPr txBox="1"/>
          <p:nvPr/>
        </p:nvSpPr>
        <p:spPr>
          <a:xfrm>
            <a:off x="326417" y="1709057"/>
            <a:ext cx="2197508" cy="3093154"/>
          </a:xfrm>
          <a:prstGeom prst="rect">
            <a:avLst/>
          </a:prstGeom>
          <a:noFill/>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500" i="1" dirty="0" err="1">
                <a:solidFill>
                  <a:srgbClr val="7030A0"/>
                </a:solidFill>
                <a:latin typeface="Comic Sans MS" panose="030F0902030302020204" pitchFamily="66" charset="0"/>
              </a:rPr>
              <a:t>Milliyetçilik</a:t>
            </a:r>
            <a:r>
              <a:rPr lang="en-US" sz="1500" i="1" dirty="0">
                <a:solidFill>
                  <a:srgbClr val="7030A0"/>
                </a:solidFill>
                <a:latin typeface="Comic Sans MS" panose="030F0902030302020204" pitchFamily="66" charset="0"/>
              </a:rPr>
              <a:t> </a:t>
            </a:r>
            <a:r>
              <a:rPr lang="tr-TR" sz="1500" i="1" dirty="0">
                <a:solidFill>
                  <a:srgbClr val="7030A0"/>
                </a:solidFill>
                <a:latin typeface="Comic Sans MS" panose="030F0902030302020204" pitchFamily="66" charset="0"/>
              </a:rPr>
              <a:t>temelli</a:t>
            </a:r>
            <a:r>
              <a:rPr lang="en-US" sz="1500" i="1" dirty="0">
                <a:solidFill>
                  <a:srgbClr val="7030A0"/>
                </a:solidFill>
                <a:latin typeface="Comic Sans MS" panose="030F0902030302020204" pitchFamily="66" charset="0"/>
              </a:rPr>
              <a:t> </a:t>
            </a:r>
            <a:r>
              <a:rPr lang="en-US" sz="1500" i="1" dirty="0" err="1">
                <a:solidFill>
                  <a:srgbClr val="7030A0"/>
                </a:solidFill>
                <a:latin typeface="Comic Sans MS" panose="030F0902030302020204" pitchFamily="66" charset="0"/>
              </a:rPr>
              <a:t>fikirlerin</a:t>
            </a:r>
            <a:r>
              <a:rPr lang="tr-TR" sz="1500" i="1" dirty="0">
                <a:solidFill>
                  <a:srgbClr val="7030A0"/>
                </a:solidFill>
                <a:latin typeface="Comic Sans MS" panose="030F0902030302020204" pitchFamily="66" charset="0"/>
              </a:rPr>
              <a:t> </a:t>
            </a:r>
            <a:r>
              <a:rPr lang="en-US" sz="1500" i="1" dirty="0" err="1">
                <a:solidFill>
                  <a:srgbClr val="7030A0"/>
                </a:solidFill>
                <a:latin typeface="Comic Sans MS" panose="030F0902030302020204" pitchFamily="66" charset="0"/>
              </a:rPr>
              <a:t>geliştirilmesi</a:t>
            </a:r>
            <a:r>
              <a:rPr lang="en-US" sz="1500" i="1" dirty="0">
                <a:solidFill>
                  <a:srgbClr val="7030A0"/>
                </a:solidFill>
                <a:latin typeface="Comic Sans MS" panose="030F0902030302020204" pitchFamily="66" charset="0"/>
              </a:rPr>
              <a:t>, </a:t>
            </a:r>
            <a:r>
              <a:rPr lang="en-US" sz="1500" i="1" dirty="0" err="1">
                <a:solidFill>
                  <a:srgbClr val="7030A0"/>
                </a:solidFill>
                <a:latin typeface="Comic Sans MS" panose="030F0902030302020204" pitchFamily="66" charset="0"/>
              </a:rPr>
              <a:t>bazı</a:t>
            </a:r>
            <a:r>
              <a:rPr lang="en-US" sz="1500" i="1" dirty="0">
                <a:solidFill>
                  <a:srgbClr val="7030A0"/>
                </a:solidFill>
                <a:latin typeface="Comic Sans MS" panose="030F0902030302020204" pitchFamily="66" charset="0"/>
              </a:rPr>
              <a:t> </a:t>
            </a:r>
            <a:r>
              <a:rPr lang="en-US" sz="1500" i="1" dirty="0" err="1">
                <a:solidFill>
                  <a:srgbClr val="7030A0"/>
                </a:solidFill>
                <a:latin typeface="Comic Sans MS" panose="030F0902030302020204" pitchFamily="66" charset="0"/>
              </a:rPr>
              <a:t>liderler</a:t>
            </a:r>
            <a:r>
              <a:rPr lang="tr-TR" sz="1500" i="1" dirty="0">
                <a:solidFill>
                  <a:srgbClr val="7030A0"/>
                </a:solidFill>
                <a:latin typeface="Comic Sans MS" panose="030F0902030302020204" pitchFamily="66" charset="0"/>
              </a:rPr>
              <a:t>in</a:t>
            </a:r>
            <a:r>
              <a:rPr lang="en-US" sz="1500" i="1" dirty="0">
                <a:solidFill>
                  <a:srgbClr val="7030A0"/>
                </a:solidFill>
                <a:latin typeface="Comic Sans MS" panose="030F0902030302020204" pitchFamily="66" charset="0"/>
              </a:rPr>
              <a:t> </a:t>
            </a:r>
            <a:r>
              <a:rPr lang="en-US" sz="1500" i="1" dirty="0" err="1">
                <a:solidFill>
                  <a:srgbClr val="7030A0"/>
                </a:solidFill>
                <a:latin typeface="Comic Sans MS" panose="030F0902030302020204" pitchFamily="66" charset="0"/>
              </a:rPr>
              <a:t>insanlar</a:t>
            </a:r>
            <a:r>
              <a:rPr lang="en-US" sz="1500" i="1" dirty="0">
                <a:solidFill>
                  <a:srgbClr val="7030A0"/>
                </a:solidFill>
                <a:latin typeface="Comic Sans MS" panose="030F0902030302020204" pitchFamily="66" charset="0"/>
              </a:rPr>
              <a:t> </a:t>
            </a:r>
            <a:r>
              <a:rPr lang="en-US" sz="1500" i="1" dirty="0" err="1">
                <a:solidFill>
                  <a:srgbClr val="7030A0"/>
                </a:solidFill>
                <a:latin typeface="Comic Sans MS" panose="030F0902030302020204" pitchFamily="66" charset="0"/>
              </a:rPr>
              <a:t>ve</a:t>
            </a:r>
            <a:r>
              <a:rPr lang="en-US" sz="1500" i="1" dirty="0">
                <a:solidFill>
                  <a:srgbClr val="7030A0"/>
                </a:solidFill>
                <a:latin typeface="Comic Sans MS" panose="030F0902030302020204" pitchFamily="66" charset="0"/>
              </a:rPr>
              <a:t> </a:t>
            </a:r>
            <a:r>
              <a:rPr lang="en-US" sz="1500" i="1" dirty="0" err="1">
                <a:solidFill>
                  <a:srgbClr val="7030A0"/>
                </a:solidFill>
                <a:latin typeface="Comic Sans MS" panose="030F0902030302020204" pitchFamily="66" charset="0"/>
              </a:rPr>
              <a:t>toplumların</a:t>
            </a:r>
            <a:r>
              <a:rPr lang="en-US" sz="1500" i="1" dirty="0">
                <a:solidFill>
                  <a:srgbClr val="7030A0"/>
                </a:solidFill>
                <a:latin typeface="Comic Sans MS" panose="030F0902030302020204" pitchFamily="66" charset="0"/>
              </a:rPr>
              <a:t> '</a:t>
            </a:r>
            <a:r>
              <a:rPr lang="en-US" sz="1500" i="1" dirty="0" err="1">
                <a:solidFill>
                  <a:srgbClr val="7030A0"/>
                </a:solidFill>
                <a:latin typeface="Comic Sans MS" panose="030F0902030302020204" pitchFamily="66" charset="0"/>
              </a:rPr>
              <a:t>ayrıştırılması</a:t>
            </a:r>
            <a:r>
              <a:rPr lang="en-US" sz="1500" i="1" dirty="0">
                <a:solidFill>
                  <a:srgbClr val="7030A0"/>
                </a:solidFill>
                <a:latin typeface="Comic Sans MS" panose="030F0902030302020204" pitchFamily="66" charset="0"/>
              </a:rPr>
              <a:t>' </a:t>
            </a:r>
            <a:r>
              <a:rPr lang="tr-TR" sz="1500" i="1" dirty="0">
                <a:solidFill>
                  <a:srgbClr val="7030A0"/>
                </a:solidFill>
                <a:latin typeface="Comic Sans MS" panose="030F0902030302020204" pitchFamily="66" charset="0"/>
              </a:rPr>
              <a:t>yönünde </a:t>
            </a:r>
            <a:r>
              <a:rPr lang="en-US" sz="1500" i="1" dirty="0" err="1">
                <a:solidFill>
                  <a:srgbClr val="7030A0"/>
                </a:solidFill>
                <a:latin typeface="Comic Sans MS" panose="030F0902030302020204" pitchFamily="66" charset="0"/>
              </a:rPr>
              <a:t>çağrıda</a:t>
            </a:r>
            <a:r>
              <a:rPr lang="en-US" sz="1500" i="1" dirty="0">
                <a:solidFill>
                  <a:srgbClr val="7030A0"/>
                </a:solidFill>
                <a:latin typeface="Comic Sans MS" panose="030F0902030302020204" pitchFamily="66" charset="0"/>
              </a:rPr>
              <a:t> </a:t>
            </a:r>
            <a:r>
              <a:rPr lang="en-US" sz="1500" i="1" dirty="0" err="1">
                <a:solidFill>
                  <a:srgbClr val="7030A0"/>
                </a:solidFill>
                <a:latin typeface="Comic Sans MS" panose="030F0902030302020204" pitchFamily="66" charset="0"/>
              </a:rPr>
              <a:t>bulunmasına</a:t>
            </a:r>
            <a:r>
              <a:rPr lang="en-US" sz="1500" i="1" dirty="0">
                <a:solidFill>
                  <a:srgbClr val="7030A0"/>
                </a:solidFill>
                <a:latin typeface="Comic Sans MS" panose="030F0902030302020204" pitchFamily="66" charset="0"/>
              </a:rPr>
              <a:t> </a:t>
            </a:r>
            <a:r>
              <a:rPr lang="en-US" sz="1500" i="1" dirty="0" err="1">
                <a:solidFill>
                  <a:srgbClr val="7030A0"/>
                </a:solidFill>
                <a:latin typeface="Comic Sans MS" panose="030F0902030302020204" pitchFamily="66" charset="0"/>
              </a:rPr>
              <a:t>yol</a:t>
            </a:r>
            <a:r>
              <a:rPr lang="en-US" sz="1500" i="1" dirty="0">
                <a:solidFill>
                  <a:srgbClr val="7030A0"/>
                </a:solidFill>
                <a:latin typeface="Comic Sans MS" panose="030F0902030302020204" pitchFamily="66" charset="0"/>
              </a:rPr>
              <a:t> </a:t>
            </a:r>
            <a:r>
              <a:rPr lang="en-US" sz="1500" i="1" dirty="0" err="1">
                <a:solidFill>
                  <a:srgbClr val="7030A0"/>
                </a:solidFill>
                <a:latin typeface="Comic Sans MS" panose="030F0902030302020204" pitchFamily="66" charset="0"/>
              </a:rPr>
              <a:t>açtı</a:t>
            </a:r>
            <a:r>
              <a:rPr lang="en-US" sz="1500" i="1" dirty="0">
                <a:solidFill>
                  <a:srgbClr val="7030A0"/>
                </a:solidFill>
                <a:latin typeface="Comic Sans MS" panose="030F0902030302020204" pitchFamily="66" charset="0"/>
              </a:rPr>
              <a:t>.’…</a:t>
            </a:r>
          </a:p>
          <a:p>
            <a:endParaRPr lang="tr-TR" sz="1500" i="1" dirty="0">
              <a:solidFill>
                <a:srgbClr val="7030A0"/>
              </a:solidFill>
              <a:latin typeface="Comic Sans MS" panose="030F0902030302020204" pitchFamily="66" charset="0"/>
            </a:endParaRPr>
          </a:p>
          <a:p>
            <a:r>
              <a:rPr lang="tr-TR" sz="1500" i="1" dirty="0">
                <a:solidFill>
                  <a:srgbClr val="7030A0"/>
                </a:solidFill>
                <a:latin typeface="Comic Sans MS" panose="030F0902030302020204" pitchFamily="66" charset="0"/>
              </a:rPr>
              <a:t>Bu şu anlama geliyor</a:t>
            </a:r>
            <a:r>
              <a:rPr lang="en-US" sz="1500" i="1" dirty="0">
                <a:solidFill>
                  <a:srgbClr val="7030A0"/>
                </a:solidFill>
                <a:latin typeface="Comic Sans MS" panose="030F0902030302020204" pitchFamily="66" charset="0"/>
              </a:rPr>
              <a:t>…</a:t>
            </a:r>
          </a:p>
          <a:p>
            <a:endParaRPr lang="en-US" sz="1500" i="1" dirty="0">
              <a:solidFill>
                <a:srgbClr val="7030A0"/>
              </a:solidFill>
              <a:latin typeface="Comic Sans MS" panose="030F0902030302020204" pitchFamily="66" charset="0"/>
            </a:endParaRPr>
          </a:p>
          <a:p>
            <a:r>
              <a:rPr lang="tr-TR" sz="1500" i="1" dirty="0">
                <a:solidFill>
                  <a:srgbClr val="7030A0"/>
                </a:solidFill>
                <a:latin typeface="Comic Sans MS" panose="030F0902030302020204" pitchFamily="66" charset="0"/>
              </a:rPr>
              <a:t>Uygulamada şunu da kapsayabilir</a:t>
            </a:r>
            <a:r>
              <a:rPr lang="en-US" sz="1500" i="1" dirty="0">
                <a:solidFill>
                  <a:srgbClr val="7030A0"/>
                </a:solidFill>
                <a:latin typeface="Comic Sans MS" panose="030F0902030302020204" pitchFamily="66" charset="0"/>
              </a:rPr>
              <a:t>…</a:t>
            </a:r>
          </a:p>
        </p:txBody>
      </p:sp>
      <p:sp>
        <p:nvSpPr>
          <p:cNvPr id="12" name="TextBox 11">
            <a:extLst>
              <a:ext uri="{FF2B5EF4-FFF2-40B4-BE49-F238E27FC236}">
                <a16:creationId xmlns:a16="http://schemas.microsoft.com/office/drawing/2014/main" id="{5A59D566-1D56-69AD-AD5D-945CD144320D}"/>
              </a:ext>
            </a:extLst>
          </p:cNvPr>
          <p:cNvSpPr txBox="1"/>
          <p:nvPr/>
        </p:nvSpPr>
        <p:spPr>
          <a:xfrm>
            <a:off x="3227294" y="1894311"/>
            <a:ext cx="1859763" cy="2062103"/>
          </a:xfrm>
          <a:prstGeom prst="rect">
            <a:avLst/>
          </a:prstGeom>
          <a:noFill/>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tr-TR" sz="1600" i="1" dirty="0">
              <a:solidFill>
                <a:srgbClr val="7030A0"/>
              </a:solidFill>
              <a:latin typeface="Comic Sans MS" panose="030F0902030302020204" pitchFamily="66" charset="0"/>
            </a:endParaRPr>
          </a:p>
          <a:p>
            <a:endParaRPr lang="tr-TR" sz="1600" i="1" dirty="0">
              <a:solidFill>
                <a:srgbClr val="7030A0"/>
              </a:solidFill>
              <a:latin typeface="Comic Sans MS" panose="030F0902030302020204" pitchFamily="66" charset="0"/>
            </a:endParaRPr>
          </a:p>
          <a:p>
            <a:r>
              <a:rPr lang="tr-TR" sz="1600" i="1" dirty="0">
                <a:solidFill>
                  <a:srgbClr val="7030A0"/>
                </a:solidFill>
                <a:latin typeface="Comic Sans MS" panose="030F0902030302020204" pitchFamily="66" charset="0"/>
              </a:rPr>
              <a:t>Bu fikirler </a:t>
            </a:r>
            <a:r>
              <a:rPr lang="tr-TR" sz="1600" b="1" i="1" u="sng" dirty="0">
                <a:solidFill>
                  <a:srgbClr val="7030A0"/>
                </a:solidFill>
                <a:latin typeface="Comic Sans MS" panose="030F0902030302020204" pitchFamily="66" charset="0"/>
              </a:rPr>
              <a:t>İ</a:t>
            </a:r>
            <a:r>
              <a:rPr lang="en-US" sz="1600" b="1" i="1" u="sng" dirty="0" err="1">
                <a:solidFill>
                  <a:srgbClr val="7030A0"/>
                </a:solidFill>
                <a:latin typeface="Comic Sans MS" panose="030F0902030302020204" pitchFamily="66" charset="0"/>
              </a:rPr>
              <a:t>smet</a:t>
            </a:r>
            <a:r>
              <a:rPr lang="en-US" sz="1600" b="1" i="1" u="sng" dirty="0">
                <a:solidFill>
                  <a:srgbClr val="7030A0"/>
                </a:solidFill>
                <a:latin typeface="Comic Sans MS" panose="030F0902030302020204" pitchFamily="66" charset="0"/>
              </a:rPr>
              <a:t> Pa</a:t>
            </a:r>
            <a:r>
              <a:rPr lang="tr-TR" sz="1600" b="1" i="1" u="sng" dirty="0">
                <a:solidFill>
                  <a:srgbClr val="7030A0"/>
                </a:solidFill>
                <a:latin typeface="Comic Sans MS" panose="030F0902030302020204" pitchFamily="66" charset="0"/>
              </a:rPr>
              <a:t>ş</a:t>
            </a:r>
            <a:r>
              <a:rPr lang="en-US" sz="1600" b="1" i="1" u="sng" dirty="0">
                <a:solidFill>
                  <a:srgbClr val="7030A0"/>
                </a:solidFill>
                <a:latin typeface="Comic Sans MS" panose="030F0902030302020204" pitchFamily="66" charset="0"/>
              </a:rPr>
              <a:t>a </a:t>
            </a:r>
            <a:r>
              <a:rPr lang="tr-TR" sz="1600" i="1" dirty="0">
                <a:solidFill>
                  <a:srgbClr val="7030A0"/>
                </a:solidFill>
                <a:latin typeface="Comic Sans MS" panose="030F0902030302020204" pitchFamily="66" charset="0"/>
              </a:rPr>
              <a:t>gibi kişileri etkilemiş olabilir</a:t>
            </a:r>
            <a:r>
              <a:rPr lang="en-US" sz="1600" i="1" dirty="0">
                <a:solidFill>
                  <a:srgbClr val="7030A0"/>
                </a:solidFill>
                <a:latin typeface="Comic Sans MS" panose="030F0902030302020204" pitchFamily="66" charset="0"/>
              </a:rPr>
              <a:t> </a:t>
            </a:r>
            <a:r>
              <a:rPr lang="tr-TR" sz="1600" i="1" dirty="0">
                <a:solidFill>
                  <a:srgbClr val="7030A0"/>
                </a:solidFill>
                <a:latin typeface="Comic Sans MS" panose="030F0902030302020204" pitchFamily="66" charset="0"/>
              </a:rPr>
              <a:t>kendisi ‘</a:t>
            </a:r>
            <a:r>
              <a:rPr lang="tr-TR" sz="1600" i="1" dirty="0" err="1">
                <a:solidFill>
                  <a:srgbClr val="7030A0"/>
                </a:solidFill>
                <a:latin typeface="Comic Sans MS" panose="030F0902030302020204" pitchFamily="66" charset="0"/>
              </a:rPr>
              <a:t>barış’ı</a:t>
            </a:r>
            <a:r>
              <a:rPr lang="tr-TR" sz="1600" i="1" dirty="0">
                <a:solidFill>
                  <a:srgbClr val="7030A0"/>
                </a:solidFill>
                <a:latin typeface="Comic Sans MS" panose="030F0902030302020204" pitchFamily="66" charset="0"/>
              </a:rPr>
              <a:t> şu şekilde tanımlamakta</a:t>
            </a:r>
            <a:r>
              <a:rPr lang="en-US" sz="1600" i="1" dirty="0">
                <a:solidFill>
                  <a:srgbClr val="7030A0"/>
                </a:solidFill>
                <a:latin typeface="Comic Sans MS" panose="030F0902030302020204" pitchFamily="66" charset="0"/>
              </a:rPr>
              <a:t>…</a:t>
            </a:r>
          </a:p>
        </p:txBody>
      </p:sp>
      <p:sp>
        <p:nvSpPr>
          <p:cNvPr id="13" name="TextBox 12">
            <a:extLst>
              <a:ext uri="{FF2B5EF4-FFF2-40B4-BE49-F238E27FC236}">
                <a16:creationId xmlns:a16="http://schemas.microsoft.com/office/drawing/2014/main" id="{0E64D330-EE98-D804-05C0-81CB6DFC11D5}"/>
              </a:ext>
            </a:extLst>
          </p:cNvPr>
          <p:cNvSpPr txBox="1"/>
          <p:nvPr/>
        </p:nvSpPr>
        <p:spPr>
          <a:xfrm>
            <a:off x="6224435" y="2397934"/>
            <a:ext cx="2707133" cy="1323439"/>
          </a:xfrm>
          <a:prstGeom prst="rect">
            <a:avLst/>
          </a:prstGeom>
          <a:noFill/>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600" i="1" dirty="0">
                <a:solidFill>
                  <a:srgbClr val="7030A0"/>
                </a:solidFill>
                <a:latin typeface="Comic Sans MS" panose="030F0902030302020204" pitchFamily="66" charset="0"/>
              </a:rPr>
              <a:t>İsmet Paşa’nın ’barış’ üzerine fikirleri kendisinin mübadeleyi </a:t>
            </a:r>
            <a:r>
              <a:rPr lang="tr-TR" sz="1600" b="1" i="1" u="sng" dirty="0">
                <a:solidFill>
                  <a:srgbClr val="7030A0"/>
                </a:solidFill>
                <a:latin typeface="Comic Sans MS" panose="030F0902030302020204" pitchFamily="66" charset="0"/>
              </a:rPr>
              <a:t>desteklemesine</a:t>
            </a:r>
            <a:r>
              <a:rPr lang="tr-TR" sz="1600" i="1" dirty="0">
                <a:solidFill>
                  <a:srgbClr val="7030A0"/>
                </a:solidFill>
                <a:latin typeface="Comic Sans MS" panose="030F0902030302020204" pitchFamily="66" charset="0"/>
              </a:rPr>
              <a:t> neden oldu, çünkü…</a:t>
            </a:r>
            <a:endParaRPr lang="tr-TR" sz="1600" b="1" i="1" dirty="0">
              <a:solidFill>
                <a:srgbClr val="7030A0"/>
              </a:solidFill>
              <a:latin typeface="Comic Sans MS" panose="030F0902030302020204" pitchFamily="66" charset="0"/>
            </a:endParaRPr>
          </a:p>
        </p:txBody>
      </p:sp>
    </p:spTree>
    <p:extLst>
      <p:ext uri="{BB962C8B-B14F-4D97-AF65-F5344CB8AC3E}">
        <p14:creationId xmlns:p14="http://schemas.microsoft.com/office/powerpoint/2010/main" val="776895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77D6A-EE3F-DBDA-22B2-10C82FD3CB3E}"/>
              </a:ext>
            </a:extLst>
          </p:cNvPr>
          <p:cNvSpPr txBox="1"/>
          <p:nvPr/>
        </p:nvSpPr>
        <p:spPr>
          <a:xfrm>
            <a:off x="0" y="0"/>
            <a:ext cx="8876872"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000" dirty="0">
                <a:latin typeface="Comic Sans MS" panose="030F0902030302020204" pitchFamily="66" charset="0"/>
              </a:rPr>
              <a:t>Çalışma dosyası</a:t>
            </a:r>
            <a:r>
              <a:rPr lang="en-US" sz="1000" dirty="0">
                <a:latin typeface="Comic Sans MS" panose="030F0902030302020204" pitchFamily="66" charset="0"/>
              </a:rPr>
              <a:t> 1.2: </a:t>
            </a:r>
            <a:r>
              <a:rPr lang="tr-TR" sz="1000" dirty="0">
                <a:latin typeface="Comic Sans MS" panose="030F0902030302020204" pitchFamily="66" charset="0"/>
              </a:rPr>
              <a:t>Akış diyagramları</a:t>
            </a:r>
            <a:endParaRPr lang="en-US" sz="1000" dirty="0">
              <a:latin typeface="Comic Sans MS" panose="030F0902030302020204" pitchFamily="66" charset="0"/>
            </a:endParaRPr>
          </a:p>
        </p:txBody>
      </p:sp>
      <p:sp>
        <p:nvSpPr>
          <p:cNvPr id="5" name="Thought Bubble: Cloud 4">
            <a:extLst>
              <a:ext uri="{FF2B5EF4-FFF2-40B4-BE49-F238E27FC236}">
                <a16:creationId xmlns:a16="http://schemas.microsoft.com/office/drawing/2014/main" id="{0B0068F8-4E8B-A8E7-39E6-2D66D5BBA9FA}"/>
              </a:ext>
            </a:extLst>
          </p:cNvPr>
          <p:cNvSpPr/>
          <p:nvPr/>
        </p:nvSpPr>
        <p:spPr>
          <a:xfrm>
            <a:off x="5970494" y="878539"/>
            <a:ext cx="2906378" cy="1864659"/>
          </a:xfrm>
          <a:prstGeom prst="cloudCallout">
            <a:avLst>
              <a:gd name="adj1" fmla="val -51412"/>
              <a:gd name="adj2" fmla="val 56618"/>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dirty="0"/>
          </a:p>
        </p:txBody>
      </p:sp>
      <p:sp>
        <p:nvSpPr>
          <p:cNvPr id="7" name="Arrow: Right 6">
            <a:extLst>
              <a:ext uri="{FF2B5EF4-FFF2-40B4-BE49-F238E27FC236}">
                <a16:creationId xmlns:a16="http://schemas.microsoft.com/office/drawing/2014/main" id="{28B8760D-0BB9-445A-669F-F6DA6D5677B3}"/>
              </a:ext>
            </a:extLst>
          </p:cNvPr>
          <p:cNvSpPr/>
          <p:nvPr/>
        </p:nvSpPr>
        <p:spPr>
          <a:xfrm>
            <a:off x="5352837" y="1640539"/>
            <a:ext cx="563870" cy="376518"/>
          </a:xfrm>
          <a:prstGeom prst="rightArrow">
            <a:avLst/>
          </a:prstGeom>
          <a:solidFill>
            <a:srgbClr val="99FFC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Right 8">
            <a:extLst>
              <a:ext uri="{FF2B5EF4-FFF2-40B4-BE49-F238E27FC236}">
                <a16:creationId xmlns:a16="http://schemas.microsoft.com/office/drawing/2014/main" id="{5E789ED0-3DBC-3837-975F-39610F3AD138}"/>
              </a:ext>
            </a:extLst>
          </p:cNvPr>
          <p:cNvSpPr/>
          <p:nvPr/>
        </p:nvSpPr>
        <p:spPr>
          <a:xfrm>
            <a:off x="2609637" y="1640539"/>
            <a:ext cx="563870" cy="376518"/>
          </a:xfrm>
          <a:prstGeom prst="rightArrow">
            <a:avLst/>
          </a:prstGeom>
          <a:solidFill>
            <a:srgbClr val="99FFC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46C6F5E8-7F63-6CB5-93DD-327E5132910A}"/>
              </a:ext>
            </a:extLst>
          </p:cNvPr>
          <p:cNvSpPr/>
          <p:nvPr/>
        </p:nvSpPr>
        <p:spPr>
          <a:xfrm>
            <a:off x="212432" y="609598"/>
            <a:ext cx="2288722" cy="243840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i="1" dirty="0">
              <a:solidFill>
                <a:schemeClr val="tx1"/>
              </a:solidFill>
              <a:latin typeface="Comic Sans MS" panose="030F0702030302020204" pitchFamily="66" charset="0"/>
            </a:endParaRPr>
          </a:p>
        </p:txBody>
      </p:sp>
      <p:sp>
        <p:nvSpPr>
          <p:cNvPr id="11" name="Arrow: Pentagon 10">
            <a:extLst>
              <a:ext uri="{FF2B5EF4-FFF2-40B4-BE49-F238E27FC236}">
                <a16:creationId xmlns:a16="http://schemas.microsoft.com/office/drawing/2014/main" id="{8084F5DA-AEBD-E419-B449-3EB3CD89BEE2}"/>
              </a:ext>
            </a:extLst>
          </p:cNvPr>
          <p:cNvSpPr/>
          <p:nvPr/>
        </p:nvSpPr>
        <p:spPr>
          <a:xfrm>
            <a:off x="3228203" y="1084727"/>
            <a:ext cx="2069938" cy="1452282"/>
          </a:xfrm>
          <a:prstGeom prst="homePlate">
            <a:avLst>
              <a:gd name="adj" fmla="val 27885"/>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dirty="0"/>
          </a:p>
        </p:txBody>
      </p:sp>
      <p:sp>
        <p:nvSpPr>
          <p:cNvPr id="12" name="Thought Bubble: Cloud 11">
            <a:extLst>
              <a:ext uri="{FF2B5EF4-FFF2-40B4-BE49-F238E27FC236}">
                <a16:creationId xmlns:a16="http://schemas.microsoft.com/office/drawing/2014/main" id="{724C9195-EFCC-2B65-3BB9-C51765A429E8}"/>
              </a:ext>
            </a:extLst>
          </p:cNvPr>
          <p:cNvSpPr/>
          <p:nvPr/>
        </p:nvSpPr>
        <p:spPr>
          <a:xfrm>
            <a:off x="5970494" y="3980330"/>
            <a:ext cx="2906378" cy="1864659"/>
          </a:xfrm>
          <a:prstGeom prst="cloudCallout">
            <a:avLst>
              <a:gd name="adj1" fmla="val -51412"/>
              <a:gd name="adj2" fmla="val 56618"/>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dirty="0"/>
          </a:p>
        </p:txBody>
      </p:sp>
      <p:sp>
        <p:nvSpPr>
          <p:cNvPr id="13" name="Arrow: Right 12">
            <a:extLst>
              <a:ext uri="{FF2B5EF4-FFF2-40B4-BE49-F238E27FC236}">
                <a16:creationId xmlns:a16="http://schemas.microsoft.com/office/drawing/2014/main" id="{91D7120A-5760-DA4F-1D05-0284BA466EF8}"/>
              </a:ext>
            </a:extLst>
          </p:cNvPr>
          <p:cNvSpPr/>
          <p:nvPr/>
        </p:nvSpPr>
        <p:spPr>
          <a:xfrm>
            <a:off x="5352837" y="4742330"/>
            <a:ext cx="563870" cy="376518"/>
          </a:xfrm>
          <a:prstGeom prst="rightArrow">
            <a:avLst/>
          </a:prstGeom>
          <a:solidFill>
            <a:srgbClr val="99FFC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row: Right 13">
            <a:extLst>
              <a:ext uri="{FF2B5EF4-FFF2-40B4-BE49-F238E27FC236}">
                <a16:creationId xmlns:a16="http://schemas.microsoft.com/office/drawing/2014/main" id="{FD8955CC-8050-A817-2274-D0983B2FE4C4}"/>
              </a:ext>
            </a:extLst>
          </p:cNvPr>
          <p:cNvSpPr/>
          <p:nvPr/>
        </p:nvSpPr>
        <p:spPr>
          <a:xfrm>
            <a:off x="2609637" y="4742330"/>
            <a:ext cx="563870" cy="376518"/>
          </a:xfrm>
          <a:prstGeom prst="rightArrow">
            <a:avLst/>
          </a:prstGeom>
          <a:solidFill>
            <a:srgbClr val="99FFC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BC118242-EF99-519C-F1A4-55E41F1EAAA0}"/>
              </a:ext>
            </a:extLst>
          </p:cNvPr>
          <p:cNvSpPr/>
          <p:nvPr/>
        </p:nvSpPr>
        <p:spPr>
          <a:xfrm>
            <a:off x="212432" y="3711389"/>
            <a:ext cx="2288722" cy="243840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sp>
        <p:nvSpPr>
          <p:cNvPr id="16" name="Arrow: Pentagon 15">
            <a:extLst>
              <a:ext uri="{FF2B5EF4-FFF2-40B4-BE49-F238E27FC236}">
                <a16:creationId xmlns:a16="http://schemas.microsoft.com/office/drawing/2014/main" id="{1789282E-BBEB-61EF-E038-AEEDBAA4D883}"/>
              </a:ext>
            </a:extLst>
          </p:cNvPr>
          <p:cNvSpPr/>
          <p:nvPr/>
        </p:nvSpPr>
        <p:spPr>
          <a:xfrm>
            <a:off x="3228203" y="4186518"/>
            <a:ext cx="2069938" cy="1452282"/>
          </a:xfrm>
          <a:prstGeom prst="homePlate">
            <a:avLst>
              <a:gd name="adj" fmla="val 27885"/>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dirty="0"/>
          </a:p>
        </p:txBody>
      </p:sp>
      <p:sp>
        <p:nvSpPr>
          <p:cNvPr id="17" name="TextBox 16">
            <a:extLst>
              <a:ext uri="{FF2B5EF4-FFF2-40B4-BE49-F238E27FC236}">
                <a16:creationId xmlns:a16="http://schemas.microsoft.com/office/drawing/2014/main" id="{D428A32A-64E3-A8BC-3701-44AEACF6C24A}"/>
              </a:ext>
            </a:extLst>
          </p:cNvPr>
          <p:cNvSpPr txBox="1"/>
          <p:nvPr/>
        </p:nvSpPr>
        <p:spPr>
          <a:xfrm>
            <a:off x="413685" y="331695"/>
            <a:ext cx="1558549"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000" b="1" dirty="0">
                <a:latin typeface="Comic Sans MS" panose="030F0902030302020204" pitchFamily="66" charset="0"/>
              </a:rPr>
              <a:t>Bağlamsal faktörler:</a:t>
            </a:r>
            <a:endParaRPr lang="en-US" sz="1000" b="1" dirty="0">
              <a:latin typeface="Comic Sans MS" panose="030F0902030302020204" pitchFamily="66" charset="0"/>
            </a:endParaRPr>
          </a:p>
        </p:txBody>
      </p:sp>
      <p:sp>
        <p:nvSpPr>
          <p:cNvPr id="18" name="TextBox 17">
            <a:extLst>
              <a:ext uri="{FF2B5EF4-FFF2-40B4-BE49-F238E27FC236}">
                <a16:creationId xmlns:a16="http://schemas.microsoft.com/office/drawing/2014/main" id="{162B4DC4-AB65-8E14-5E47-FB12C260050F}"/>
              </a:ext>
            </a:extLst>
          </p:cNvPr>
          <p:cNvSpPr txBox="1"/>
          <p:nvPr/>
        </p:nvSpPr>
        <p:spPr>
          <a:xfrm>
            <a:off x="413684" y="3429000"/>
            <a:ext cx="1558549"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000" b="1" dirty="0">
                <a:latin typeface="Comic Sans MS" panose="030F0902030302020204" pitchFamily="66" charset="0"/>
              </a:rPr>
              <a:t>Bağlamsal faktörler:</a:t>
            </a:r>
            <a:endParaRPr lang="en-US" sz="1000" b="1" dirty="0">
              <a:latin typeface="Comic Sans MS" panose="030F0902030302020204" pitchFamily="66" charset="0"/>
            </a:endParaRPr>
          </a:p>
        </p:txBody>
      </p:sp>
      <p:sp>
        <p:nvSpPr>
          <p:cNvPr id="19" name="TextBox 18">
            <a:extLst>
              <a:ext uri="{FF2B5EF4-FFF2-40B4-BE49-F238E27FC236}">
                <a16:creationId xmlns:a16="http://schemas.microsoft.com/office/drawing/2014/main" id="{0E8B223A-B751-23B0-C93A-14BDA52078B9}"/>
              </a:ext>
            </a:extLst>
          </p:cNvPr>
          <p:cNvSpPr txBox="1"/>
          <p:nvPr/>
        </p:nvSpPr>
        <p:spPr>
          <a:xfrm>
            <a:off x="3173507" y="786803"/>
            <a:ext cx="1558549"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000" b="1" dirty="0">
                <a:latin typeface="Comic Sans MS" panose="030F0902030302020204" pitchFamily="66" charset="0"/>
              </a:rPr>
              <a:t>Barış fikirleri:</a:t>
            </a:r>
            <a:endParaRPr lang="en-US" sz="1000" b="1" dirty="0">
              <a:latin typeface="Comic Sans MS" panose="030F0902030302020204" pitchFamily="66" charset="0"/>
            </a:endParaRPr>
          </a:p>
        </p:txBody>
      </p:sp>
      <p:sp>
        <p:nvSpPr>
          <p:cNvPr id="20" name="TextBox 19">
            <a:extLst>
              <a:ext uri="{FF2B5EF4-FFF2-40B4-BE49-F238E27FC236}">
                <a16:creationId xmlns:a16="http://schemas.microsoft.com/office/drawing/2014/main" id="{368C0FDC-61C6-0282-84A7-437D85B7ADA6}"/>
              </a:ext>
            </a:extLst>
          </p:cNvPr>
          <p:cNvSpPr txBox="1"/>
          <p:nvPr/>
        </p:nvSpPr>
        <p:spPr>
          <a:xfrm>
            <a:off x="3173507" y="3928935"/>
            <a:ext cx="1558549"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000" b="1" dirty="0">
                <a:latin typeface="Comic Sans MS" panose="030F0902030302020204" pitchFamily="66" charset="0"/>
              </a:rPr>
              <a:t>Barış fikirleri:</a:t>
            </a:r>
            <a:endParaRPr lang="en-US" sz="1000" b="1" dirty="0">
              <a:latin typeface="Comic Sans MS" panose="030F0902030302020204" pitchFamily="66" charset="0"/>
            </a:endParaRPr>
          </a:p>
        </p:txBody>
      </p:sp>
      <p:sp>
        <p:nvSpPr>
          <p:cNvPr id="21" name="TextBox 20">
            <a:extLst>
              <a:ext uri="{FF2B5EF4-FFF2-40B4-BE49-F238E27FC236}">
                <a16:creationId xmlns:a16="http://schemas.microsoft.com/office/drawing/2014/main" id="{E0C74E80-8E23-458D-E5AF-1E95B9C88642}"/>
              </a:ext>
            </a:extLst>
          </p:cNvPr>
          <p:cNvSpPr txBox="1"/>
          <p:nvPr/>
        </p:nvSpPr>
        <p:spPr>
          <a:xfrm>
            <a:off x="6137704" y="577916"/>
            <a:ext cx="2592611"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000" b="1" dirty="0">
                <a:latin typeface="Comic Sans MS" panose="030F0902030302020204" pitchFamily="66" charset="0"/>
              </a:rPr>
              <a:t>Mübadele ile ilgili düşünceler:</a:t>
            </a:r>
            <a:endParaRPr lang="en-US" sz="1000" b="1" dirty="0">
              <a:latin typeface="Comic Sans MS" panose="030F0902030302020204" pitchFamily="66" charset="0"/>
            </a:endParaRPr>
          </a:p>
        </p:txBody>
      </p:sp>
      <p:sp>
        <p:nvSpPr>
          <p:cNvPr id="22" name="TextBox 21">
            <a:extLst>
              <a:ext uri="{FF2B5EF4-FFF2-40B4-BE49-F238E27FC236}">
                <a16:creationId xmlns:a16="http://schemas.microsoft.com/office/drawing/2014/main" id="{AE501579-48EF-A0C7-5A9E-E7EA509BA9E2}"/>
              </a:ext>
            </a:extLst>
          </p:cNvPr>
          <p:cNvSpPr txBox="1"/>
          <p:nvPr/>
        </p:nvSpPr>
        <p:spPr>
          <a:xfrm>
            <a:off x="6137704" y="3675221"/>
            <a:ext cx="2592611" cy="246221"/>
          </a:xfrm>
          <a:prstGeom prst="rect">
            <a:avLst/>
          </a:prstGeom>
          <a:ln w="12700">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1000" b="1" dirty="0">
                <a:latin typeface="Comic Sans MS" panose="030F0902030302020204" pitchFamily="66" charset="0"/>
              </a:rPr>
              <a:t>Mübadele ile ilgili düşünceler:</a:t>
            </a:r>
            <a:r>
              <a:rPr lang="en-US" sz="1000" b="1" dirty="0">
                <a:latin typeface="Comic Sans MS" panose="030F0902030302020204" pitchFamily="66" charset="0"/>
              </a:rPr>
              <a:t>:</a:t>
            </a:r>
          </a:p>
        </p:txBody>
      </p:sp>
    </p:spTree>
    <p:extLst>
      <p:ext uri="{BB962C8B-B14F-4D97-AF65-F5344CB8AC3E}">
        <p14:creationId xmlns:p14="http://schemas.microsoft.com/office/powerpoint/2010/main" val="1488498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8876872" cy="2246769"/>
          </a:xfrm>
          <a:prstGeom prst="rect">
            <a:avLst/>
          </a:prstGeom>
          <a:ln w="12700">
            <a:solidFill>
              <a:srgbClr val="7030A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sz="2800" b="1" dirty="0">
                <a:latin typeface="Comic Sans MS" panose="030F0902030302020204" pitchFamily="66" charset="0"/>
              </a:rPr>
              <a:t>SON ÇALIŞMA</a:t>
            </a:r>
            <a:r>
              <a:rPr lang="en-US" sz="2800" b="1" dirty="0">
                <a:latin typeface="Comic Sans MS" panose="030F0902030302020204" pitchFamily="66" charset="0"/>
              </a:rPr>
              <a:t>:</a:t>
            </a:r>
            <a:r>
              <a:rPr lang="en-US" sz="2800" dirty="0">
                <a:latin typeface="Comic Sans MS" panose="030F0902030302020204" pitchFamily="66" charset="0"/>
              </a:rPr>
              <a:t> </a:t>
            </a:r>
            <a:r>
              <a:rPr lang="tr-TR" sz="2800" dirty="0">
                <a:latin typeface="Comic Sans MS" panose="030F0902030302020204" pitchFamily="66" charset="0"/>
              </a:rPr>
              <a:t>Sıradaki üç slayttaki sözler üzerine düşünün</a:t>
            </a:r>
            <a:r>
              <a:rPr lang="en-US" sz="2800" dirty="0">
                <a:latin typeface="Comic Sans MS" panose="030F0902030302020204" pitchFamily="66" charset="0"/>
              </a:rPr>
              <a:t>. </a:t>
            </a:r>
            <a:r>
              <a:rPr lang="tr-TR" sz="2800" dirty="0">
                <a:latin typeface="Comic Sans MS" panose="030F0902030302020204" pitchFamily="66" charset="0"/>
              </a:rPr>
              <a:t>Ne kadar katılıyorsunuz</a:t>
            </a:r>
            <a:r>
              <a:rPr lang="en-US" sz="2800" dirty="0">
                <a:latin typeface="Comic Sans MS" panose="030F0902030302020204" pitchFamily="66" charset="0"/>
              </a:rPr>
              <a:t>?</a:t>
            </a:r>
          </a:p>
          <a:p>
            <a:endParaRPr lang="en-US" sz="2800" dirty="0">
              <a:latin typeface="Comic Sans MS" panose="030F0902030302020204" pitchFamily="66" charset="0"/>
            </a:endParaRPr>
          </a:p>
          <a:p>
            <a:r>
              <a:rPr lang="tr-TR" sz="2800" dirty="0">
                <a:latin typeface="Comic Sans MS" panose="030F0902030302020204" pitchFamily="66" charset="0"/>
              </a:rPr>
              <a:t>Fikirlerinizi partnerinizle paylaşın</a:t>
            </a:r>
            <a:r>
              <a:rPr lang="en-US" sz="2800" dirty="0">
                <a:latin typeface="Comic Sans MS" panose="030F0902030302020204" pitchFamily="66" charset="0"/>
              </a:rPr>
              <a:t>. </a:t>
            </a:r>
            <a:r>
              <a:rPr lang="tr-TR" sz="2800" dirty="0">
                <a:latin typeface="Comic Sans MS" panose="030F0902030302020204" pitchFamily="66" charset="0"/>
              </a:rPr>
              <a:t>Bölümlerde nereyi işaretleyeceğinize gerekçesiyle karar veriniz</a:t>
            </a:r>
            <a:endParaRPr lang="en-US" sz="2800" dirty="0">
              <a:latin typeface="Comic Sans MS" panose="030F0902030302020204" pitchFamily="66" charset="0"/>
            </a:endParaRPr>
          </a:p>
        </p:txBody>
      </p:sp>
    </p:spTree>
    <p:extLst>
      <p:ext uri="{BB962C8B-B14F-4D97-AF65-F5344CB8AC3E}">
        <p14:creationId xmlns:p14="http://schemas.microsoft.com/office/powerpoint/2010/main" val="17858669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8876872" cy="1708160"/>
          </a:xfrm>
          <a:prstGeom prst="rect">
            <a:avLst/>
          </a:prstGeom>
          <a:solidFill>
            <a:srgbClr val="FFE3DD"/>
          </a:solidFill>
          <a:ln w="12700">
            <a:solidFill>
              <a:srgbClr val="FEA4A4"/>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500" dirty="0">
                <a:latin typeface="Comic Sans MS" panose="030F0902030302020204" pitchFamily="66" charset="0"/>
              </a:rPr>
              <a:t>‘</a:t>
            </a:r>
            <a:r>
              <a:rPr lang="tr-TR" sz="3500" dirty="0">
                <a:latin typeface="Comic Sans MS" panose="030F0902030302020204" pitchFamily="66" charset="0"/>
              </a:rPr>
              <a:t>Lozan’da ‘</a:t>
            </a:r>
            <a:r>
              <a:rPr lang="tr-TR" sz="3500" dirty="0" err="1">
                <a:latin typeface="Comic Sans MS" panose="030F0902030302020204" pitchFamily="66" charset="0"/>
              </a:rPr>
              <a:t>barış’ın</a:t>
            </a:r>
            <a:r>
              <a:rPr lang="tr-TR" sz="3500" dirty="0">
                <a:latin typeface="Comic Sans MS" panose="030F0902030302020204" pitchFamily="66" charset="0"/>
              </a:rPr>
              <a:t> nasıl tesis edileceği konusunda yüksek oranda bir fikir birliği vardı</a:t>
            </a:r>
            <a:r>
              <a:rPr lang="en-US" sz="3500" dirty="0">
                <a:latin typeface="Comic Sans MS" panose="030F0902030302020204" pitchFamily="66" charset="0"/>
              </a:rPr>
              <a:t>.’</a:t>
            </a:r>
          </a:p>
        </p:txBody>
      </p:sp>
      <p:sp>
        <p:nvSpPr>
          <p:cNvPr id="9" name="TextBox 8">
            <a:extLst>
              <a:ext uri="{FF2B5EF4-FFF2-40B4-BE49-F238E27FC236}">
                <a16:creationId xmlns:a16="http://schemas.microsoft.com/office/drawing/2014/main" id="{EDEB08D8-2403-5834-B528-BE45B900A129}"/>
              </a:ext>
            </a:extLst>
          </p:cNvPr>
          <p:cNvSpPr txBox="1"/>
          <p:nvPr/>
        </p:nvSpPr>
        <p:spPr>
          <a:xfrm>
            <a:off x="-88456" y="4627773"/>
            <a:ext cx="1471732"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900" b="1" dirty="0">
                <a:solidFill>
                  <a:schemeClr val="bg2">
                    <a:lumMod val="25000"/>
                  </a:schemeClr>
                </a:solidFill>
                <a:latin typeface="Comic Sans MS" panose="030F0902030302020204" pitchFamily="66" charset="0"/>
              </a:rPr>
              <a:t>Kesinlikle katılıyorum</a:t>
            </a:r>
            <a:endParaRPr lang="en-US" sz="1900" b="1" dirty="0">
              <a:solidFill>
                <a:schemeClr val="bg2">
                  <a:lumMod val="25000"/>
                </a:schemeClr>
              </a:solidFill>
              <a:latin typeface="Comic Sans MS" panose="030F0902030302020204" pitchFamily="66" charset="0"/>
            </a:endParaRPr>
          </a:p>
        </p:txBody>
      </p:sp>
      <p:pic>
        <p:nvPicPr>
          <p:cNvPr id="10" name="Picture 9">
            <a:extLst>
              <a:ext uri="{FF2B5EF4-FFF2-40B4-BE49-F238E27FC236}">
                <a16:creationId xmlns:a16="http://schemas.microsoft.com/office/drawing/2014/main" id="{575E6511-51E0-E96E-DC74-4ECABA7C7CF6}"/>
              </a:ext>
            </a:extLst>
          </p:cNvPr>
          <p:cNvPicPr>
            <a:picLocks noChangeAspect="1"/>
          </p:cNvPicPr>
          <p:nvPr/>
        </p:nvPicPr>
        <p:blipFill>
          <a:blip r:embed="rId2"/>
          <a:stretch>
            <a:fillRect/>
          </a:stretch>
        </p:blipFill>
        <p:spPr>
          <a:xfrm>
            <a:off x="450642" y="4357336"/>
            <a:ext cx="8242716" cy="270437"/>
          </a:xfrm>
          <a:prstGeom prst="rect">
            <a:avLst/>
          </a:prstGeom>
        </p:spPr>
      </p:pic>
      <p:sp>
        <p:nvSpPr>
          <p:cNvPr id="11" name="TextBox 10">
            <a:extLst>
              <a:ext uri="{FF2B5EF4-FFF2-40B4-BE49-F238E27FC236}">
                <a16:creationId xmlns:a16="http://schemas.microsoft.com/office/drawing/2014/main" id="{6D7B5842-BEDF-07E7-A575-E12F96AEB209}"/>
              </a:ext>
            </a:extLst>
          </p:cNvPr>
          <p:cNvSpPr txBox="1"/>
          <p:nvPr/>
        </p:nvSpPr>
        <p:spPr>
          <a:xfrm>
            <a:off x="7553195" y="4646680"/>
            <a:ext cx="1659623"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900" b="1" dirty="0">
                <a:solidFill>
                  <a:schemeClr val="bg2">
                    <a:lumMod val="25000"/>
                  </a:schemeClr>
                </a:solidFill>
                <a:latin typeface="Comic Sans MS" panose="030F0902030302020204" pitchFamily="66" charset="0"/>
              </a:rPr>
              <a:t>Kesinlikle katılmıyorum</a:t>
            </a:r>
            <a:endParaRPr lang="en-US" sz="1900" b="1" dirty="0">
              <a:solidFill>
                <a:schemeClr val="bg2">
                  <a:lumMod val="25000"/>
                </a:schemeClr>
              </a:solidFill>
              <a:latin typeface="Comic Sans MS" panose="030F0902030302020204" pitchFamily="66" charset="0"/>
            </a:endParaRPr>
          </a:p>
        </p:txBody>
      </p:sp>
      <p:sp>
        <p:nvSpPr>
          <p:cNvPr id="12" name="TextBox 11">
            <a:extLst>
              <a:ext uri="{FF2B5EF4-FFF2-40B4-BE49-F238E27FC236}">
                <a16:creationId xmlns:a16="http://schemas.microsoft.com/office/drawing/2014/main" id="{88436071-E86E-5AA6-D6DE-D09AB837A343}"/>
              </a:ext>
            </a:extLst>
          </p:cNvPr>
          <p:cNvSpPr txBox="1"/>
          <p:nvPr/>
        </p:nvSpPr>
        <p:spPr>
          <a:xfrm>
            <a:off x="3834344" y="4792873"/>
            <a:ext cx="1477051" cy="38472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900" b="1" dirty="0">
                <a:solidFill>
                  <a:schemeClr val="bg2">
                    <a:lumMod val="25000"/>
                  </a:schemeClr>
                </a:solidFill>
                <a:latin typeface="Comic Sans MS" panose="030F0902030302020204" pitchFamily="66" charset="0"/>
              </a:rPr>
              <a:t>Kararsızım</a:t>
            </a:r>
            <a:endParaRPr lang="en-US" sz="1900" b="1" dirty="0">
              <a:solidFill>
                <a:schemeClr val="bg2">
                  <a:lumMod val="25000"/>
                </a:schemeClr>
              </a:solidFill>
              <a:latin typeface="Comic Sans MS" panose="030F0902030302020204" pitchFamily="66" charset="0"/>
            </a:endParaRPr>
          </a:p>
        </p:txBody>
      </p:sp>
      <p:sp>
        <p:nvSpPr>
          <p:cNvPr id="13" name="TextBox 12">
            <a:extLst>
              <a:ext uri="{FF2B5EF4-FFF2-40B4-BE49-F238E27FC236}">
                <a16:creationId xmlns:a16="http://schemas.microsoft.com/office/drawing/2014/main" id="{D7822A4D-DF52-DAFE-8C4D-1ADA55B4882B}"/>
              </a:ext>
            </a:extLst>
          </p:cNvPr>
          <p:cNvSpPr txBox="1"/>
          <p:nvPr/>
        </p:nvSpPr>
        <p:spPr>
          <a:xfrm>
            <a:off x="1756258" y="4659196"/>
            <a:ext cx="1471118"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900" b="1" dirty="0">
                <a:solidFill>
                  <a:schemeClr val="bg2">
                    <a:lumMod val="25000"/>
                  </a:schemeClr>
                </a:solidFill>
                <a:latin typeface="Comic Sans MS" panose="030F0902030302020204" pitchFamily="66" charset="0"/>
              </a:rPr>
              <a:t>Biraz katılıyorum</a:t>
            </a:r>
            <a:endParaRPr lang="en-US" sz="1900" b="1" dirty="0">
              <a:solidFill>
                <a:schemeClr val="bg2">
                  <a:lumMod val="25000"/>
                </a:schemeClr>
              </a:solidFill>
              <a:latin typeface="Comic Sans MS" panose="030F0902030302020204" pitchFamily="66" charset="0"/>
            </a:endParaRPr>
          </a:p>
        </p:txBody>
      </p:sp>
      <p:sp>
        <p:nvSpPr>
          <p:cNvPr id="14" name="TextBox 13">
            <a:extLst>
              <a:ext uri="{FF2B5EF4-FFF2-40B4-BE49-F238E27FC236}">
                <a16:creationId xmlns:a16="http://schemas.microsoft.com/office/drawing/2014/main" id="{6F504C1A-78E6-003B-ECC7-8D040F0A0D72}"/>
              </a:ext>
            </a:extLst>
          </p:cNvPr>
          <p:cNvSpPr txBox="1"/>
          <p:nvPr/>
        </p:nvSpPr>
        <p:spPr>
          <a:xfrm>
            <a:off x="5879713" y="4627773"/>
            <a:ext cx="1673482"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900" b="1" dirty="0">
                <a:solidFill>
                  <a:schemeClr val="bg2">
                    <a:lumMod val="25000"/>
                  </a:schemeClr>
                </a:solidFill>
                <a:latin typeface="Comic Sans MS" panose="030F0902030302020204" pitchFamily="66" charset="0"/>
              </a:rPr>
              <a:t>Biraz katılmıyorum</a:t>
            </a:r>
            <a:endParaRPr lang="en-US" sz="1900" b="1" dirty="0">
              <a:solidFill>
                <a:schemeClr val="bg2">
                  <a:lumMod val="25000"/>
                </a:schemeClr>
              </a:solidFill>
              <a:latin typeface="Comic Sans MS" panose="030F0902030302020204" pitchFamily="66" charset="0"/>
            </a:endParaRPr>
          </a:p>
        </p:txBody>
      </p:sp>
    </p:spTree>
    <p:extLst>
      <p:ext uri="{BB962C8B-B14F-4D97-AF65-F5344CB8AC3E}">
        <p14:creationId xmlns:p14="http://schemas.microsoft.com/office/powerpoint/2010/main" val="1183361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8876872" cy="2246769"/>
          </a:xfrm>
          <a:prstGeom prst="rect">
            <a:avLst/>
          </a:prstGeom>
          <a:solidFill>
            <a:srgbClr val="FFE3DD"/>
          </a:solidFill>
          <a:ln w="12700">
            <a:solidFill>
              <a:srgbClr val="FEA4A4"/>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500" dirty="0">
                <a:latin typeface="Comic Sans MS" panose="030F0902030302020204" pitchFamily="66" charset="0"/>
              </a:rPr>
              <a:t>‘</a:t>
            </a:r>
            <a:r>
              <a:rPr lang="tr-TR" sz="3500" dirty="0">
                <a:latin typeface="Comic Sans MS" panose="030F0902030302020204" pitchFamily="66" charset="0"/>
              </a:rPr>
              <a:t>1920’lere yönelik bir çözüm olarak nüfus mübadelesinin önerilmesini en iyi açıklayan gerekçe milliyetçi fikirlerin yaygınlaşması</a:t>
            </a:r>
            <a:r>
              <a:rPr lang="en-US" sz="3500" dirty="0">
                <a:latin typeface="Comic Sans MS" panose="030F0902030302020204" pitchFamily="66" charset="0"/>
              </a:rPr>
              <a:t>.’</a:t>
            </a:r>
          </a:p>
        </p:txBody>
      </p:sp>
      <p:sp>
        <p:nvSpPr>
          <p:cNvPr id="9" name="TextBox 8">
            <a:extLst>
              <a:ext uri="{FF2B5EF4-FFF2-40B4-BE49-F238E27FC236}">
                <a16:creationId xmlns:a16="http://schemas.microsoft.com/office/drawing/2014/main" id="{EDEB08D8-2403-5834-B528-BE45B900A129}"/>
              </a:ext>
            </a:extLst>
          </p:cNvPr>
          <p:cNvSpPr txBox="1"/>
          <p:nvPr/>
        </p:nvSpPr>
        <p:spPr>
          <a:xfrm>
            <a:off x="-37578" y="4627773"/>
            <a:ext cx="1459206"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900" b="1" dirty="0">
                <a:solidFill>
                  <a:schemeClr val="bg2">
                    <a:lumMod val="25000"/>
                  </a:schemeClr>
                </a:solidFill>
                <a:latin typeface="Comic Sans MS" panose="030F0902030302020204" pitchFamily="66" charset="0"/>
              </a:rPr>
              <a:t>Kesinlikle katılıyorum</a:t>
            </a:r>
            <a:endParaRPr lang="en-US" sz="1900" b="1" dirty="0">
              <a:solidFill>
                <a:schemeClr val="bg2">
                  <a:lumMod val="25000"/>
                </a:schemeClr>
              </a:solidFill>
              <a:latin typeface="Comic Sans MS" panose="030F0902030302020204" pitchFamily="66" charset="0"/>
            </a:endParaRPr>
          </a:p>
        </p:txBody>
      </p:sp>
      <p:pic>
        <p:nvPicPr>
          <p:cNvPr id="10" name="Picture 9">
            <a:extLst>
              <a:ext uri="{FF2B5EF4-FFF2-40B4-BE49-F238E27FC236}">
                <a16:creationId xmlns:a16="http://schemas.microsoft.com/office/drawing/2014/main" id="{575E6511-51E0-E96E-DC74-4ECABA7C7CF6}"/>
              </a:ext>
            </a:extLst>
          </p:cNvPr>
          <p:cNvPicPr>
            <a:picLocks noChangeAspect="1"/>
          </p:cNvPicPr>
          <p:nvPr/>
        </p:nvPicPr>
        <p:blipFill>
          <a:blip r:embed="rId2"/>
          <a:stretch>
            <a:fillRect/>
          </a:stretch>
        </p:blipFill>
        <p:spPr>
          <a:xfrm>
            <a:off x="450642" y="4357336"/>
            <a:ext cx="8242716" cy="270437"/>
          </a:xfrm>
          <a:prstGeom prst="rect">
            <a:avLst/>
          </a:prstGeom>
        </p:spPr>
      </p:pic>
      <p:sp>
        <p:nvSpPr>
          <p:cNvPr id="11" name="TextBox 10">
            <a:extLst>
              <a:ext uri="{FF2B5EF4-FFF2-40B4-BE49-F238E27FC236}">
                <a16:creationId xmlns:a16="http://schemas.microsoft.com/office/drawing/2014/main" id="{6D7B5842-BEDF-07E7-A575-E12F96AEB209}"/>
              </a:ext>
            </a:extLst>
          </p:cNvPr>
          <p:cNvSpPr txBox="1"/>
          <p:nvPr/>
        </p:nvSpPr>
        <p:spPr>
          <a:xfrm>
            <a:off x="7564627" y="4646680"/>
            <a:ext cx="1697201"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900" b="1" dirty="0">
                <a:solidFill>
                  <a:schemeClr val="bg2">
                    <a:lumMod val="25000"/>
                  </a:schemeClr>
                </a:solidFill>
                <a:latin typeface="Comic Sans MS" panose="030F0902030302020204" pitchFamily="66" charset="0"/>
              </a:rPr>
              <a:t>Kesinlikle katılmıyorum</a:t>
            </a:r>
            <a:endParaRPr lang="en-US" sz="1900" b="1" dirty="0">
              <a:solidFill>
                <a:schemeClr val="bg2">
                  <a:lumMod val="25000"/>
                </a:schemeClr>
              </a:solidFill>
              <a:latin typeface="Comic Sans MS" panose="030F0902030302020204" pitchFamily="66" charset="0"/>
            </a:endParaRPr>
          </a:p>
        </p:txBody>
      </p:sp>
      <p:sp>
        <p:nvSpPr>
          <p:cNvPr id="12" name="TextBox 11">
            <a:extLst>
              <a:ext uri="{FF2B5EF4-FFF2-40B4-BE49-F238E27FC236}">
                <a16:creationId xmlns:a16="http://schemas.microsoft.com/office/drawing/2014/main" id="{88436071-E86E-5AA6-D6DE-D09AB837A343}"/>
              </a:ext>
            </a:extLst>
          </p:cNvPr>
          <p:cNvSpPr txBox="1"/>
          <p:nvPr/>
        </p:nvSpPr>
        <p:spPr>
          <a:xfrm>
            <a:off x="3839737" y="4684598"/>
            <a:ext cx="1464525" cy="38472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900" b="1" dirty="0">
                <a:solidFill>
                  <a:schemeClr val="bg2">
                    <a:lumMod val="25000"/>
                  </a:schemeClr>
                </a:solidFill>
                <a:latin typeface="Comic Sans MS" panose="030F0902030302020204" pitchFamily="66" charset="0"/>
              </a:rPr>
              <a:t>Kararsızım</a:t>
            </a:r>
            <a:endParaRPr lang="en-US" sz="1900" b="1" dirty="0">
              <a:solidFill>
                <a:schemeClr val="bg2">
                  <a:lumMod val="25000"/>
                </a:schemeClr>
              </a:solidFill>
              <a:latin typeface="Comic Sans MS" panose="030F0902030302020204" pitchFamily="66" charset="0"/>
            </a:endParaRPr>
          </a:p>
        </p:txBody>
      </p:sp>
      <p:sp>
        <p:nvSpPr>
          <p:cNvPr id="13" name="TextBox 12">
            <a:extLst>
              <a:ext uri="{FF2B5EF4-FFF2-40B4-BE49-F238E27FC236}">
                <a16:creationId xmlns:a16="http://schemas.microsoft.com/office/drawing/2014/main" id="{D7822A4D-DF52-DAFE-8C4D-1ADA55B4882B}"/>
              </a:ext>
            </a:extLst>
          </p:cNvPr>
          <p:cNvSpPr txBox="1"/>
          <p:nvPr/>
        </p:nvSpPr>
        <p:spPr>
          <a:xfrm>
            <a:off x="1786384" y="4684598"/>
            <a:ext cx="1471118"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900" b="1" dirty="0">
                <a:solidFill>
                  <a:schemeClr val="bg2">
                    <a:lumMod val="25000"/>
                  </a:schemeClr>
                </a:solidFill>
                <a:latin typeface="Comic Sans MS" panose="030F0902030302020204" pitchFamily="66" charset="0"/>
              </a:rPr>
              <a:t>Biraz katılıyorum</a:t>
            </a:r>
            <a:endParaRPr lang="en-US" sz="1900" b="1" dirty="0">
              <a:solidFill>
                <a:schemeClr val="bg2">
                  <a:lumMod val="25000"/>
                </a:schemeClr>
              </a:solidFill>
              <a:latin typeface="Comic Sans MS" panose="030F0902030302020204" pitchFamily="66" charset="0"/>
            </a:endParaRPr>
          </a:p>
        </p:txBody>
      </p:sp>
      <p:sp>
        <p:nvSpPr>
          <p:cNvPr id="14" name="TextBox 13">
            <a:extLst>
              <a:ext uri="{FF2B5EF4-FFF2-40B4-BE49-F238E27FC236}">
                <a16:creationId xmlns:a16="http://schemas.microsoft.com/office/drawing/2014/main" id="{6F504C1A-78E6-003B-ECC7-8D040F0A0D72}"/>
              </a:ext>
            </a:extLst>
          </p:cNvPr>
          <p:cNvSpPr txBox="1"/>
          <p:nvPr/>
        </p:nvSpPr>
        <p:spPr>
          <a:xfrm>
            <a:off x="5767452" y="4627773"/>
            <a:ext cx="1736112"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900" b="1" dirty="0">
                <a:solidFill>
                  <a:schemeClr val="bg2">
                    <a:lumMod val="25000"/>
                  </a:schemeClr>
                </a:solidFill>
                <a:latin typeface="Comic Sans MS" panose="030F0902030302020204" pitchFamily="66" charset="0"/>
              </a:rPr>
              <a:t>Biraz katılmıyorum</a:t>
            </a:r>
            <a:endParaRPr lang="en-US" sz="1900" b="1" dirty="0">
              <a:solidFill>
                <a:schemeClr val="bg2">
                  <a:lumMod val="25000"/>
                </a:schemeClr>
              </a:solidFill>
              <a:latin typeface="Comic Sans MS" panose="030F0902030302020204" pitchFamily="66" charset="0"/>
            </a:endParaRPr>
          </a:p>
        </p:txBody>
      </p:sp>
    </p:spTree>
    <p:extLst>
      <p:ext uri="{BB962C8B-B14F-4D97-AF65-F5344CB8AC3E}">
        <p14:creationId xmlns:p14="http://schemas.microsoft.com/office/powerpoint/2010/main" val="1488988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2C19FC-1A15-336E-87F0-DC739BEB980A}"/>
              </a:ext>
            </a:extLst>
          </p:cNvPr>
          <p:cNvSpPr txBox="1"/>
          <p:nvPr/>
        </p:nvSpPr>
        <p:spPr>
          <a:xfrm>
            <a:off x="133564" y="143838"/>
            <a:ext cx="8876872" cy="1708160"/>
          </a:xfrm>
          <a:prstGeom prst="rect">
            <a:avLst/>
          </a:prstGeom>
          <a:solidFill>
            <a:srgbClr val="FFE3DD"/>
          </a:solidFill>
          <a:ln w="12700">
            <a:solidFill>
              <a:srgbClr val="FEA4A4"/>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500" dirty="0">
                <a:latin typeface="Comic Sans MS" panose="030F0902030302020204" pitchFamily="66" charset="0"/>
              </a:rPr>
              <a:t>‘</a:t>
            </a:r>
            <a:r>
              <a:rPr lang="tr-TR" sz="3500" dirty="0">
                <a:latin typeface="Comic Sans MS" panose="030F0902030302020204" pitchFamily="66" charset="0"/>
              </a:rPr>
              <a:t>Lozan’daki diplomatlar, barışa yönelik yeni bir çözüm yolu keşfetmiş oldukları için gurur duyuyordu</a:t>
            </a:r>
            <a:r>
              <a:rPr lang="en-US" sz="3500" dirty="0">
                <a:latin typeface="Comic Sans MS" panose="030F0902030302020204" pitchFamily="66" charset="0"/>
              </a:rPr>
              <a:t>.’</a:t>
            </a:r>
          </a:p>
        </p:txBody>
      </p:sp>
      <p:sp>
        <p:nvSpPr>
          <p:cNvPr id="9" name="TextBox 8">
            <a:extLst>
              <a:ext uri="{FF2B5EF4-FFF2-40B4-BE49-F238E27FC236}">
                <a16:creationId xmlns:a16="http://schemas.microsoft.com/office/drawing/2014/main" id="{EDEB08D8-2403-5834-B528-BE45B900A129}"/>
              </a:ext>
            </a:extLst>
          </p:cNvPr>
          <p:cNvSpPr txBox="1"/>
          <p:nvPr/>
        </p:nvSpPr>
        <p:spPr>
          <a:xfrm>
            <a:off x="-88456" y="4646680"/>
            <a:ext cx="1471732"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900" b="1" dirty="0">
                <a:solidFill>
                  <a:schemeClr val="bg2">
                    <a:lumMod val="25000"/>
                  </a:schemeClr>
                </a:solidFill>
                <a:latin typeface="Comic Sans MS" panose="030F0902030302020204" pitchFamily="66" charset="0"/>
              </a:rPr>
              <a:t>Kesinlikle katılıyorum</a:t>
            </a:r>
            <a:endParaRPr lang="en-US" sz="1900" b="1" dirty="0">
              <a:solidFill>
                <a:schemeClr val="bg2">
                  <a:lumMod val="25000"/>
                </a:schemeClr>
              </a:solidFill>
              <a:latin typeface="Comic Sans MS" panose="030F0902030302020204" pitchFamily="66" charset="0"/>
            </a:endParaRPr>
          </a:p>
        </p:txBody>
      </p:sp>
      <p:pic>
        <p:nvPicPr>
          <p:cNvPr id="10" name="Picture 9">
            <a:extLst>
              <a:ext uri="{FF2B5EF4-FFF2-40B4-BE49-F238E27FC236}">
                <a16:creationId xmlns:a16="http://schemas.microsoft.com/office/drawing/2014/main" id="{575E6511-51E0-E96E-DC74-4ECABA7C7CF6}"/>
              </a:ext>
            </a:extLst>
          </p:cNvPr>
          <p:cNvPicPr>
            <a:picLocks noChangeAspect="1"/>
          </p:cNvPicPr>
          <p:nvPr/>
        </p:nvPicPr>
        <p:blipFill>
          <a:blip r:embed="rId2"/>
          <a:stretch>
            <a:fillRect/>
          </a:stretch>
        </p:blipFill>
        <p:spPr>
          <a:xfrm>
            <a:off x="450642" y="4357336"/>
            <a:ext cx="8242716" cy="270437"/>
          </a:xfrm>
          <a:prstGeom prst="rect">
            <a:avLst/>
          </a:prstGeom>
        </p:spPr>
      </p:pic>
      <p:sp>
        <p:nvSpPr>
          <p:cNvPr id="11" name="TextBox 10">
            <a:extLst>
              <a:ext uri="{FF2B5EF4-FFF2-40B4-BE49-F238E27FC236}">
                <a16:creationId xmlns:a16="http://schemas.microsoft.com/office/drawing/2014/main" id="{6D7B5842-BEDF-07E7-A575-E12F96AEB209}"/>
              </a:ext>
            </a:extLst>
          </p:cNvPr>
          <p:cNvSpPr txBox="1"/>
          <p:nvPr/>
        </p:nvSpPr>
        <p:spPr>
          <a:xfrm>
            <a:off x="7552104" y="4646680"/>
            <a:ext cx="1653742"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900" b="1" dirty="0">
                <a:solidFill>
                  <a:schemeClr val="bg2">
                    <a:lumMod val="25000"/>
                  </a:schemeClr>
                </a:solidFill>
                <a:latin typeface="Comic Sans MS" panose="030F0902030302020204" pitchFamily="66" charset="0"/>
              </a:rPr>
              <a:t>Kesinlikle katılmıyorum</a:t>
            </a:r>
            <a:endParaRPr lang="en-US" sz="1900" b="1" dirty="0">
              <a:solidFill>
                <a:schemeClr val="bg2">
                  <a:lumMod val="25000"/>
                </a:schemeClr>
              </a:solidFill>
              <a:latin typeface="Comic Sans MS" panose="030F0902030302020204" pitchFamily="66" charset="0"/>
            </a:endParaRPr>
          </a:p>
        </p:txBody>
      </p:sp>
      <p:sp>
        <p:nvSpPr>
          <p:cNvPr id="12" name="TextBox 11">
            <a:extLst>
              <a:ext uri="{FF2B5EF4-FFF2-40B4-BE49-F238E27FC236}">
                <a16:creationId xmlns:a16="http://schemas.microsoft.com/office/drawing/2014/main" id="{88436071-E86E-5AA6-D6DE-D09AB837A343}"/>
              </a:ext>
            </a:extLst>
          </p:cNvPr>
          <p:cNvSpPr txBox="1"/>
          <p:nvPr/>
        </p:nvSpPr>
        <p:spPr>
          <a:xfrm>
            <a:off x="3792397" y="4723738"/>
            <a:ext cx="1489577" cy="38472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900" b="1" dirty="0">
                <a:solidFill>
                  <a:schemeClr val="bg2">
                    <a:lumMod val="25000"/>
                  </a:schemeClr>
                </a:solidFill>
                <a:latin typeface="Comic Sans MS" panose="030F0902030302020204" pitchFamily="66" charset="0"/>
              </a:rPr>
              <a:t>Kararsızım</a:t>
            </a:r>
            <a:endParaRPr lang="en-US" sz="1900" b="1" dirty="0">
              <a:solidFill>
                <a:schemeClr val="bg2">
                  <a:lumMod val="25000"/>
                </a:schemeClr>
              </a:solidFill>
              <a:latin typeface="Comic Sans MS" panose="030F0902030302020204" pitchFamily="66" charset="0"/>
            </a:endParaRPr>
          </a:p>
        </p:txBody>
      </p:sp>
      <p:sp>
        <p:nvSpPr>
          <p:cNvPr id="13" name="TextBox 12">
            <a:extLst>
              <a:ext uri="{FF2B5EF4-FFF2-40B4-BE49-F238E27FC236}">
                <a16:creationId xmlns:a16="http://schemas.microsoft.com/office/drawing/2014/main" id="{D7822A4D-DF52-DAFE-8C4D-1ADA55B4882B}"/>
              </a:ext>
            </a:extLst>
          </p:cNvPr>
          <p:cNvSpPr txBox="1"/>
          <p:nvPr/>
        </p:nvSpPr>
        <p:spPr>
          <a:xfrm>
            <a:off x="1671683" y="4659432"/>
            <a:ext cx="1471118"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900" b="1" dirty="0">
                <a:solidFill>
                  <a:schemeClr val="bg2">
                    <a:lumMod val="25000"/>
                  </a:schemeClr>
                </a:solidFill>
                <a:latin typeface="Comic Sans MS" panose="030F0902030302020204" pitchFamily="66" charset="0"/>
              </a:rPr>
              <a:t>Biraz katılıyorum</a:t>
            </a:r>
            <a:endParaRPr lang="en-US" sz="1900" b="1" dirty="0">
              <a:solidFill>
                <a:schemeClr val="bg2">
                  <a:lumMod val="25000"/>
                </a:schemeClr>
              </a:solidFill>
              <a:latin typeface="Comic Sans MS" panose="030F0902030302020204" pitchFamily="66" charset="0"/>
            </a:endParaRPr>
          </a:p>
        </p:txBody>
      </p:sp>
      <p:sp>
        <p:nvSpPr>
          <p:cNvPr id="14" name="TextBox 13">
            <a:extLst>
              <a:ext uri="{FF2B5EF4-FFF2-40B4-BE49-F238E27FC236}">
                <a16:creationId xmlns:a16="http://schemas.microsoft.com/office/drawing/2014/main" id="{6F504C1A-78E6-003B-ECC7-8D040F0A0D72}"/>
              </a:ext>
            </a:extLst>
          </p:cNvPr>
          <p:cNvSpPr txBox="1"/>
          <p:nvPr/>
        </p:nvSpPr>
        <p:spPr>
          <a:xfrm>
            <a:off x="5686816" y="4627773"/>
            <a:ext cx="1664015" cy="67710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900" b="1" dirty="0">
                <a:solidFill>
                  <a:schemeClr val="bg2">
                    <a:lumMod val="25000"/>
                  </a:schemeClr>
                </a:solidFill>
                <a:latin typeface="Comic Sans MS" panose="030F0902030302020204" pitchFamily="66" charset="0"/>
              </a:rPr>
              <a:t>Biraz katılmıyorum</a:t>
            </a:r>
            <a:endParaRPr lang="en-US" sz="1900" b="1" dirty="0">
              <a:solidFill>
                <a:schemeClr val="bg2">
                  <a:lumMod val="25000"/>
                </a:schemeClr>
              </a:solidFill>
              <a:latin typeface="Comic Sans MS" panose="030F0902030302020204" pitchFamily="66" charset="0"/>
            </a:endParaRPr>
          </a:p>
        </p:txBody>
      </p:sp>
    </p:spTree>
    <p:extLst>
      <p:ext uri="{BB962C8B-B14F-4D97-AF65-F5344CB8AC3E}">
        <p14:creationId xmlns:p14="http://schemas.microsoft.com/office/powerpoint/2010/main" val="17284159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21510</TotalTime>
  <Words>2924</Words>
  <Application>Microsoft Macintosh PowerPoint</Application>
  <PresentationFormat>On-screen Show (4:3)</PresentationFormat>
  <Paragraphs>256</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Calibri Light</vt:lpstr>
      <vt:lpstr>Comic Sans MS</vt:lpstr>
      <vt:lpstr>Dreaming Outloud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Elena Stevens-Wojtowicz</dc:creator>
  <cp:lastModifiedBy>Ozavci, H.O. (Ozan)</cp:lastModifiedBy>
  <cp:revision>207</cp:revision>
  <dcterms:created xsi:type="dcterms:W3CDTF">2022-09-26T06:25:39Z</dcterms:created>
  <dcterms:modified xsi:type="dcterms:W3CDTF">2023-09-28T14:06:58Z</dcterms:modified>
</cp:coreProperties>
</file>