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75" r:id="rId4"/>
    <p:sldId id="276" r:id="rId5"/>
    <p:sldId id="277" r:id="rId6"/>
    <p:sldId id="293" r:id="rId7"/>
    <p:sldId id="285" r:id="rId8"/>
    <p:sldId id="278" r:id="rId9"/>
    <p:sldId id="262" r:id="rId10"/>
    <p:sldId id="279" r:id="rId11"/>
    <p:sldId id="280" r:id="rId12"/>
    <p:sldId id="281" r:id="rId13"/>
    <p:sldId id="283" r:id="rId14"/>
    <p:sldId id="274" r:id="rId15"/>
    <p:sldId id="294" r:id="rId16"/>
    <p:sldId id="291" r:id="rId17"/>
    <p:sldId id="296" r:id="rId18"/>
    <p:sldId id="297" r:id="rId19"/>
    <p:sldId id="287" r:id="rId20"/>
    <p:sldId id="288" r:id="rId21"/>
    <p:sldId id="299" r:id="rId22"/>
    <p:sldId id="289" r:id="rId23"/>
    <p:sldId id="290" r:id="rId24"/>
    <p:sldId id="300" r:id="rId25"/>
    <p:sldId id="295" r:id="rId26"/>
    <p:sldId id="286" r:id="rId27"/>
    <p:sldId id="29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9FBF6"/>
    <a:srgbClr val="C0FCB2"/>
    <a:srgbClr val="FFCFAF"/>
    <a:srgbClr val="FAACF4"/>
    <a:srgbClr val="CCFDBF"/>
    <a:srgbClr val="C5FFC5"/>
    <a:srgbClr val="FFE5FF"/>
    <a:srgbClr val="FF99FF"/>
    <a:srgbClr val="45C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94671"/>
  </p:normalViewPr>
  <p:slideViewPr>
    <p:cSldViewPr snapToGrid="0" snapToObjects="1">
      <p:cViewPr varScale="1">
        <p:scale>
          <a:sx n="83" d="100"/>
          <a:sy n="83" d="100"/>
        </p:scale>
        <p:origin x="12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7F064-8E12-4FD8-9CBC-06D3EEBDF7D5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7A153-C2C1-408B-BDF3-CFDF790D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94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7A153-C2C1-408B-BDF3-CFDF790DD06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083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84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77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5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3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5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4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0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3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6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2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2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19F418B-4BF7-4D2A-C566-1E7C0662E248}"/>
              </a:ext>
            </a:extLst>
          </p:cNvPr>
          <p:cNvSpPr txBox="1"/>
          <p:nvPr/>
        </p:nvSpPr>
        <p:spPr>
          <a:xfrm>
            <a:off x="133564" y="143838"/>
            <a:ext cx="8876872" cy="892552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dirty="0" smtClean="0">
                <a:latin typeface="Comic Sans MS" panose="030F0902030302020204" pitchFamily="66" charset="0"/>
              </a:rPr>
              <a:t>DERS</a:t>
            </a:r>
            <a:r>
              <a:rPr lang="en-US" sz="2600" b="1" dirty="0" smtClean="0">
                <a:latin typeface="Comic Sans MS" panose="030F0902030302020204" pitchFamily="66" charset="0"/>
              </a:rPr>
              <a:t> </a:t>
            </a:r>
            <a:r>
              <a:rPr lang="en-US" sz="2600" b="1" dirty="0">
                <a:latin typeface="Comic Sans MS" panose="030F0902030302020204" pitchFamily="66" charset="0"/>
              </a:rPr>
              <a:t>2: </a:t>
            </a:r>
            <a:r>
              <a:rPr lang="tr-TR" sz="2600" b="1" dirty="0" smtClean="0">
                <a:latin typeface="Comic Sans MS" panose="030F0902030302020204" pitchFamily="66" charset="0"/>
              </a:rPr>
              <a:t>Göç etmek zorunda bırakılanların tanıklıkları bize nüfus mübadelesi hakkında neler anlatabilir</a:t>
            </a:r>
            <a:r>
              <a:rPr lang="en-US" sz="2600" b="1" dirty="0" smtClean="0">
                <a:latin typeface="Comic Sans MS" panose="030F0902030302020204" pitchFamily="66" charset="0"/>
              </a:rPr>
              <a:t>?  </a:t>
            </a:r>
            <a:endParaRPr lang="en-US" sz="2600" b="1" dirty="0">
              <a:latin typeface="Comic Sans MS" panose="030F09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5411B9-C20A-19E2-611E-DDB2CC68301C}"/>
              </a:ext>
            </a:extLst>
          </p:cNvPr>
          <p:cNvSpPr txBox="1"/>
          <p:nvPr/>
        </p:nvSpPr>
        <p:spPr>
          <a:xfrm>
            <a:off x="133564" y="1251410"/>
            <a:ext cx="8876872" cy="2923877"/>
          </a:xfrm>
          <a:prstGeom prst="rect">
            <a:avLst/>
          </a:prstGeom>
          <a:ln w="28575">
            <a:solidFill>
              <a:srgbClr val="F4DD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dirty="0" smtClean="0">
                <a:latin typeface="Comic Sans MS" panose="030F0902030302020204" pitchFamily="66" charset="0"/>
              </a:rPr>
              <a:t>Bu derste</a:t>
            </a:r>
            <a:r>
              <a:rPr lang="en-US" sz="2600" b="1" dirty="0" smtClean="0">
                <a:latin typeface="Comic Sans MS" panose="030F0902030302020204" pitchFamily="66" charset="0"/>
              </a:rPr>
              <a:t>…</a:t>
            </a:r>
            <a:endParaRPr lang="en-US" sz="2600" b="1" dirty="0">
              <a:latin typeface="Comic Sans MS" panose="030F0902030302020204" pitchFamily="66" charset="0"/>
            </a:endParaRPr>
          </a:p>
          <a:p>
            <a:endParaRPr lang="en-US" sz="400" b="1" dirty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200" dirty="0" smtClean="0">
                <a:latin typeface="Comic Sans MS" panose="030F0902030302020204" pitchFamily="66" charset="0"/>
              </a:rPr>
              <a:t>Farklı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tr-TR" sz="2200" dirty="0" smtClean="0">
                <a:latin typeface="Comic Sans MS" panose="030F0902030302020204" pitchFamily="66" charset="0"/>
              </a:rPr>
              <a:t>türde </a:t>
            </a:r>
            <a:r>
              <a:rPr lang="tr-TR" sz="2200" dirty="0" smtClean="0">
                <a:latin typeface="Comic Sans MS" panose="030F0902030302020204" pitchFamily="66" charset="0"/>
              </a:rPr>
              <a:t>kaynakları</a:t>
            </a:r>
            <a:r>
              <a:rPr lang="en-US" sz="2200" dirty="0" smtClean="0">
                <a:latin typeface="Comic Sans MS" panose="030F0902030302020204" pitchFamily="66" charset="0"/>
              </a:rPr>
              <a:t>, </a:t>
            </a:r>
            <a:r>
              <a:rPr lang="en-US" sz="2200" dirty="0" err="1">
                <a:latin typeface="Comic Sans MS" panose="030F0902030302020204" pitchFamily="66" charset="0"/>
              </a:rPr>
              <a:t>bu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kaynakların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sunduğu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tr-TR" sz="2200" dirty="0" smtClean="0">
                <a:latin typeface="Comic Sans MS" panose="030F0902030302020204" pitchFamily="66" charset="0"/>
              </a:rPr>
              <a:t>kendine has </a:t>
            </a:r>
            <a:r>
              <a:rPr lang="en-US" sz="2200" dirty="0" err="1" smtClean="0">
                <a:latin typeface="Comic Sans MS" panose="030F0902030302020204" pitchFamily="66" charset="0"/>
              </a:rPr>
              <a:t>bilgileri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dikkate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alarak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 smtClean="0">
                <a:latin typeface="Comic Sans MS" panose="030F0902030302020204" pitchFamily="66" charset="0"/>
              </a:rPr>
              <a:t>karşılaştır</a:t>
            </a:r>
            <a:r>
              <a:rPr lang="tr-TR" sz="2200" dirty="0" err="1" smtClean="0">
                <a:latin typeface="Comic Sans MS" panose="030F0902030302020204" pitchFamily="66" charset="0"/>
              </a:rPr>
              <a:t>acak</a:t>
            </a:r>
            <a:r>
              <a:rPr lang="tr-TR" sz="2200" dirty="0">
                <a:latin typeface="Comic Sans MS" panose="030F0902030302020204" pitchFamily="66" charset="0"/>
              </a:rPr>
              <a:t>,</a:t>
            </a:r>
            <a:endParaRPr lang="tr-TR" sz="2200" dirty="0" smtClean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omic Sans MS" panose="030F0902030302020204" pitchFamily="66" charset="0"/>
              </a:rPr>
              <a:t>Mübadeleye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tr-TR" sz="2200" dirty="0" smtClean="0">
                <a:latin typeface="Comic Sans MS" panose="030F0902030302020204" pitchFamily="66" charset="0"/>
              </a:rPr>
              <a:t>tabii tutulanların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ifadelerinden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tr-TR" sz="2200" dirty="0" err="1" smtClean="0">
                <a:latin typeface="Comic Sans MS" panose="030F0902030302020204" pitchFamily="66" charset="0"/>
              </a:rPr>
              <a:t>m</a:t>
            </a:r>
            <a:r>
              <a:rPr lang="en-US" sz="2200" dirty="0" err="1" smtClean="0">
                <a:latin typeface="Comic Sans MS" panose="030F0902030302020204" pitchFamily="66" charset="0"/>
              </a:rPr>
              <a:t>übadele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ve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tr-TR" sz="2200" dirty="0" smtClean="0">
                <a:latin typeface="Comic Sans MS" panose="030F0902030302020204" pitchFamily="66" charset="0"/>
              </a:rPr>
              <a:t>onun </a:t>
            </a:r>
            <a:r>
              <a:rPr lang="en-US" sz="2200" dirty="0" err="1" smtClean="0">
                <a:latin typeface="Comic Sans MS" panose="030F0902030302020204" pitchFamily="66" charset="0"/>
              </a:rPr>
              <a:t>etkisi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tr-TR" sz="2200" dirty="0" smtClean="0">
                <a:latin typeface="Comic Sans MS" panose="030F0902030302020204" pitchFamily="66" charset="0"/>
              </a:rPr>
              <a:t>üzerine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çıkarımlarda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 smtClean="0">
                <a:latin typeface="Comic Sans MS" panose="030F0902030302020204" pitchFamily="66" charset="0"/>
              </a:rPr>
              <a:t>bulu</a:t>
            </a:r>
            <a:r>
              <a:rPr lang="tr-TR" sz="2200" dirty="0" smtClean="0">
                <a:latin typeface="Comic Sans MS" panose="030F0902030302020204" pitchFamily="66" charset="0"/>
              </a:rPr>
              <a:t>nacak</a:t>
            </a:r>
            <a:r>
              <a:rPr lang="tr-TR" sz="2200" dirty="0">
                <a:latin typeface="Comic Sans MS" panose="030F0902030302020204" pitchFamily="66" charset="0"/>
              </a:rPr>
              <a:t>,</a:t>
            </a:r>
            <a:endParaRPr lang="tr-TR" sz="2200" dirty="0" smtClean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200" dirty="0">
                <a:latin typeface="Comic Sans MS" panose="030F0902030302020204" pitchFamily="66" charset="0"/>
              </a:rPr>
              <a:t>T</a:t>
            </a:r>
            <a:r>
              <a:rPr lang="en-US" sz="2200" dirty="0" err="1" smtClean="0">
                <a:latin typeface="Comic Sans MS" panose="030F0902030302020204" pitchFamily="66" charset="0"/>
              </a:rPr>
              <a:t>anıklıkların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>
                <a:latin typeface="Comic Sans MS" panose="030F0902030302020204" pitchFamily="66" charset="0"/>
              </a:rPr>
              <a:t>ne zaman </a:t>
            </a:r>
            <a:r>
              <a:rPr lang="en-US" sz="2200" dirty="0" err="1">
                <a:latin typeface="Comic Sans MS" panose="030F0902030302020204" pitchFamily="66" charset="0"/>
              </a:rPr>
              <a:t>yazılmış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veya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yeniden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anlatılmış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olabileceğini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anlamak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için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ifadelerdeki</a:t>
            </a:r>
            <a:r>
              <a:rPr lang="en-US" sz="2200" dirty="0">
                <a:latin typeface="Comic Sans MS" panose="030F0902030302020204" pitchFamily="66" charset="0"/>
              </a:rPr>
              <a:t> '</a:t>
            </a:r>
            <a:r>
              <a:rPr lang="en-US" sz="2200" dirty="0" err="1">
                <a:latin typeface="Comic Sans MS" panose="030F0902030302020204" pitchFamily="66" charset="0"/>
              </a:rPr>
              <a:t>ipuçlarını</a:t>
            </a:r>
            <a:r>
              <a:rPr lang="en-US" sz="2200" dirty="0">
                <a:latin typeface="Comic Sans MS" panose="030F0902030302020204" pitchFamily="66" charset="0"/>
              </a:rPr>
              <a:t>' </a:t>
            </a:r>
            <a:r>
              <a:rPr lang="en-US" sz="2200" dirty="0" err="1" smtClean="0">
                <a:latin typeface="Comic Sans MS" panose="030F0902030302020204" pitchFamily="66" charset="0"/>
              </a:rPr>
              <a:t>kullan</a:t>
            </a:r>
            <a:r>
              <a:rPr lang="tr-TR" sz="2200" dirty="0" smtClean="0">
                <a:latin typeface="Comic Sans MS" panose="030F0902030302020204" pitchFamily="66" charset="0"/>
              </a:rPr>
              <a:t>arak bir ‘Galeri yürüyüşü’ </a:t>
            </a:r>
            <a:r>
              <a:rPr lang="tr-TR" sz="2200" dirty="0" err="1" smtClean="0">
                <a:latin typeface="Comic Sans MS" panose="030F0902030302020204" pitchFamily="66" charset="0"/>
              </a:rPr>
              <a:t>gerçekeştireceksiniz</a:t>
            </a:r>
            <a:r>
              <a:rPr lang="tr-TR" sz="2200" dirty="0" smtClean="0">
                <a:latin typeface="Comic Sans MS" panose="030F0902030302020204" pitchFamily="66" charset="0"/>
              </a:rPr>
              <a:t>.</a:t>
            </a:r>
            <a:endParaRPr lang="en-US" sz="2200" dirty="0">
              <a:latin typeface="Comic Sans MS" panose="030F09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95CB4AB-A69C-8A1E-BA89-294DF941BB7C}"/>
              </a:ext>
            </a:extLst>
          </p:cNvPr>
          <p:cNvSpPr txBox="1"/>
          <p:nvPr/>
        </p:nvSpPr>
        <p:spPr>
          <a:xfrm>
            <a:off x="133564" y="4082690"/>
            <a:ext cx="8876872" cy="1877437"/>
          </a:xfrm>
          <a:prstGeom prst="rect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dirty="0" smtClean="0">
                <a:latin typeface="Comic Sans MS" panose="030F0902030302020204" pitchFamily="66" charset="0"/>
              </a:rPr>
              <a:t>Bu sayede</a:t>
            </a:r>
            <a:r>
              <a:rPr lang="en-US" sz="2600" b="1" dirty="0" smtClean="0">
                <a:latin typeface="Comic Sans MS" panose="030F0902030302020204" pitchFamily="66" charset="0"/>
              </a:rPr>
              <a:t>…</a:t>
            </a:r>
            <a:endParaRPr lang="en-US" sz="2600" b="1" dirty="0">
              <a:latin typeface="Comic Sans MS" panose="030F0902030302020204" pitchFamily="66" charset="0"/>
            </a:endParaRPr>
          </a:p>
          <a:p>
            <a:endParaRPr lang="en-US" sz="400" dirty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150" dirty="0" smtClean="0">
                <a:latin typeface="Comic Sans MS" panose="030F0902030302020204" pitchFamily="66" charset="0"/>
              </a:rPr>
              <a:t>Tanıklık ettiğimiz o</a:t>
            </a:r>
            <a:r>
              <a:rPr lang="en-US" sz="2150" dirty="0" err="1" smtClean="0">
                <a:latin typeface="Comic Sans MS" panose="030F0902030302020204" pitchFamily="66" charset="0"/>
              </a:rPr>
              <a:t>laylarla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ilgili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anılarımızın</a:t>
            </a:r>
            <a:r>
              <a:rPr lang="en-US" sz="2150" dirty="0" smtClean="0">
                <a:latin typeface="Comic Sans MS" panose="030F0902030302020204" pitchFamily="66" charset="0"/>
              </a:rPr>
              <a:t> zaman </a:t>
            </a:r>
            <a:r>
              <a:rPr lang="en-US" sz="2150" dirty="0" err="1" smtClean="0">
                <a:latin typeface="Comic Sans MS" panose="030F0902030302020204" pitchFamily="66" charset="0"/>
              </a:rPr>
              <a:t>içinde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nasıl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değiştiğini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düşünmek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için</a:t>
            </a:r>
            <a:r>
              <a:rPr lang="en-US" sz="2150" dirty="0" smtClean="0">
                <a:latin typeface="Comic Sans MS" panose="030F0902030302020204" pitchFamily="66" charset="0"/>
              </a:rPr>
              <a:t> '</a:t>
            </a:r>
            <a:r>
              <a:rPr lang="en-US" sz="2150" dirty="0" err="1" smtClean="0">
                <a:latin typeface="Comic Sans MS" panose="030F0902030302020204" pitchFamily="66" charset="0"/>
              </a:rPr>
              <a:t>Galeri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Yürüyüşü'nü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kulla</a:t>
            </a:r>
            <a:r>
              <a:rPr lang="tr-TR" sz="2150" dirty="0" err="1" smtClean="0">
                <a:latin typeface="Comic Sans MS" panose="030F0902030302020204" pitchFamily="66" charset="0"/>
              </a:rPr>
              <a:t>nmayı</a:t>
            </a:r>
            <a:r>
              <a:rPr lang="tr-TR" sz="2150" dirty="0" smtClean="0">
                <a:latin typeface="Comic Sans MS" panose="030F0902030302020204" pitchFamily="66" charset="0"/>
              </a:rPr>
              <a:t> öğreneceksiniz.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150" dirty="0" smtClean="0">
                <a:latin typeface="Comic Sans MS" panose="030F0902030302020204" pitchFamily="66" charset="0"/>
              </a:rPr>
              <a:t>Bu t</a:t>
            </a:r>
            <a:r>
              <a:rPr lang="en-US" sz="2150" dirty="0" err="1" smtClean="0">
                <a:latin typeface="Comic Sans MS" panose="030F0902030302020204" pitchFamily="66" charset="0"/>
              </a:rPr>
              <a:t>anıklıklar</a:t>
            </a:r>
            <a:r>
              <a:rPr lang="tr-TR" sz="2150" dirty="0" smtClean="0">
                <a:latin typeface="Comic Sans MS" panose="030F0902030302020204" pitchFamily="66" charset="0"/>
              </a:rPr>
              <a:t>a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yaratıcı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bir</a:t>
            </a:r>
            <a:r>
              <a:rPr lang="tr-TR" sz="2150" dirty="0" smtClean="0">
                <a:latin typeface="Comic Sans MS" panose="030F0902030302020204" pitchFamily="66" charset="0"/>
              </a:rPr>
              <a:t>er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en-US" sz="2150" dirty="0" err="1" smtClean="0">
                <a:latin typeface="Comic Sans MS" panose="030F0902030302020204" pitchFamily="66" charset="0"/>
              </a:rPr>
              <a:t>yanıt</a:t>
            </a:r>
            <a:r>
              <a:rPr lang="en-US" sz="2150" dirty="0" smtClean="0">
                <a:latin typeface="Comic Sans MS" panose="030F0902030302020204" pitchFamily="66" charset="0"/>
              </a:rPr>
              <a:t> </a:t>
            </a:r>
            <a:r>
              <a:rPr lang="tr-TR" sz="2150" dirty="0" smtClean="0">
                <a:latin typeface="Comic Sans MS" panose="030F0902030302020204" pitchFamily="66" charset="0"/>
              </a:rPr>
              <a:t>oluşturacaksınız</a:t>
            </a:r>
            <a:r>
              <a:rPr lang="en-US" sz="2150" dirty="0" smtClean="0">
                <a:latin typeface="Comic Sans MS" panose="030F0902030302020204" pitchFamily="66" charset="0"/>
              </a:rPr>
              <a:t>.</a:t>
            </a:r>
            <a:endParaRPr lang="en-US" sz="2150" dirty="0"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1FC3FDE-B7EE-83A1-E710-433FAC5253BB}"/>
              </a:ext>
            </a:extLst>
          </p:cNvPr>
          <p:cNvSpPr txBox="1"/>
          <p:nvPr/>
        </p:nvSpPr>
        <p:spPr>
          <a:xfrm>
            <a:off x="133564" y="5977110"/>
            <a:ext cx="8876872" cy="830997"/>
          </a:xfrm>
          <a:prstGeom prst="rect">
            <a:avLst/>
          </a:prstGeom>
          <a:ln w="28575">
            <a:solidFill>
              <a:srgbClr val="45CEE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Comic Sans MS" panose="030F0902030302020204" pitchFamily="66" charset="0"/>
              </a:rPr>
              <a:t>Anahtar Kavramlar</a:t>
            </a:r>
            <a:r>
              <a:rPr lang="en-US" sz="2400" dirty="0" smtClean="0">
                <a:latin typeface="Comic Sans MS" panose="030F0902030302020204" pitchFamily="66" charset="0"/>
              </a:rPr>
              <a:t>: </a:t>
            </a:r>
            <a:r>
              <a:rPr lang="tr-TR" sz="2400" dirty="0">
                <a:latin typeface="Comic Sans MS" panose="030F0902030302020204" pitchFamily="66" charset="0"/>
              </a:rPr>
              <a:t>T</a:t>
            </a:r>
            <a:r>
              <a:rPr lang="tr-TR" sz="2400" dirty="0" smtClean="0">
                <a:latin typeface="Comic Sans MS" panose="030F0902030302020204" pitchFamily="66" charset="0"/>
              </a:rPr>
              <a:t>anıklık</a:t>
            </a:r>
            <a:r>
              <a:rPr lang="en-US" sz="2400" dirty="0" smtClean="0">
                <a:latin typeface="Comic Sans MS" panose="030F0902030302020204" pitchFamily="66" charset="0"/>
              </a:rPr>
              <a:t>, </a:t>
            </a:r>
            <a:r>
              <a:rPr lang="tr-TR" sz="2400" dirty="0">
                <a:latin typeface="Comic Sans MS" panose="030F0902030302020204" pitchFamily="66" charset="0"/>
              </a:rPr>
              <a:t>D</a:t>
            </a:r>
            <a:r>
              <a:rPr lang="tr-TR" sz="2400" dirty="0" smtClean="0">
                <a:latin typeface="Comic Sans MS" panose="030F0902030302020204" pitchFamily="66" charset="0"/>
              </a:rPr>
              <a:t>arbe</a:t>
            </a:r>
            <a:r>
              <a:rPr lang="en-US" sz="2400" dirty="0" smtClean="0">
                <a:latin typeface="Comic Sans MS" panose="030F0902030302020204" pitchFamily="66" charset="0"/>
              </a:rPr>
              <a:t>, </a:t>
            </a:r>
            <a:r>
              <a:rPr lang="tr-TR" sz="2400" dirty="0" smtClean="0">
                <a:latin typeface="Comic Sans MS" panose="030F0902030302020204" pitchFamily="66" charset="0"/>
              </a:rPr>
              <a:t>Soğuk savaş</a:t>
            </a:r>
            <a:r>
              <a:rPr lang="en-US" sz="2400" dirty="0" smtClean="0">
                <a:latin typeface="Comic Sans MS" panose="030F0902030302020204" pitchFamily="66" charset="0"/>
              </a:rPr>
              <a:t>, </a:t>
            </a:r>
            <a:r>
              <a:rPr lang="tr-TR" sz="2400" dirty="0" smtClean="0">
                <a:latin typeface="Comic Sans MS" panose="030F0902030302020204" pitchFamily="66" charset="0"/>
              </a:rPr>
              <a:t>Birleşmiş milletler</a:t>
            </a:r>
            <a:r>
              <a:rPr lang="en-US" sz="2400" dirty="0" smtClean="0">
                <a:latin typeface="Comic Sans MS" panose="030F0902030302020204" pitchFamily="66" charset="0"/>
              </a:rPr>
              <a:t>, </a:t>
            </a:r>
            <a:r>
              <a:rPr lang="en-US" sz="2400" dirty="0">
                <a:latin typeface="Comic Sans MS" panose="030F0902030302020204" pitchFamily="66" charset="0"/>
              </a:rPr>
              <a:t>NATO, </a:t>
            </a:r>
            <a:r>
              <a:rPr lang="tr-TR" sz="2400" dirty="0" smtClean="0">
                <a:latin typeface="Comic Sans MS" panose="030F0902030302020204" pitchFamily="66" charset="0"/>
              </a:rPr>
              <a:t>AB</a:t>
            </a:r>
            <a:r>
              <a:rPr lang="en-US" sz="2400" dirty="0" smtClean="0">
                <a:latin typeface="Comic Sans MS" panose="030F0902030302020204" pitchFamily="66" charset="0"/>
              </a:rPr>
              <a:t>. </a:t>
            </a:r>
            <a:endParaRPr lang="en-US" sz="2400" b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257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F2900-B06F-485A-3089-84A982A2261E}"/>
              </a:ext>
            </a:extLst>
          </p:cNvPr>
          <p:cNvSpPr txBox="1"/>
          <p:nvPr/>
        </p:nvSpPr>
        <p:spPr>
          <a:xfrm>
            <a:off x="118324" y="165385"/>
            <a:ext cx="8876872" cy="3293209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dirty="0" smtClean="0">
                <a:latin typeface="Comic Sans MS" panose="030F0902030302020204" pitchFamily="66" charset="0"/>
              </a:rPr>
              <a:t>Bir önceki derste </a:t>
            </a:r>
            <a:r>
              <a:rPr lang="en-US" sz="2600" dirty="0" err="1" smtClean="0">
                <a:latin typeface="Comic Sans MS" panose="030F0902030302020204" pitchFamily="66" charset="0"/>
              </a:rPr>
              <a:t>Lozan'daki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tartışmalardan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alıntılara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baktık</a:t>
            </a:r>
            <a:r>
              <a:rPr lang="en-US" sz="2600" dirty="0">
                <a:latin typeface="Comic Sans MS" panose="030F0902030302020204" pitchFamily="66" charset="0"/>
              </a:rPr>
              <a:t>. Bu </a:t>
            </a:r>
            <a:r>
              <a:rPr lang="en-US" sz="2600" dirty="0" err="1">
                <a:latin typeface="Comic Sans MS" panose="030F0902030302020204" pitchFamily="66" charset="0"/>
              </a:rPr>
              <a:t>alıntılarda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delegeler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m</a:t>
            </a:r>
            <a:r>
              <a:rPr lang="en-US" sz="2600" dirty="0" err="1" smtClean="0">
                <a:latin typeface="Comic Sans MS" panose="030F0902030302020204" pitchFamily="66" charset="0"/>
              </a:rPr>
              <a:t>übadelenin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yararları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 smtClean="0">
                <a:latin typeface="Comic Sans MS" panose="030F0902030302020204" pitchFamily="66" charset="0"/>
              </a:rPr>
              <a:t>veya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 smtClean="0">
                <a:latin typeface="Comic Sans MS" panose="030F0902030302020204" pitchFamily="66" charset="0"/>
              </a:rPr>
              <a:t>sakıncaları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hakkındaki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görüşlerini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aktardı</a:t>
            </a:r>
            <a:r>
              <a:rPr lang="en-US" sz="2600" dirty="0" smtClean="0">
                <a:latin typeface="Comic Sans MS" panose="030F0902030302020204" pitchFamily="66" charset="0"/>
              </a:rPr>
              <a:t>.</a:t>
            </a:r>
            <a:endParaRPr lang="tr-TR" sz="2600" dirty="0" smtClean="0">
              <a:latin typeface="Comic Sans MS" panose="030F0902030302020204" pitchFamily="66" charset="0"/>
            </a:endParaRPr>
          </a:p>
          <a:p>
            <a:endParaRPr lang="en-US" sz="2600" b="1" dirty="0">
              <a:latin typeface="Comic Sans MS" panose="030F0902030302020204" pitchFamily="66" charset="0"/>
            </a:endParaRPr>
          </a:p>
          <a:p>
            <a:r>
              <a:rPr lang="en-US" sz="2600" dirty="0">
                <a:latin typeface="Comic Sans MS" panose="030F0902030302020204" pitchFamily="66" charset="0"/>
              </a:rPr>
              <a:t>Bu </a:t>
            </a:r>
            <a:r>
              <a:rPr lang="en-US" sz="2600" dirty="0" err="1" smtClean="0">
                <a:latin typeface="Comic Sans MS" panose="030F0902030302020204" pitchFamily="66" charset="0"/>
              </a:rPr>
              <a:t>derste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 err="1">
                <a:latin typeface="Comic Sans MS" panose="030F0902030302020204" pitchFamily="66" charset="0"/>
              </a:rPr>
              <a:t>m</a:t>
            </a:r>
            <a:r>
              <a:rPr lang="en-US" sz="2600" dirty="0" err="1" smtClean="0">
                <a:latin typeface="Comic Sans MS" panose="030F0902030302020204" pitchFamily="66" charset="0"/>
              </a:rPr>
              <a:t>übadelenin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etkisini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değerlendirmek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için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mübadeleye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bizzat </a:t>
            </a:r>
            <a:r>
              <a:rPr lang="en-US" sz="2600" dirty="0" err="1" smtClean="0">
                <a:latin typeface="Comic Sans MS" panose="030F0902030302020204" pitchFamily="66" charset="0"/>
              </a:rPr>
              <a:t>katılanların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 smtClean="0">
                <a:latin typeface="Comic Sans MS" panose="030F0902030302020204" pitchFamily="66" charset="0"/>
              </a:rPr>
              <a:t>ifadelerini</a:t>
            </a:r>
            <a:r>
              <a:rPr lang="tr-TR" sz="2600" dirty="0" err="1" smtClean="0">
                <a:latin typeface="Comic Sans MS" panose="030F0902030302020204" pitchFamily="66" charset="0"/>
              </a:rPr>
              <a:t>nden</a:t>
            </a:r>
            <a:r>
              <a:rPr lang="tr-TR" sz="2600" dirty="0" smtClean="0">
                <a:latin typeface="Comic Sans MS" panose="030F0902030302020204" pitchFamily="66" charset="0"/>
              </a:rPr>
              <a:t> yararlanarak n</a:t>
            </a:r>
            <a:r>
              <a:rPr lang="en-US" sz="2600" dirty="0" err="1" smtClean="0">
                <a:latin typeface="Comic Sans MS" panose="030F0902030302020204" pitchFamily="66" charset="0"/>
              </a:rPr>
              <a:t>üfus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 err="1" smtClean="0">
                <a:latin typeface="Comic Sans MS" panose="030F0902030302020204" pitchFamily="66" charset="0"/>
              </a:rPr>
              <a:t>m</a:t>
            </a:r>
            <a:r>
              <a:rPr lang="en-US" sz="2600" dirty="0" err="1" smtClean="0">
                <a:latin typeface="Comic Sans MS" panose="030F0902030302020204" pitchFamily="66" charset="0"/>
              </a:rPr>
              <a:t>übadelesini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farklı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bir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perspektiften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inceleyeceğiz</a:t>
            </a:r>
            <a:r>
              <a:rPr lang="en-US" sz="2600" dirty="0">
                <a:latin typeface="Comic Sans MS" panose="030F09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0571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F2900-B06F-485A-3089-84A982A2261E}"/>
              </a:ext>
            </a:extLst>
          </p:cNvPr>
          <p:cNvSpPr txBox="1"/>
          <p:nvPr/>
        </p:nvSpPr>
        <p:spPr>
          <a:xfrm>
            <a:off x="118324" y="165385"/>
            <a:ext cx="8876872" cy="2169825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dirty="0" smtClean="0">
                <a:latin typeface="Comic Sans MS" panose="030F0902030302020204" pitchFamily="66" charset="0"/>
              </a:rPr>
              <a:t>Başlamadan önce</a:t>
            </a:r>
            <a:r>
              <a:rPr lang="tr-TR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bu iki tür kaynağın bize aktarabileceği farklı türde bilgiler üzerine düşünelim. </a:t>
            </a:r>
            <a:endParaRPr lang="en-US" sz="2700" dirty="0">
              <a:latin typeface="Comic Sans MS" panose="030F0902030302020204" pitchFamily="66" charset="0"/>
            </a:endParaRPr>
          </a:p>
          <a:p>
            <a:endParaRPr lang="en-US" sz="2700" b="1" dirty="0">
              <a:latin typeface="Comic Sans MS" panose="030F0902030302020204" pitchFamily="66" charset="0"/>
            </a:endParaRPr>
          </a:p>
          <a:p>
            <a:r>
              <a:rPr lang="tr-TR" sz="2700" b="1" dirty="0" smtClean="0">
                <a:latin typeface="Comic Sans MS" panose="030F0902030302020204" pitchFamily="66" charset="0"/>
              </a:rPr>
              <a:t>ÇALIŞMA</a:t>
            </a:r>
            <a:r>
              <a:rPr lang="en-US" sz="2700" b="1" dirty="0" smtClean="0">
                <a:latin typeface="Comic Sans MS" panose="030F0902030302020204" pitchFamily="66" charset="0"/>
              </a:rPr>
              <a:t>: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Çiftler halinde bir sonraki slayttaki alıntılar üzerine tartışın ve </a:t>
            </a:r>
            <a:r>
              <a:rPr lang="tr-TR" sz="2700" dirty="0" err="1" smtClean="0">
                <a:latin typeface="Comic Sans MS" panose="030F0902030302020204" pitchFamily="66" charset="0"/>
              </a:rPr>
              <a:t>Venn</a:t>
            </a:r>
            <a:r>
              <a:rPr lang="tr-TR" sz="2700" dirty="0" smtClean="0">
                <a:latin typeface="Comic Sans MS" panose="030F0902030302020204" pitchFamily="66" charset="0"/>
              </a:rPr>
              <a:t> şemasına yerleştirin</a:t>
            </a:r>
            <a:r>
              <a:rPr lang="tr-TR" sz="2700" dirty="0">
                <a:latin typeface="Comic Sans MS" panose="030F0902030302020204" pitchFamily="66" charset="0"/>
              </a:rPr>
              <a:t>.</a:t>
            </a:r>
            <a:endParaRPr lang="en-US" sz="2700" b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35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662BB876-EE66-8C53-AB18-81A77049B545}"/>
              </a:ext>
            </a:extLst>
          </p:cNvPr>
          <p:cNvSpPr/>
          <p:nvPr/>
        </p:nvSpPr>
        <p:spPr>
          <a:xfrm>
            <a:off x="1057836" y="685302"/>
            <a:ext cx="4168586" cy="35141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D5798E69-A8A4-821E-2DBF-C05261D595D9}"/>
              </a:ext>
            </a:extLst>
          </p:cNvPr>
          <p:cNvSpPr/>
          <p:nvPr/>
        </p:nvSpPr>
        <p:spPr>
          <a:xfrm>
            <a:off x="3684496" y="685302"/>
            <a:ext cx="4168586" cy="35141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D2801AC-FD57-1CCB-3EE6-EC03CFB644CD}"/>
              </a:ext>
            </a:extLst>
          </p:cNvPr>
          <p:cNvSpPr txBox="1"/>
          <p:nvPr/>
        </p:nvSpPr>
        <p:spPr>
          <a:xfrm>
            <a:off x="1053351" y="263054"/>
            <a:ext cx="303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omic Sans MS" panose="030F0902030302020204" pitchFamily="66" charset="0"/>
              </a:rPr>
              <a:t>‘</a:t>
            </a:r>
            <a:r>
              <a:rPr lang="tr-TR" sz="1800" b="1" dirty="0" smtClean="0">
                <a:latin typeface="Comic Sans MS" panose="030F0902030302020204" pitchFamily="66" charset="0"/>
              </a:rPr>
              <a:t>Resmi tartışmalar</a:t>
            </a: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A97895C-D1C5-FEE2-7490-8DA97CFF9E75}"/>
              </a:ext>
            </a:extLst>
          </p:cNvPr>
          <p:cNvSpPr txBox="1"/>
          <p:nvPr/>
        </p:nvSpPr>
        <p:spPr>
          <a:xfrm>
            <a:off x="4764740" y="269297"/>
            <a:ext cx="303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b="1" dirty="0" smtClean="0">
                <a:latin typeface="Comic Sans MS" panose="030F0902030302020204" pitchFamily="66" charset="0"/>
              </a:rPr>
              <a:t>Kişisel tanıklıklar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AA4CA96-7986-A552-DD7F-A1D67CE985EF}"/>
              </a:ext>
            </a:extLst>
          </p:cNvPr>
          <p:cNvSpPr txBox="1"/>
          <p:nvPr/>
        </p:nvSpPr>
        <p:spPr>
          <a:xfrm>
            <a:off x="3765175" y="523702"/>
            <a:ext cx="1326777" cy="37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b="1" dirty="0" smtClean="0">
                <a:latin typeface="Comic Sans MS" panose="030F0902030302020204" pitchFamily="66" charset="0"/>
              </a:rPr>
              <a:t>İkisi</a:t>
            </a:r>
            <a:endParaRPr lang="en-GB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77D2900A-8ECA-9133-0AFF-21EAEBB988C2}"/>
              </a:ext>
            </a:extLst>
          </p:cNvPr>
          <p:cNvSpPr/>
          <p:nvPr/>
        </p:nvSpPr>
        <p:spPr>
          <a:xfrm>
            <a:off x="228597" y="4361066"/>
            <a:ext cx="1976721" cy="1125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Olayları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ilk </a:t>
            </a:r>
            <a:r>
              <a:rPr 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elden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tr-TR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ktarır</a:t>
            </a:r>
            <a:endParaRPr lang="en-GB" sz="1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13A1108F-570A-2CF3-EAE0-2A00BA9BA4CB}"/>
              </a:ext>
            </a:extLst>
          </p:cNvPr>
          <p:cNvSpPr/>
          <p:nvPr/>
        </p:nvSpPr>
        <p:spPr>
          <a:xfrm>
            <a:off x="2451842" y="4361066"/>
            <a:ext cx="1976721" cy="1125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Bazen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başkalarının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görüşlerini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aktarır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E6492ABD-6334-0616-053B-AD50A475B3D8}"/>
              </a:ext>
            </a:extLst>
          </p:cNvPr>
          <p:cNvSpPr/>
          <p:nvPr/>
        </p:nvSpPr>
        <p:spPr>
          <a:xfrm>
            <a:off x="4688543" y="4361066"/>
            <a:ext cx="1976721" cy="1125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Kişisel duyguların etkisi olabilir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EFAEE001-2194-7D06-3C16-EBBE0EFBAEB0}"/>
              </a:ext>
            </a:extLst>
          </p:cNvPr>
          <p:cNvSpPr/>
          <p:nvPr/>
        </p:nvSpPr>
        <p:spPr>
          <a:xfrm>
            <a:off x="6938682" y="4361066"/>
            <a:ext cx="1976721" cy="1125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Kişinin hafızası olayların aktarımının doğruluğunu </a:t>
            </a:r>
            <a:r>
              <a:rPr lang="tr-TR" sz="1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etkileyebilir</a:t>
            </a:r>
            <a:endParaRPr lang="en-GB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6FCEEE93-FC00-A66D-9F4A-07ED6A5CE52D}"/>
              </a:ext>
            </a:extLst>
          </p:cNvPr>
          <p:cNvSpPr/>
          <p:nvPr/>
        </p:nvSpPr>
        <p:spPr>
          <a:xfrm>
            <a:off x="228597" y="5719484"/>
            <a:ext cx="1976721" cy="11385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Olayların</a:t>
            </a: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'</a:t>
            </a:r>
            <a:r>
              <a:rPr lang="en-US" sz="15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doğru</a:t>
            </a: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' </a:t>
            </a:r>
            <a:r>
              <a:rPr lang="tr-TR" sz="1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aktarılmış hali </a:t>
            </a:r>
            <a:r>
              <a:rPr lang="en-US" sz="1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olmayabilir</a:t>
            </a: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GB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42B05EDE-7473-4A6E-F9AE-0B10E53C58FF}"/>
              </a:ext>
            </a:extLst>
          </p:cNvPr>
          <p:cNvSpPr/>
          <p:nvPr/>
        </p:nvSpPr>
        <p:spPr>
          <a:xfrm>
            <a:off x="2451842" y="5719484"/>
            <a:ext cx="1976721" cy="11385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Yazarın bunu söylemek için başka bir amacı olmuş olabilir</a:t>
            </a:r>
            <a:r>
              <a:rPr lang="en-US" sz="1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GB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10683040-62C4-BE21-50B3-C0406BEFE2D8}"/>
              </a:ext>
            </a:extLst>
          </p:cNvPr>
          <p:cNvSpPr/>
          <p:nvPr/>
        </p:nvSpPr>
        <p:spPr>
          <a:xfrm>
            <a:off x="4688543" y="5719484"/>
            <a:ext cx="1976721" cy="11385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Yazarın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aktarılanların geniş bir kitle tarafından okunması beklentisi olabilir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50ACB787-5789-9891-CCF5-53121E4FA305}"/>
              </a:ext>
            </a:extLst>
          </p:cNvPr>
          <p:cNvSpPr/>
          <p:nvPr/>
        </p:nvSpPr>
        <p:spPr>
          <a:xfrm>
            <a:off x="6938682" y="5719484"/>
            <a:ext cx="1976721" cy="11385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Yazan kişinin aktarılanların yayınlanması beklentisi olmayabilir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52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F2900-B06F-485A-3089-84A982A2261E}"/>
              </a:ext>
            </a:extLst>
          </p:cNvPr>
          <p:cNvSpPr txBox="1"/>
          <p:nvPr/>
        </p:nvSpPr>
        <p:spPr>
          <a:xfrm>
            <a:off x="118324" y="165385"/>
            <a:ext cx="8876872" cy="1384995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902030302020204" pitchFamily="66" charset="0"/>
              </a:rPr>
              <a:t>Bu </a:t>
            </a:r>
            <a:r>
              <a:rPr lang="en-US" sz="2800" dirty="0" err="1">
                <a:latin typeface="Comic Sans MS" panose="030F0902030302020204" pitchFamily="66" charset="0"/>
              </a:rPr>
              <a:t>iki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tür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kaynaktan</a:t>
            </a:r>
            <a:r>
              <a:rPr lang="en-US" sz="2800" dirty="0">
                <a:latin typeface="Comic Sans MS" panose="030F0902030302020204" pitchFamily="66" charset="0"/>
              </a:rPr>
              <a:t> ('</a:t>
            </a:r>
            <a:r>
              <a:rPr lang="en-US" sz="2800" dirty="0" err="1">
                <a:latin typeface="Comic Sans MS" panose="030F0902030302020204" pitchFamily="66" charset="0"/>
              </a:rPr>
              <a:t>resmi</a:t>
            </a:r>
            <a:r>
              <a:rPr lang="en-US" sz="2800" dirty="0">
                <a:latin typeface="Comic Sans MS" panose="030F0902030302020204" pitchFamily="66" charset="0"/>
              </a:rPr>
              <a:t>' </a:t>
            </a:r>
            <a:r>
              <a:rPr lang="en-US" sz="2800" dirty="0" err="1">
                <a:latin typeface="Comic Sans MS" panose="030F0902030302020204" pitchFamily="66" charset="0"/>
              </a:rPr>
              <a:t>tartışmalardan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alıntılar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veya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kişisel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tanıklıklar</a:t>
            </a:r>
            <a:r>
              <a:rPr lang="en-US" sz="2800" dirty="0">
                <a:latin typeface="Comic Sans MS" panose="030F0902030302020204" pitchFamily="66" charset="0"/>
              </a:rPr>
              <a:t>) </a:t>
            </a:r>
            <a:r>
              <a:rPr lang="en-US" sz="2800" dirty="0" err="1">
                <a:latin typeface="Comic Sans MS" panose="030F0902030302020204" pitchFamily="66" charset="0"/>
              </a:rPr>
              <a:t>hangisinin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daha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b="1" dirty="0" err="1">
                <a:latin typeface="Comic Sans MS" panose="030F0902030302020204" pitchFamily="66" charset="0"/>
              </a:rPr>
              <a:t>yararlı</a:t>
            </a:r>
            <a:r>
              <a:rPr lang="en-US" sz="2800" b="1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olduğunu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 smtClean="0">
                <a:latin typeface="Comic Sans MS" panose="030F0902030302020204" pitchFamily="66" charset="0"/>
              </a:rPr>
              <a:t>düşünü</a:t>
            </a:r>
            <a:r>
              <a:rPr lang="tr-TR" sz="2800" dirty="0" smtClean="0">
                <a:latin typeface="Comic Sans MS" panose="030F0902030302020204" pitchFamily="66" charset="0"/>
              </a:rPr>
              <a:t>yor</a:t>
            </a:r>
            <a:r>
              <a:rPr lang="en-US" sz="2800" dirty="0" err="1" smtClean="0">
                <a:latin typeface="Comic Sans MS" panose="030F0902030302020204" pitchFamily="66" charset="0"/>
              </a:rPr>
              <a:t>sünüz</a:t>
            </a:r>
            <a:r>
              <a:rPr lang="en-US" sz="2800" dirty="0">
                <a:latin typeface="Comic Sans MS" panose="030F0902030302020204" pitchFamily="66" charset="0"/>
              </a:rPr>
              <a:t>? </a:t>
            </a:r>
            <a:r>
              <a:rPr lang="en-US" sz="2800" dirty="0" err="1">
                <a:latin typeface="Comic Sans MS" panose="030F0902030302020204" pitchFamily="66" charset="0"/>
              </a:rPr>
              <a:t>Neden</a:t>
            </a:r>
            <a:r>
              <a:rPr lang="en-US" sz="2800" dirty="0">
                <a:latin typeface="Comic Sans MS" panose="030F09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90534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F2900-B06F-485A-3089-84A982A2261E}"/>
              </a:ext>
            </a:extLst>
          </p:cNvPr>
          <p:cNvSpPr txBox="1"/>
          <p:nvPr/>
        </p:nvSpPr>
        <p:spPr>
          <a:xfrm>
            <a:off x="118324" y="165385"/>
            <a:ext cx="8876872" cy="5093702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500" i="1" dirty="0" smtClean="0">
                <a:latin typeface="Comic Sans MS" panose="030F0902030302020204" pitchFamily="66" charset="0"/>
              </a:rPr>
              <a:t>Şimdi alıntıların kendilerine göz atalım</a:t>
            </a:r>
            <a:r>
              <a:rPr lang="en-US" sz="2500" i="1" dirty="0" smtClean="0">
                <a:latin typeface="Comic Sans MS" panose="030F0902030302020204" pitchFamily="66" charset="0"/>
              </a:rPr>
              <a:t>…</a:t>
            </a:r>
            <a:endParaRPr lang="en-US" sz="2500" i="1" dirty="0">
              <a:latin typeface="Comic Sans MS" panose="030F0902030302020204" pitchFamily="66" charset="0"/>
            </a:endParaRPr>
          </a:p>
          <a:p>
            <a:endParaRPr lang="en-US" sz="2500" dirty="0">
              <a:latin typeface="Comic Sans MS" panose="030F0902030302020204" pitchFamily="66" charset="0"/>
            </a:endParaRPr>
          </a:p>
          <a:p>
            <a:r>
              <a:rPr lang="tr-TR" sz="2500" b="1" dirty="0" smtClean="0">
                <a:latin typeface="Comic Sans MS" panose="030F0902030302020204" pitchFamily="66" charset="0"/>
              </a:rPr>
              <a:t>ÇALIŞMA</a:t>
            </a:r>
            <a:r>
              <a:rPr lang="en-US" sz="2500" b="1" dirty="0" smtClean="0">
                <a:latin typeface="Comic Sans MS" panose="030F0902030302020204" pitchFamily="66" charset="0"/>
              </a:rPr>
              <a:t>: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Gru</a:t>
            </a:r>
            <a:r>
              <a:rPr lang="tr-TR" sz="2500" dirty="0" err="1" smtClean="0">
                <a:latin typeface="Comic Sans MS" panose="030F0902030302020204" pitchFamily="66" charset="0"/>
              </a:rPr>
              <a:t>plar</a:t>
            </a:r>
            <a:r>
              <a:rPr lang="tr-TR" sz="2500" dirty="0" smtClean="0">
                <a:latin typeface="Comic Sans MS" panose="030F0902030302020204" pitchFamily="66" charset="0"/>
              </a:rPr>
              <a:t> halinde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sırayla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smtClean="0">
                <a:latin typeface="Comic Sans MS" panose="030F0902030302020204" pitchFamily="66" charset="0"/>
              </a:rPr>
              <a:t>her</a:t>
            </a:r>
            <a:r>
              <a:rPr lang="tr-TR" sz="2500" dirty="0" smtClean="0">
                <a:latin typeface="Comic Sans MS" panose="030F0902030302020204" pitchFamily="66" charset="0"/>
              </a:rPr>
              <a:t> bir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tanıklığı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inceleyin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ve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kağıdın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smtClean="0">
                <a:latin typeface="Comic Sans MS" panose="030F0902030302020204" pitchFamily="66" charset="0"/>
              </a:rPr>
              <a:t>alt</a:t>
            </a:r>
            <a:r>
              <a:rPr lang="tr-TR" sz="2500" dirty="0" smtClean="0">
                <a:latin typeface="Comic Sans MS" panose="030F0902030302020204" pitchFamily="66" charset="0"/>
              </a:rPr>
              <a:t> kısmında yazılanları aranızda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tartışın</a:t>
            </a:r>
            <a:r>
              <a:rPr lang="en-US" sz="2500" dirty="0">
                <a:latin typeface="Comic Sans MS" panose="030F0902030302020204" pitchFamily="66" charset="0"/>
              </a:rPr>
              <a:t>. </a:t>
            </a:r>
            <a:r>
              <a:rPr lang="en-US" sz="2500" dirty="0" err="1">
                <a:latin typeface="Comic Sans MS" panose="030F0902030302020204" pitchFamily="66" charset="0"/>
              </a:rPr>
              <a:t>Daha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sonra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tablonuzun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ilgili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satırını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doldurun</a:t>
            </a:r>
            <a:r>
              <a:rPr lang="tr-TR" sz="2500" dirty="0" smtClean="0">
                <a:latin typeface="Comic Sans MS" panose="030F0902030302020204" pitchFamily="66" charset="0"/>
              </a:rPr>
              <a:t>.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Nüfus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tr-TR" sz="2500" dirty="0" err="1">
                <a:latin typeface="Comic Sans MS" panose="030F0902030302020204" pitchFamily="66" charset="0"/>
              </a:rPr>
              <a:t>m</a:t>
            </a:r>
            <a:r>
              <a:rPr lang="en-US" sz="2500" dirty="0" err="1" smtClean="0">
                <a:latin typeface="Comic Sans MS" panose="030F0902030302020204" pitchFamily="66" charset="0"/>
              </a:rPr>
              <a:t>übadelesi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hakkında</a:t>
            </a:r>
            <a:r>
              <a:rPr lang="tr-TR" sz="2500" dirty="0" smtClean="0">
                <a:latin typeface="Comic Sans MS" panose="030F0902030302020204" pitchFamily="66" charset="0"/>
              </a:rPr>
              <a:t> kendi </a:t>
            </a:r>
            <a:r>
              <a:rPr lang="en-US" sz="2500" dirty="0" err="1" smtClean="0">
                <a:latin typeface="Comic Sans MS" panose="030F0902030302020204" pitchFamily="66" charset="0"/>
              </a:rPr>
              <a:t>çıkarımlarınızı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ve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mübadele</a:t>
            </a:r>
            <a:r>
              <a:rPr lang="tr-TR" sz="2500" dirty="0" err="1" smtClean="0">
                <a:latin typeface="Comic Sans MS" panose="030F0902030302020204" pitchFamily="66" charset="0"/>
              </a:rPr>
              <a:t>nin</a:t>
            </a:r>
            <a:r>
              <a:rPr lang="tr-TR" sz="2500" dirty="0" smtClean="0">
                <a:latin typeface="Comic Sans MS" panose="030F0902030302020204" pitchFamily="66" charset="0"/>
              </a:rPr>
              <a:t> ona tanıklık etmiş olanların aktardıklarından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öğrenemediğiniz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tr-TR" sz="2500" dirty="0" smtClean="0">
                <a:latin typeface="Comic Sans MS" panose="030F0902030302020204" pitchFamily="66" charset="0"/>
              </a:rPr>
              <a:t>özelliklerini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>
                <a:latin typeface="Comic Sans MS" panose="030F0902030302020204" pitchFamily="66" charset="0"/>
              </a:rPr>
              <a:t>not </a:t>
            </a:r>
            <a:r>
              <a:rPr lang="en-US" sz="2500" dirty="0" err="1">
                <a:latin typeface="Comic Sans MS" panose="030F0902030302020204" pitchFamily="66" charset="0"/>
              </a:rPr>
              <a:t>edin</a:t>
            </a:r>
            <a:r>
              <a:rPr lang="en-US" sz="2500" dirty="0">
                <a:latin typeface="Comic Sans MS" panose="030F0902030302020204" pitchFamily="66" charset="0"/>
              </a:rPr>
              <a:t>.</a:t>
            </a:r>
          </a:p>
          <a:p>
            <a:endParaRPr lang="en-US" sz="2500" dirty="0">
              <a:latin typeface="Comic Sans MS" panose="030F0902030302020204" pitchFamily="66" charset="0"/>
            </a:endParaRPr>
          </a:p>
          <a:p>
            <a:r>
              <a:rPr lang="tr-TR" sz="2500" dirty="0" smtClean="0">
                <a:latin typeface="Comic Sans MS" panose="030F0902030302020204" pitchFamily="66" charset="0"/>
              </a:rPr>
              <a:t>Tanıklıkların çoğunu veya hepsini okuduktan sonra aralarında karşılaştırma yapmaya başlayabilirsiniz</a:t>
            </a:r>
            <a:r>
              <a:rPr lang="en-US" sz="2500" dirty="0" smtClean="0">
                <a:latin typeface="Comic Sans MS" panose="030F0902030302020204" pitchFamily="66" charset="0"/>
              </a:rPr>
              <a:t>. </a:t>
            </a:r>
            <a:r>
              <a:rPr lang="tr-TR" sz="2500" dirty="0" smtClean="0">
                <a:latin typeface="Comic Sans MS" panose="030F0902030302020204" pitchFamily="66" charset="0"/>
              </a:rPr>
              <a:t>Son olarak</a:t>
            </a:r>
            <a:r>
              <a:rPr lang="en-US" sz="2500" dirty="0" smtClean="0">
                <a:latin typeface="Comic Sans MS" panose="030F0902030302020204" pitchFamily="66" charset="0"/>
              </a:rPr>
              <a:t>, </a:t>
            </a:r>
            <a:r>
              <a:rPr lang="tr-TR" sz="2500" dirty="0" smtClean="0">
                <a:latin typeface="Comic Sans MS" panose="030F0902030302020204" pitchFamily="66" charset="0"/>
              </a:rPr>
              <a:t>her tanıklıkta ifade edilen mesaj ve duyguyu bir kelimede özetlemeye çalışın.</a:t>
            </a:r>
            <a:endParaRPr lang="en-US" sz="2500" b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600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F2900-B06F-485A-3089-84A982A2261E}"/>
              </a:ext>
            </a:extLst>
          </p:cNvPr>
          <p:cNvSpPr txBox="1"/>
          <p:nvPr/>
        </p:nvSpPr>
        <p:spPr>
          <a:xfrm>
            <a:off x="118324" y="148132"/>
            <a:ext cx="8876872" cy="923330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700" i="1" dirty="0" err="1">
                <a:latin typeface="Comic Sans MS" panose="030F0902030302020204" pitchFamily="66" charset="0"/>
              </a:rPr>
              <a:t>Tanıklıkları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okurken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tr-TR" sz="2700" i="1" dirty="0" smtClean="0">
                <a:latin typeface="Comic Sans MS" panose="030F0902030302020204" pitchFamily="66" charset="0"/>
              </a:rPr>
              <a:t>aynı zamanda bunların </a:t>
            </a:r>
            <a:r>
              <a:rPr lang="en-US" sz="2700" i="1" dirty="0" err="1" smtClean="0">
                <a:latin typeface="Comic Sans MS" panose="030F0902030302020204" pitchFamily="66" charset="0"/>
              </a:rPr>
              <a:t>bize</a:t>
            </a:r>
            <a:r>
              <a:rPr lang="en-US" sz="2700" i="1" dirty="0" smtClean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neler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anlatabileceklerini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düşünün</a:t>
            </a:r>
            <a:r>
              <a:rPr lang="en-US" sz="2700" i="1" dirty="0">
                <a:latin typeface="Comic Sans MS" panose="030F0902030302020204" pitchFamily="66" charset="0"/>
              </a:rPr>
              <a:t> …</a:t>
            </a:r>
            <a:endParaRPr lang="en-US" sz="2700" b="1" i="1" dirty="0"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D29317-6F97-16B6-1C75-69F6D0FAF88A}"/>
              </a:ext>
            </a:extLst>
          </p:cNvPr>
          <p:cNvSpPr txBox="1"/>
          <p:nvPr/>
        </p:nvSpPr>
        <p:spPr>
          <a:xfrm>
            <a:off x="118324" y="1230775"/>
            <a:ext cx="8876872" cy="1246495"/>
          </a:xfrm>
          <a:prstGeom prst="rect">
            <a:avLst/>
          </a:prstGeom>
          <a:solidFill>
            <a:srgbClr val="FFE5FF"/>
          </a:solidFill>
          <a:ln w="12700"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500" dirty="0" err="1" smtClean="0">
                <a:latin typeface="Comic Sans MS" panose="030F0902030302020204" pitchFamily="66" charset="0"/>
              </a:rPr>
              <a:t>Yer</a:t>
            </a:r>
            <a:r>
              <a:rPr lang="tr-TR" sz="2500" dirty="0" err="1" smtClean="0">
                <a:latin typeface="Comic Sans MS" panose="030F0902030302020204" pitchFamily="66" charset="0"/>
              </a:rPr>
              <a:t>ler</a:t>
            </a:r>
            <a:r>
              <a:rPr lang="en-US" sz="2500" dirty="0" err="1" smtClean="0">
                <a:latin typeface="Comic Sans MS" panose="030F0902030302020204" pitchFamily="66" charset="0"/>
              </a:rPr>
              <a:t>inden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edilmiş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insanların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tr-TR" sz="2500" dirty="0" err="1" smtClean="0">
                <a:latin typeface="Comic Sans MS" panose="030F0902030302020204" pitchFamily="66" charset="0"/>
              </a:rPr>
              <a:t>m</a:t>
            </a:r>
            <a:r>
              <a:rPr lang="en-US" sz="2500" dirty="0" err="1" smtClean="0">
                <a:latin typeface="Comic Sans MS" panose="030F0902030302020204" pitchFamily="66" charset="0"/>
              </a:rPr>
              <a:t>übadeleden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hemen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sonra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karşıl</a:t>
            </a:r>
            <a:r>
              <a:rPr lang="tr-TR" sz="2500" dirty="0" smtClean="0">
                <a:latin typeface="Comic Sans MS" panose="030F0902030302020204" pitchFamily="66" charset="0"/>
              </a:rPr>
              <a:t>aştıkları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zorluklar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ve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bu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zorlukların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üstesinden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gelme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yolları</a:t>
            </a:r>
            <a:r>
              <a:rPr lang="en-US" sz="2500" dirty="0">
                <a:latin typeface="Comic Sans MS" panose="030F0902030302020204" pitchFamily="66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FD0198D-32AF-80E0-0C65-12D95A1B2A8E}"/>
              </a:ext>
            </a:extLst>
          </p:cNvPr>
          <p:cNvSpPr txBox="1"/>
          <p:nvPr/>
        </p:nvSpPr>
        <p:spPr>
          <a:xfrm>
            <a:off x="118324" y="2615116"/>
            <a:ext cx="8876872" cy="861774"/>
          </a:xfrm>
          <a:prstGeom prst="rect">
            <a:avLst/>
          </a:prstGeom>
          <a:solidFill>
            <a:srgbClr val="FFE5FF"/>
          </a:solidFill>
          <a:ln w="12700"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500" dirty="0" smtClean="0">
                <a:latin typeface="Comic Sans MS" panose="030F0902030302020204" pitchFamily="66" charset="0"/>
              </a:rPr>
              <a:t>Yerlerinden edilmiş insanların yeni toplulukları tarafından nasıl karşılandıkları</a:t>
            </a:r>
            <a:endParaRPr lang="en-US" sz="2500" dirty="0">
              <a:latin typeface="Comic Sans MS" panose="030F09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FBF8E7E-410B-887F-E39A-B9E25BCE856D}"/>
              </a:ext>
            </a:extLst>
          </p:cNvPr>
          <p:cNvSpPr txBox="1"/>
          <p:nvPr/>
        </p:nvSpPr>
        <p:spPr>
          <a:xfrm>
            <a:off x="118324" y="3626924"/>
            <a:ext cx="8876872" cy="861774"/>
          </a:xfrm>
          <a:prstGeom prst="rect">
            <a:avLst/>
          </a:prstGeom>
          <a:solidFill>
            <a:srgbClr val="FFE5FF"/>
          </a:solidFill>
          <a:ln w="12700"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500" dirty="0" smtClean="0">
                <a:latin typeface="Comic Sans MS" panose="030F0902030302020204" pitchFamily="66" charset="0"/>
              </a:rPr>
              <a:t>Yerlerinden edilmiş insanların mübadeleyi nasıl karşıladığı</a:t>
            </a:r>
            <a:endParaRPr lang="en-US" sz="2500" dirty="0">
              <a:latin typeface="Comic Sans MS" panose="030F09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9E18B6-DA7D-8F1D-BEDC-DF0FA9353843}"/>
              </a:ext>
            </a:extLst>
          </p:cNvPr>
          <p:cNvSpPr txBox="1"/>
          <p:nvPr/>
        </p:nvSpPr>
        <p:spPr>
          <a:xfrm>
            <a:off x="118324" y="4643735"/>
            <a:ext cx="8876872" cy="861774"/>
          </a:xfrm>
          <a:prstGeom prst="rect">
            <a:avLst/>
          </a:prstGeom>
          <a:solidFill>
            <a:srgbClr val="FFE5FF"/>
          </a:solidFill>
          <a:ln w="12700">
            <a:solidFill>
              <a:srgbClr val="FF99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500" dirty="0" smtClean="0">
                <a:latin typeface="Comic Sans MS" panose="030F0902030302020204" pitchFamily="66" charset="0"/>
              </a:rPr>
              <a:t>Nüfus mübadelesinin yerlerinden edilen insanlar ve ailelerinin hayatları üzerindeki uzun vadeli etkileri</a:t>
            </a:r>
            <a:r>
              <a:rPr lang="en-US" sz="2500" dirty="0" smtClean="0">
                <a:latin typeface="Comic Sans MS" panose="030F0902030302020204" pitchFamily="66" charset="0"/>
              </a:rPr>
              <a:t>. </a:t>
            </a:r>
            <a:endParaRPr lang="en-US" sz="25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65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Çalışma </a:t>
            </a:r>
            <a:r>
              <a:rPr lang="tr-TR" sz="1000" dirty="0" smtClean="0">
                <a:latin typeface="Comic Sans MS" panose="030F0902030302020204" pitchFamily="66" charset="0"/>
              </a:rPr>
              <a:t>dosyası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2.1: </a:t>
            </a:r>
            <a:r>
              <a:rPr lang="tr-TR" sz="1000" dirty="0" smtClean="0">
                <a:latin typeface="Comic Sans MS" panose="030F0902030302020204" pitchFamily="66" charset="0"/>
              </a:rPr>
              <a:t>Doğru kutucuğa işaret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xmlns="" id="{806E73B7-9B80-63B1-CBB6-8965D018F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83422"/>
              </p:ext>
            </p:extLst>
          </p:nvPr>
        </p:nvGraphicFramePr>
        <p:xfrm>
          <a:off x="196785" y="320496"/>
          <a:ext cx="8680087" cy="635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601">
                  <a:extLst>
                    <a:ext uri="{9D8B030D-6E8A-4147-A177-3AD203B41FA5}">
                      <a16:colId xmlns:a16="http://schemas.microsoft.com/office/drawing/2014/main" xmlns="" val="3818022778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xmlns="" val="211634149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xmlns="" val="281309309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xmlns="" val="2743267178"/>
                    </a:ext>
                  </a:extLst>
                </a:gridCol>
                <a:gridCol w="1626986">
                  <a:extLst>
                    <a:ext uri="{9D8B030D-6E8A-4147-A177-3AD203B41FA5}">
                      <a16:colId xmlns:a16="http://schemas.microsoft.com/office/drawing/2014/main" xmlns="" val="3840121648"/>
                    </a:ext>
                  </a:extLst>
                </a:gridCol>
              </a:tblGrid>
              <a:tr h="607714"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Kaynak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Bu kaynak bize mübadele</a:t>
                      </a:r>
                      <a:r>
                        <a:rPr lang="tr-TR" sz="110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hakkında neler söylüyor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?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Mübadele hakkında öğrenmemizin </a:t>
                      </a:r>
                      <a:r>
                        <a:rPr lang="tr-TR" sz="110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mümkün olmadığı</a:t>
                      </a:r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şeyler var mı</a:t>
                      </a:r>
                      <a:r>
                        <a:rPr lang="en-US" sz="110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?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Aktarılanların</a:t>
                      </a:r>
                      <a:r>
                        <a:rPr lang="tr-TR" sz="110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o</a:t>
                      </a:r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dak</a:t>
                      </a:r>
                      <a:r>
                        <a:rPr lang="tr-TR" sz="110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noktası ve biçimi diğer tanıklıklardan nasıl ayrışıyor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?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İfade edilmekte</a:t>
                      </a:r>
                      <a:r>
                        <a:rPr lang="tr-TR" sz="1100" baseline="0" dirty="0" smtClean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 olan</a:t>
                      </a:r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 mesaj ve duygunun tek kelime ile özeti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3998243"/>
                  </a:ext>
                </a:extLst>
              </a:tr>
              <a:tr h="111913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7203493"/>
                  </a:ext>
                </a:extLst>
              </a:tr>
              <a:tr h="111913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9246237"/>
                  </a:ext>
                </a:extLst>
              </a:tr>
              <a:tr h="111913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0141958"/>
                  </a:ext>
                </a:extLst>
              </a:tr>
              <a:tr h="111913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5710643"/>
                  </a:ext>
                </a:extLst>
              </a:tr>
              <a:tr h="111913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6590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234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2.1: </a:t>
            </a:r>
            <a:r>
              <a:rPr lang="tr-TR" sz="1000" dirty="0" smtClean="0">
                <a:latin typeface="Comic Sans MS" panose="030F0902030302020204" pitchFamily="66" charset="0"/>
              </a:rPr>
              <a:t>Tanıklık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A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xmlns="" id="{B3321DFE-4034-9E4F-DC41-74E84B712BE5}"/>
              </a:ext>
            </a:extLst>
          </p:cNvPr>
          <p:cNvSpPr/>
          <p:nvPr/>
        </p:nvSpPr>
        <p:spPr>
          <a:xfrm>
            <a:off x="310551" y="431321"/>
            <a:ext cx="8566321" cy="4088921"/>
          </a:xfrm>
          <a:prstGeom prst="wedgeRoundRectCallout">
            <a:avLst>
              <a:gd name="adj1" fmla="val -42004"/>
              <a:gd name="adj2" fmla="val 5833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İnsanoğlunun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hayatta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kalma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zorluklara göğüs germe gücü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gerçekten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takdire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şayan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düşünün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: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eskiden T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anrı'nın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yarattığı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tüm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güzel</a:t>
            </a:r>
            <a:r>
              <a:rPr lang="tr-TR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likere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sahip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olmaya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alış</a:t>
            </a:r>
            <a:r>
              <a:rPr lang="tr-TR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mış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olan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bizler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ağr</a:t>
            </a:r>
            <a:r>
              <a:rPr lang="tr-TR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ılar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içindeki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bedenlerimizi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yatıracak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erimizin dahi </a:t>
            </a:r>
            <a:r>
              <a:rPr lang="tr-TR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olmadığ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karanlık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depoya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tıkılmış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durumdayız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Buna rağmen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yine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de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ümitsizliğe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kapılmadık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… O 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depo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12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aile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yerleştirilmişti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Bizimkisi nispeten küçük olan ailelerdendi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erkek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kardeşim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annem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ben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Na</a:t>
            </a:r>
            <a:r>
              <a:rPr lang="tr-TR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kşa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bizimle birlikte gelen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üç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kuzen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im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48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metrelik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perişan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alanda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12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aile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…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Bulduğumuz birkaç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çuvalı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yıkadık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perde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dikip bölme yaptık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Her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ailenin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kendine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ait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alanı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vardı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Hatta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kendi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aramızda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espriler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bile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yapardık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… 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“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Burası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yatak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odamız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burası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mutfağımız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işte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oturma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odamız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!” 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 şekilde d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ayanabi</a:t>
            </a:r>
            <a:r>
              <a:rPr lang="tr-TR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lme</a:t>
            </a:r>
            <a:r>
              <a:rPr lang="tr-TR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ayaklarımızın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üzerinde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durabilmek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için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sürekli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birbirimizi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cesaretlendirmeye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çalışt</a:t>
            </a:r>
            <a:r>
              <a:rPr lang="tr-TR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ığımız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İki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buçuk</a:t>
            </a:r>
            <a:r>
              <a:rPr lang="en-US" sz="16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yıl</a:t>
            </a:r>
            <a:r>
              <a:rPr lang="tr-TR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geçirdik</a:t>
            </a:r>
            <a:r>
              <a:rPr lang="en-US" sz="16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.”</a:t>
            </a:r>
            <a:endParaRPr lang="en-GB" sz="16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7FECF89-2380-C835-D4EB-FA9378375B41}"/>
              </a:ext>
            </a:extLst>
          </p:cNvPr>
          <p:cNvSpPr/>
          <p:nvPr/>
        </p:nvSpPr>
        <p:spPr>
          <a:xfrm>
            <a:off x="310551" y="5175849"/>
            <a:ext cx="4779034" cy="1449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Bağlam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eni mahalleler inşa edilene kadar ya da boş evler bulunana kadar göçmenler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kendilerini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sıklıkla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alıntıda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kine benzer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transit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kamplarda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buldu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tr-TR" sz="1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Bazı ailelerin bu kamplarda yıllarca kaldığı dahi oluyordu.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9D52E65-9701-A2F4-789C-CEC27C0EA531}"/>
              </a:ext>
            </a:extLst>
          </p:cNvPr>
          <p:cNvSpPr/>
          <p:nvPr/>
        </p:nvSpPr>
        <p:spPr>
          <a:xfrm>
            <a:off x="5348377" y="5175849"/>
            <a:ext cx="3528495" cy="1449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Bunları da tartışabilirsiniz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Alıntı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daki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ilk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cümle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ye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bakın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u cümle bize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yazar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ın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kısa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süre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önce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meydana gelmiş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olaylar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üzerin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 mi konuştuğunu,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yoksa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üzerinden zaman geçtikten sonra geçmişi tekrar hatırladığı hissini mi veriyor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9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2.2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en-US" sz="1000" dirty="0" smtClean="0">
                <a:latin typeface="Comic Sans MS" panose="030F0902030302020204" pitchFamily="66" charset="0"/>
              </a:rPr>
              <a:t>T</a:t>
            </a:r>
            <a:r>
              <a:rPr lang="tr-TR" sz="1000" dirty="0" smtClean="0">
                <a:latin typeface="Comic Sans MS" panose="030F0902030302020204" pitchFamily="66" charset="0"/>
              </a:rPr>
              <a:t>anıklık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B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xmlns="" id="{B3321DFE-4034-9E4F-DC41-74E84B712BE5}"/>
              </a:ext>
            </a:extLst>
          </p:cNvPr>
          <p:cNvSpPr/>
          <p:nvPr/>
        </p:nvSpPr>
        <p:spPr>
          <a:xfrm>
            <a:off x="310551" y="431321"/>
            <a:ext cx="8566321" cy="4088921"/>
          </a:xfrm>
          <a:prstGeom prst="wedgeRoundRectCallout">
            <a:avLst>
              <a:gd name="adj1" fmla="val -42004"/>
              <a:gd name="adj2" fmla="val 5833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Yerliler uzun yıllar mübadil evliliklerine, özellikle gelin almalara direndiler, bir çeşmenin iki oluğundan ayrı ayrı su içtiler, mübadiller mevcut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camiye sığmayacakları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gerekçesiyle kiliseden çevrilen camide namaz kıldılar, birbirlerinin evlerinin önünden geçmediler. Bu dışlanma, bu ayrı </a:t>
            </a:r>
            <a:r>
              <a:rPr lang="tr-TR" sz="145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gayrılık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1950’lere dek devam etti. O yıllardaki iktidar değişikliği, az da olsa iletişim ve ulaşımın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kolaylaşması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zamanla iki topluluk arasındaki direncin yavaş yavaş kırılmasına yol açtı ve evlilikler başladı. Çocuklarının mübadil çocuklarıyla evlenmelerine direnen yerli analarının anlamsız direnci güç de olsa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kırıldı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ama bu kez torunlar üzerinden ötekileştirme çabaları çıktı ortaya. Yerli nineler torunlara «Söyle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bakalım </a:t>
            </a:r>
            <a:r>
              <a:rPr lang="tr-TR" sz="145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enin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neren yerli neren </a:t>
            </a:r>
            <a:r>
              <a:rPr lang="tr-TR" sz="145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macır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?» diye baskı yaptı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durdu </a:t>
            </a:r>
            <a:r>
              <a:rPr lang="tr-TR" sz="145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torunlar büyüyene dek.</a:t>
            </a:r>
            <a:endParaRPr lang="en-GB" sz="145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7FECF89-2380-C835-D4EB-FA9378375B41}"/>
              </a:ext>
            </a:extLst>
          </p:cNvPr>
          <p:cNvSpPr/>
          <p:nvPr/>
        </p:nvSpPr>
        <p:spPr>
          <a:xfrm>
            <a:off x="310551" y="5029200"/>
            <a:ext cx="4779034" cy="1595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Bağlam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[</a:t>
            </a:r>
            <a:r>
              <a:rPr lang="tr-T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1950’lerdeki hükümet değişikliği ve etkisi</a:t>
            </a:r>
            <a:r>
              <a:rPr lang="en-US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?]</a:t>
            </a: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9D52E65-9701-A2F4-789C-CEC27C0EA531}"/>
              </a:ext>
            </a:extLst>
          </p:cNvPr>
          <p:cNvSpPr/>
          <p:nvPr/>
        </p:nvSpPr>
        <p:spPr>
          <a:xfrm>
            <a:off x="5348377" y="5029200"/>
            <a:ext cx="3528495" cy="1595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Bunları da tartışabilirsiniz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Sizce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yazar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'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yer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lilerin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evlerinin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önünden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dahi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geçeme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zdik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'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derken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ne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demek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istiyor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?’</a:t>
            </a:r>
            <a:endParaRPr lang="en-U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Sizce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için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özellikle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büyükanneler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değişime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kadar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direnç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gösteriyordu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 </a:t>
            </a:r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233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2.3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en-US" sz="1000" dirty="0" smtClean="0">
                <a:latin typeface="Comic Sans MS" panose="030F0902030302020204" pitchFamily="66" charset="0"/>
              </a:rPr>
              <a:t>T</a:t>
            </a:r>
            <a:r>
              <a:rPr lang="tr-TR" sz="1000" dirty="0" smtClean="0">
                <a:latin typeface="Comic Sans MS" panose="030F0902030302020204" pitchFamily="66" charset="0"/>
              </a:rPr>
              <a:t>anıklık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C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xmlns="" id="{B3321DFE-4034-9E4F-DC41-74E84B712BE5}"/>
              </a:ext>
            </a:extLst>
          </p:cNvPr>
          <p:cNvSpPr/>
          <p:nvPr/>
        </p:nvSpPr>
        <p:spPr>
          <a:xfrm>
            <a:off x="310551" y="431321"/>
            <a:ext cx="8566321" cy="4088921"/>
          </a:xfrm>
          <a:prstGeom prst="wedgeRoundRectCallout">
            <a:avLst>
              <a:gd name="adj1" fmla="val -42004"/>
              <a:gd name="adj2" fmla="val 5833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Hatırladığım bir başka konu da yerliler ile göçmenler arasındaki gerilim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Kardeşleri olmamıza rağmen bize hayvandan beter davranıyorlardı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9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Stylida’da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meydana gelen her olumsuzluktan bizler sorumlu tutuluyorduk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Bizim çocuklarımızı dövüyorlar ve kendi çocuklarını da eğer uslu olmazlarsa biz göçmenlere yedirmekle korkutuyorlardı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Yerliler bize 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“T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ürk tohumu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”, 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diyordu ve bu bizi derinden yaralıyordu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Bizler yerlerimizden koparılmıştık, şimdi de yerliler bizi kendimizden koparıyordu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 nefret yıllar boyu sürdü</a:t>
            </a:r>
            <a:r>
              <a:rPr lang="en-US" sz="19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.’</a:t>
            </a:r>
            <a:endParaRPr lang="en-GB" sz="19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7FECF89-2380-C835-D4EB-FA9378375B41}"/>
              </a:ext>
            </a:extLst>
          </p:cNvPr>
          <p:cNvSpPr/>
          <p:nvPr/>
        </p:nvSpPr>
        <p:spPr>
          <a:xfrm>
            <a:off x="310551" y="5175849"/>
            <a:ext cx="4779034" cy="1449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Bağlam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‘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Türk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tohumu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‘, 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übadeleden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sonra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Yunanistan'a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öç 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edenerin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yaygın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olarak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maruz kaldığı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hakaretti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. Son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derece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aşağılayıcı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olarak değerlendirilirdi.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n-U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9D52E65-9701-A2F4-789C-CEC27C0EA531}"/>
              </a:ext>
            </a:extLst>
          </p:cNvPr>
          <p:cNvSpPr/>
          <p:nvPr/>
        </p:nvSpPr>
        <p:spPr>
          <a:xfrm>
            <a:off x="5348377" y="5175849"/>
            <a:ext cx="3528495" cy="1449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Bunları da tartışabilirsiniz</a:t>
            </a:r>
            <a:r>
              <a:rPr lang="en-US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izce S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tylida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daha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pek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çok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yere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gelen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göçmenlere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yönelik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yerel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halk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neden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kadar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olumsuz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tepkiler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österdi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Davranışlarını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etkile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yen etmenler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neler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olabilir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357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2.4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en-US" sz="1000" dirty="0" smtClean="0">
                <a:latin typeface="Comic Sans MS" panose="030F0902030302020204" pitchFamily="66" charset="0"/>
              </a:rPr>
              <a:t>T</a:t>
            </a:r>
            <a:r>
              <a:rPr lang="tr-TR" sz="1000" dirty="0" smtClean="0">
                <a:latin typeface="Comic Sans MS" panose="030F0902030302020204" pitchFamily="66" charset="0"/>
              </a:rPr>
              <a:t>anıklık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D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xmlns="" id="{B3321DFE-4034-9E4F-DC41-74E84B712BE5}"/>
              </a:ext>
            </a:extLst>
          </p:cNvPr>
          <p:cNvSpPr/>
          <p:nvPr/>
        </p:nvSpPr>
        <p:spPr>
          <a:xfrm>
            <a:off x="310551" y="431321"/>
            <a:ext cx="8566321" cy="4088921"/>
          </a:xfrm>
          <a:prstGeom prst="wedgeRoundRectCallout">
            <a:avLst>
              <a:gd name="adj1" fmla="val -42004"/>
              <a:gd name="adj2" fmla="val 5833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</a:t>
            </a:r>
            <a:r>
              <a:rPr lang="tr-TR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Atatürk’ün emriyle mübadele başlayınca üzüntülerine rağmen yola çıkmışlar</a:t>
            </a:r>
            <a:r>
              <a:rPr lang="en-GB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…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Önce Giresun’a, sonra Bulancak’a yerleşmeyi tercih etmişler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Yerliler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tr-TR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"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Bunlar da nereden çıktı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?</a:t>
            </a:r>
            <a:r>
              <a:rPr lang="tr-TR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"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diyormuş, çünkü kendilerine tahsis edilen mülkü haksız yere elde ettiklerini düşünüyorlarmış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"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Atatürk de bizim geldiğimiz yerden geldi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Bizden önce o gelip sizleri kurtardı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..."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şeklinde yanıt veriyormuş annem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İlk aylarda ciddi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anlamda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yabancı gibi hissetmişler kendilerini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Bizim 5 katlı evin önceki sahipleri olan Rumlar 1962 yılında ziyarete geldi. Türkçeleri çok akıcıydı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Kendileri Selanik’e yerleştirilmiş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Nostalji içinde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göz yaşlarıyla evin etrafını gezdiler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Bize kendi adreslerini bıraktılar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3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unanca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olduğu ve dolayısıyla okuyamadığım için kağıdı yırtıp attım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...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Eğer adres şu an elimde olsaydı koşa koşa giderdim ziyaretlerine.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 Yunanistan seyahatim sırasında Selanik’ten annemi arayıp </a:t>
            </a:r>
            <a:r>
              <a:rPr lang="tr-TR" sz="13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kendisine </a:t>
            </a:r>
            <a:r>
              <a:rPr lang="tr-TR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"Senin </a:t>
            </a:r>
            <a:r>
              <a:rPr lang="tr-TR" sz="13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vatanına </a:t>
            </a:r>
            <a:r>
              <a:rPr lang="tr-TR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geldim". "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Keşke beni de götürseydin yanında</a:t>
            </a:r>
            <a:r>
              <a:rPr lang="tr-TR" sz="13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"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 diye cevapladı kalbinin derinliklerinden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Fakta başka bir zaman beraberken kendisine gitmek isteyip istemediğini sordum ve bana titrek bir sesle babasının öldürüldüğü yere gitmek istemediğini söyledi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Çok cesur bir kadındı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Uzak yerlerden gelip bu ülke için çalışkan nesiller yetiştiren tüm mübadil anneler gibi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Hepsi ışıklar içinde uyusun</a:t>
            </a:r>
            <a:r>
              <a:rPr lang="en-US" sz="1300" b="0" i="0" dirty="0" smtClean="0">
                <a:solidFill>
                  <a:schemeClr val="tx1"/>
                </a:solidFill>
                <a:effectLst/>
                <a:latin typeface="Dreaming Outloud Pro" panose="03050502040302030504" pitchFamily="66" charset="0"/>
                <a:cs typeface="Dreaming Outloud Pro" panose="03050502040302030504" pitchFamily="66" charset="0"/>
              </a:rPr>
              <a:t>.’</a:t>
            </a:r>
            <a:endParaRPr lang="en-GB" sz="13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7FECF89-2380-C835-D4EB-FA9378375B41}"/>
              </a:ext>
            </a:extLst>
          </p:cNvPr>
          <p:cNvSpPr/>
          <p:nvPr/>
        </p:nvSpPr>
        <p:spPr>
          <a:xfrm>
            <a:off x="310551" y="5029200"/>
            <a:ext cx="4779034" cy="1595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Bağlam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Alıntı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, 1923'ten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sonra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özellikle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kadınların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karşılaştığı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zorluklara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değiniyor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Mübadeleyle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ilgili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tanıklıkların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çoğu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kadınlar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tarafından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aktarılmıştı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tarihçiler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gittikçe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kadınların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diğer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kadınların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toplumsal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hafızanın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korunmasında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üstlendiği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önemli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rolü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araştır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maya başlıyor.</a:t>
            </a:r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9D52E65-9701-A2F4-789C-CEC27C0EA531}"/>
              </a:ext>
            </a:extLst>
          </p:cNvPr>
          <p:cNvSpPr/>
          <p:nvPr/>
        </p:nvSpPr>
        <p:spPr>
          <a:xfrm>
            <a:off x="5348377" y="5029200"/>
            <a:ext cx="3528495" cy="1595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Bunları da </a:t>
            </a:r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tartışabilirsiniz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Sizce yazar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neden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evin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eski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sahiplerini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bulmaya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'</a:t>
            </a:r>
            <a:r>
              <a:rPr lang="en-US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koşa</a:t>
            </a:r>
            <a:r>
              <a:rPr lang="tr-TR" sz="1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rak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gideceğini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‘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söylüyor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 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Bu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insanlarla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kez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daha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buluşmaktan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onlar için ne ifade ediyor olabilir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569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2.5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en-US" sz="1000" dirty="0" smtClean="0">
                <a:latin typeface="Comic Sans MS" panose="030F0902030302020204" pitchFamily="66" charset="0"/>
              </a:rPr>
              <a:t>T</a:t>
            </a:r>
            <a:r>
              <a:rPr lang="tr-TR" sz="1000" dirty="0" smtClean="0">
                <a:latin typeface="Comic Sans MS" panose="030F0902030302020204" pitchFamily="66" charset="0"/>
              </a:rPr>
              <a:t>anıklık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E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xmlns="" id="{B3321DFE-4034-9E4F-DC41-74E84B712BE5}"/>
              </a:ext>
            </a:extLst>
          </p:cNvPr>
          <p:cNvSpPr/>
          <p:nvPr/>
        </p:nvSpPr>
        <p:spPr>
          <a:xfrm>
            <a:off x="310551" y="431321"/>
            <a:ext cx="8566321" cy="4088921"/>
          </a:xfrm>
          <a:prstGeom prst="wedgeRoundRectCallout">
            <a:avLst>
              <a:gd name="adj1" fmla="val -42004"/>
              <a:gd name="adj2" fmla="val 5833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‘Ah! 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Keşke d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eğişim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olmasaydı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ve 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Kenatala'da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kalsaydık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Yılın a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ltı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ay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ı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Kenata’da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çalış</a:t>
            </a:r>
            <a:r>
              <a:rPr lang="tr-TR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ır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diğer 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altı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ay ye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r içerdik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Fakat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ayrılma</a:t>
            </a:r>
            <a:r>
              <a:rPr lang="tr-TR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mak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gerçeten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bir seçenek miydi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? </a:t>
            </a:r>
            <a:r>
              <a:rPr lang="en-US" sz="22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Türkler</a:t>
            </a:r>
            <a:r>
              <a:rPr lang="en-US" sz="22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arasında</a:t>
            </a:r>
            <a:r>
              <a:rPr lang="en-US" sz="22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ne </a:t>
            </a:r>
            <a:r>
              <a:rPr lang="en-US" sz="22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yapardık</a:t>
            </a:r>
            <a:r>
              <a:rPr lang="en-US" sz="22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? </a:t>
            </a:r>
            <a:r>
              <a:rPr lang="tr-TR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Burada en azından</a:t>
            </a:r>
            <a:r>
              <a:rPr lang="en-US" sz="22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Hıristiyan</a:t>
            </a:r>
            <a:r>
              <a:rPr lang="en-US" sz="22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2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ulusuz</a:t>
            </a:r>
            <a:r>
              <a:rPr lang="en-US" sz="22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.’</a:t>
            </a:r>
            <a:endParaRPr lang="en-GB" sz="2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7FECF89-2380-C835-D4EB-FA9378375B41}"/>
              </a:ext>
            </a:extLst>
          </p:cNvPr>
          <p:cNvSpPr/>
          <p:nvPr/>
        </p:nvSpPr>
        <p:spPr>
          <a:xfrm>
            <a:off x="310551" y="5175849"/>
            <a:ext cx="4779034" cy="1449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Bağlam</a:t>
            </a:r>
            <a:r>
              <a:rPr lang="en-US" sz="1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[</a:t>
            </a:r>
            <a:r>
              <a:rPr lang="tr-TR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Niçin 6 ay boyunca </a:t>
            </a:r>
            <a:r>
              <a:rPr lang="tr-TR" sz="1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Kenata’dalardı</a:t>
            </a:r>
            <a:r>
              <a:rPr lang="en-US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?]</a:t>
            </a: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9D52E65-9701-A2F4-789C-CEC27C0EA531}"/>
              </a:ext>
            </a:extLst>
          </p:cNvPr>
          <p:cNvSpPr/>
          <p:nvPr/>
        </p:nvSpPr>
        <p:spPr>
          <a:xfrm>
            <a:off x="5348377" y="5175849"/>
            <a:ext cx="3528495" cy="1449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Bunları da tartışabilirsiniz</a:t>
            </a:r>
            <a:r>
              <a:rPr lang="en-US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endParaRPr lang="tr-TR" sz="12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Yazar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, '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Hıristiyan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ulusta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'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yaşamanın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Yunanistan'a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taşınmanın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kendileri için olumlu</a:t>
            </a:r>
            <a:r>
              <a:rPr lang="en-US" sz="1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yönlerden</a:t>
            </a:r>
            <a:r>
              <a:rPr lang="en-US" sz="1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biri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olduğunu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öne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sürüyor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Kendilerini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aynı </a:t>
            </a:r>
            <a:r>
              <a:rPr lang="en-US" sz="13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dini</a:t>
            </a:r>
            <a:r>
              <a:rPr lang="tr-TR" sz="1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paylaşan</a:t>
            </a:r>
            <a:r>
              <a:rPr lang="en-US" sz="13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topluluğun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parçası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olarak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hissetmenin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onlar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için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neden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kadar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önemli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olduğunu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düşünüyorsunuz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13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44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3416320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dirty="0" smtClean="0">
                <a:latin typeface="Comic Sans MS" panose="030F0902030302020204" pitchFamily="66" charset="0"/>
              </a:rPr>
              <a:t>Bu insanların tanıklıklarından alınan ifadeleri okurken bunların hangi dönemde yazılmış olabileceğine yönelik ipuçları bulabildiniz mi</a:t>
            </a:r>
            <a:r>
              <a:rPr lang="en-US" sz="2700" dirty="0" smtClean="0">
                <a:latin typeface="Comic Sans MS" panose="030F0902030302020204" pitchFamily="66" charset="0"/>
              </a:rPr>
              <a:t>? </a:t>
            </a:r>
            <a:endParaRPr lang="en-US" sz="2700" dirty="0">
              <a:latin typeface="Comic Sans MS" panose="030F0902030302020204" pitchFamily="66" charset="0"/>
            </a:endParaRPr>
          </a:p>
          <a:p>
            <a:endParaRPr lang="en-US" sz="2700" dirty="0">
              <a:latin typeface="Comic Sans MS" panose="030F0902030302020204" pitchFamily="66" charset="0"/>
            </a:endParaRPr>
          </a:p>
          <a:p>
            <a:r>
              <a:rPr lang="tr-TR" sz="2700" dirty="0" smtClean="0">
                <a:latin typeface="Comic Sans MS" panose="030F0902030302020204" pitchFamily="66" charset="0"/>
              </a:rPr>
              <a:t>Sizce göçe mecbur bırakılmış olan bu insanlar bu alıntılarda yakın geçmişte yaşadıkları olayları mı tarif ediyor yoksa üzerinden yıllar geçmiş olayları mı anlatıyor</a:t>
            </a:r>
            <a:r>
              <a:rPr lang="en-US" sz="2700" dirty="0" smtClean="0">
                <a:latin typeface="Comic Sans MS" panose="030F0902030302020204" pitchFamily="66" charset="0"/>
              </a:rPr>
              <a:t>? </a:t>
            </a:r>
            <a:endParaRPr lang="en-US" sz="27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26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4662815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dirty="0" smtClean="0">
                <a:latin typeface="Comic Sans MS" panose="030F0902030302020204" pitchFamily="66" charset="0"/>
              </a:rPr>
              <a:t>Bütün sınıfın katılımıyla bu </a:t>
            </a:r>
            <a:r>
              <a:rPr lang="en-US" sz="2700" dirty="0" err="1" smtClean="0">
                <a:latin typeface="Comic Sans MS" panose="030F0902030302020204" pitchFamily="66" charset="0"/>
              </a:rPr>
              <a:t>tanıklıkları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kronolojik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bir </a:t>
            </a:r>
            <a:r>
              <a:rPr lang="tr-TR" sz="2700" dirty="0" smtClean="0">
                <a:latin typeface="Comic Sans MS" panose="030F0902030302020204" pitchFamily="66" charset="0"/>
              </a:rPr>
              <a:t>şekilde sıralamaya çalışacak ve yazılanların mübadeleden ne kadar sonra kaydedildiğine karar vereceğiz.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endParaRPr lang="tr-TR" sz="2700" dirty="0" smtClean="0">
              <a:latin typeface="Comic Sans MS" panose="030F0902030302020204" pitchFamily="66" charset="0"/>
            </a:endParaRPr>
          </a:p>
          <a:p>
            <a:endParaRPr lang="en-US" sz="2700" dirty="0">
              <a:latin typeface="Comic Sans MS" panose="030F0902030302020204" pitchFamily="66" charset="0"/>
            </a:endParaRPr>
          </a:p>
          <a:p>
            <a:r>
              <a:rPr lang="tr-TR" sz="2700" b="1" dirty="0" smtClean="0">
                <a:latin typeface="Comic Sans MS" panose="030F0902030302020204" pitchFamily="66" charset="0"/>
              </a:rPr>
              <a:t>ÇALIŞMA</a:t>
            </a:r>
            <a:r>
              <a:rPr lang="en-US" sz="2700" b="1" dirty="0" smtClean="0">
                <a:latin typeface="Comic Sans MS" panose="030F0902030302020204" pitchFamily="66" charset="0"/>
              </a:rPr>
              <a:t>: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Öncelikle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tarih</a:t>
            </a:r>
            <a:r>
              <a:rPr lang="tr-TR" sz="2700" dirty="0" smtClean="0">
                <a:latin typeface="Comic Sans MS" panose="030F0902030302020204" pitchFamily="66" charset="0"/>
              </a:rPr>
              <a:t>erin yazılı olduğu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kartların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duvara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sabitlendiğinden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emin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olun</a:t>
            </a:r>
            <a:r>
              <a:rPr lang="en-US" sz="2700" dirty="0">
                <a:latin typeface="Comic Sans MS" panose="030F0902030302020204" pitchFamily="66" charset="0"/>
              </a:rPr>
              <a:t>. </a:t>
            </a:r>
            <a:r>
              <a:rPr lang="en-US" sz="2700" dirty="0" err="1">
                <a:latin typeface="Comic Sans MS" panose="030F0902030302020204" pitchFamily="66" charset="0"/>
              </a:rPr>
              <a:t>Sizce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mübadele </a:t>
            </a:r>
            <a:r>
              <a:rPr lang="tr-TR" sz="2700" dirty="0" smtClean="0">
                <a:latin typeface="Comic Sans MS" panose="030F0902030302020204" pitchFamily="66" charset="0"/>
              </a:rPr>
              <a:t>1923 yılında gerçekleşmiş olmasına rağmen niçin ilk kart 1940 yılını gösteriyor</a:t>
            </a:r>
            <a:r>
              <a:rPr lang="en-US" sz="2700" dirty="0" smtClean="0">
                <a:latin typeface="Comic Sans MS" panose="030F0902030302020204" pitchFamily="66" charset="0"/>
              </a:rPr>
              <a:t>? </a:t>
            </a:r>
            <a:r>
              <a:rPr lang="tr-TR" sz="2700" dirty="0" smtClean="0">
                <a:latin typeface="Comic Sans MS" panose="030F0902030302020204" pitchFamily="66" charset="0"/>
              </a:rPr>
              <a:t>Göçü deneyimleyenlerin bununla </a:t>
            </a:r>
            <a:r>
              <a:rPr lang="en-US" sz="2700" dirty="0" err="1" smtClean="0">
                <a:latin typeface="Comic Sans MS" panose="030F0902030302020204" pitchFamily="66" charset="0"/>
              </a:rPr>
              <a:t>ilgili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anılarını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kaydetmelerinin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onlarca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yıl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sür</a:t>
            </a:r>
            <a:r>
              <a:rPr lang="tr-TR" sz="2700" dirty="0" err="1" smtClean="0">
                <a:latin typeface="Comic Sans MS" panose="030F0902030302020204" pitchFamily="66" charset="0"/>
              </a:rPr>
              <a:t>mesinin</a:t>
            </a:r>
            <a:r>
              <a:rPr lang="tr-TR" sz="2700" dirty="0" smtClean="0">
                <a:latin typeface="Comic Sans MS" panose="030F0902030302020204" pitchFamily="66" charset="0"/>
              </a:rPr>
              <a:t> sebebini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açıklayabilir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misiniz</a:t>
            </a:r>
            <a:r>
              <a:rPr lang="en-US" sz="2700" dirty="0">
                <a:latin typeface="Comic Sans MS" panose="030F09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56399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2.6 </a:t>
            </a:r>
            <a:r>
              <a:rPr lang="tr-TR" sz="1000" dirty="0" smtClean="0">
                <a:latin typeface="Comic Sans MS" panose="030F0902030302020204" pitchFamily="66" charset="0"/>
              </a:rPr>
              <a:t>Tarih kartları </a:t>
            </a:r>
            <a:r>
              <a:rPr lang="en-US" sz="1000" dirty="0" smtClean="0">
                <a:latin typeface="Comic Sans MS" panose="030F0902030302020204" pitchFamily="66" charset="0"/>
              </a:rPr>
              <a:t>A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D265BD0E-2B70-AAE9-F9A8-ED4D5DEE7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268775"/>
              </p:ext>
            </p:extLst>
          </p:nvPr>
        </p:nvGraphicFramePr>
        <p:xfrm>
          <a:off x="498582" y="618244"/>
          <a:ext cx="8146836" cy="5575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3418">
                  <a:extLst>
                    <a:ext uri="{9D8B030D-6E8A-4147-A177-3AD203B41FA5}">
                      <a16:colId xmlns:a16="http://schemas.microsoft.com/office/drawing/2014/main" xmlns="" val="2940219831"/>
                    </a:ext>
                  </a:extLst>
                </a:gridCol>
                <a:gridCol w="4073418">
                  <a:extLst>
                    <a:ext uri="{9D8B030D-6E8A-4147-A177-3AD203B41FA5}">
                      <a16:colId xmlns:a16="http://schemas.microsoft.com/office/drawing/2014/main" xmlns="" val="3837903653"/>
                    </a:ext>
                  </a:extLst>
                </a:gridCol>
              </a:tblGrid>
              <a:tr h="2882813"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US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1940</a:t>
                      </a:r>
                      <a:endParaRPr lang="en-GB" sz="12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US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1950</a:t>
                      </a:r>
                      <a:endParaRPr lang="en-GB" sz="12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2234150"/>
                  </a:ext>
                </a:extLst>
              </a:tr>
              <a:tr h="2692709"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US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1960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US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1970</a:t>
                      </a:r>
                      <a:endParaRPr lang="en-GB" sz="12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rgbClr val="C9FB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5602783"/>
                  </a:ext>
                </a:extLst>
              </a:tr>
            </a:tbl>
          </a:graphicData>
        </a:graphic>
      </p:graphicFrame>
      <p:pic>
        <p:nvPicPr>
          <p:cNvPr id="5" name="Picture 2" descr="Scissor Logo Vector Art, Icons, and Graphics for Free Download">
            <a:extLst>
              <a:ext uri="{FF2B5EF4-FFF2-40B4-BE49-F238E27FC236}">
                <a16:creationId xmlns:a16="http://schemas.microsoft.com/office/drawing/2014/main" xmlns="" id="{FBFC3447-5971-0C6E-D61C-78E64A494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4583" y1="38542" x2="24583" y2="38542"/>
                        <a14:foregroundMark x1="58385" y1="53802" x2="58385" y2="53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1" y="38964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680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2.7 </a:t>
            </a:r>
            <a:r>
              <a:rPr lang="tr-TR" sz="1000" dirty="0" smtClean="0">
                <a:latin typeface="Comic Sans MS" panose="030F0902030302020204" pitchFamily="66" charset="0"/>
              </a:rPr>
              <a:t>Tarih kartları </a:t>
            </a:r>
            <a:r>
              <a:rPr lang="en-US" sz="1000" dirty="0" smtClean="0">
                <a:latin typeface="Comic Sans MS" panose="030F0902030302020204" pitchFamily="66" charset="0"/>
              </a:rPr>
              <a:t>B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D265BD0E-2B70-AAE9-F9A8-ED4D5DEE7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040717"/>
              </p:ext>
            </p:extLst>
          </p:nvPr>
        </p:nvGraphicFramePr>
        <p:xfrm>
          <a:off x="498582" y="618244"/>
          <a:ext cx="8146836" cy="5575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3418">
                  <a:extLst>
                    <a:ext uri="{9D8B030D-6E8A-4147-A177-3AD203B41FA5}">
                      <a16:colId xmlns:a16="http://schemas.microsoft.com/office/drawing/2014/main" xmlns="" val="2940219831"/>
                    </a:ext>
                  </a:extLst>
                </a:gridCol>
                <a:gridCol w="4073418">
                  <a:extLst>
                    <a:ext uri="{9D8B030D-6E8A-4147-A177-3AD203B41FA5}">
                      <a16:colId xmlns:a16="http://schemas.microsoft.com/office/drawing/2014/main" xmlns="" val="3837903653"/>
                    </a:ext>
                  </a:extLst>
                </a:gridCol>
              </a:tblGrid>
              <a:tr h="2882813"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US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1980</a:t>
                      </a:r>
                      <a:endParaRPr lang="en-GB" sz="12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rgbClr val="FAAC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US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1990</a:t>
                      </a:r>
                      <a:endParaRPr lang="en-GB" sz="12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rgbClr val="C0FC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2234150"/>
                  </a:ext>
                </a:extLst>
              </a:tr>
              <a:tr h="2692709"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US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2000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rgbClr val="FFC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0" b="1" dirty="0">
                        <a:solidFill>
                          <a:schemeClr val="tx1"/>
                        </a:solidFill>
                        <a:latin typeface="Dreaming Outloud Pro" panose="03050502040302030504" pitchFamily="66" charset="0"/>
                        <a:cs typeface="Dreaming Outloud Pro" panose="03050502040302030504" pitchFamily="66" charset="0"/>
                      </a:endParaRPr>
                    </a:p>
                    <a:p>
                      <a:pPr algn="ctr"/>
                      <a:r>
                        <a:rPr lang="en-GB" sz="12000" b="1" dirty="0">
                          <a:solidFill>
                            <a:schemeClr val="tx1"/>
                          </a:solidFill>
                          <a:latin typeface="Dreaming Outloud Pro" panose="03050502040302030504" pitchFamily="66" charset="0"/>
                          <a:cs typeface="Dreaming Outloud Pro" panose="03050502040302030504" pitchFamily="66" charset="0"/>
                        </a:rPr>
                        <a:t>2010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5602783"/>
                  </a:ext>
                </a:extLst>
              </a:tr>
            </a:tbl>
          </a:graphicData>
        </a:graphic>
      </p:graphicFrame>
      <p:pic>
        <p:nvPicPr>
          <p:cNvPr id="5" name="Picture 2" descr="Scissor Logo Vector Art, Icons, and Graphics for Free Download">
            <a:extLst>
              <a:ext uri="{FF2B5EF4-FFF2-40B4-BE49-F238E27FC236}">
                <a16:creationId xmlns:a16="http://schemas.microsoft.com/office/drawing/2014/main" xmlns="" id="{FBFC3447-5971-0C6E-D61C-78E64A494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4583" y1="38542" x2="24583" y2="38542"/>
                        <a14:foregroundMark x1="58385" y1="53802" x2="58385" y2="53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1" y="38964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661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2C19FC-1A15-336E-87F0-DC739BEB980A}"/>
              </a:ext>
            </a:extLst>
          </p:cNvPr>
          <p:cNvSpPr txBox="1"/>
          <p:nvPr/>
        </p:nvSpPr>
        <p:spPr>
          <a:xfrm>
            <a:off x="133564" y="161767"/>
            <a:ext cx="8876872" cy="4493538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dirty="0" smtClean="0">
                <a:latin typeface="Comic Sans MS" panose="030F0902030302020204" pitchFamily="66" charset="0"/>
              </a:rPr>
              <a:t>ÇALIŞMA</a:t>
            </a:r>
            <a:r>
              <a:rPr lang="en-US" sz="2600" b="1" dirty="0" smtClean="0">
                <a:latin typeface="Comic Sans MS" panose="030F0902030302020204" pitchFamily="66" charset="0"/>
              </a:rPr>
              <a:t>: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Şimdi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olayların yer aldığı çizelgeyi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inceleyin</a:t>
            </a:r>
            <a:r>
              <a:rPr lang="en-US" sz="2600" dirty="0" smtClean="0">
                <a:latin typeface="Comic Sans MS" panose="030F0902030302020204" pitchFamily="66" charset="0"/>
              </a:rPr>
              <a:t>. </a:t>
            </a:r>
            <a:r>
              <a:rPr lang="en-US" sz="2600" dirty="0" err="1">
                <a:latin typeface="Comic Sans MS" panose="030F0902030302020204" pitchFamily="66" charset="0"/>
              </a:rPr>
              <a:t>Bunların</a:t>
            </a:r>
            <a:r>
              <a:rPr lang="en-US" sz="2600" dirty="0">
                <a:latin typeface="Comic Sans MS" panose="030F0902030302020204" pitchFamily="66" charset="0"/>
              </a:rPr>
              <a:t> her </a:t>
            </a:r>
            <a:r>
              <a:rPr lang="en-US" sz="2600" dirty="0" err="1" smtClean="0">
                <a:latin typeface="Comic Sans MS" panose="030F0902030302020204" pitchFamily="66" charset="0"/>
              </a:rPr>
              <a:t>biri</a:t>
            </a:r>
            <a:r>
              <a:rPr lang="tr-TR" sz="2600" dirty="0" smtClean="0">
                <a:latin typeface="Comic Sans MS" panose="030F0902030302020204" pitchFamily="66" charset="0"/>
              </a:rPr>
              <a:t> kendi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 smtClean="0">
                <a:latin typeface="Comic Sans MS" panose="030F0902030302020204" pitchFamily="66" charset="0"/>
              </a:rPr>
              <a:t>dönem</a:t>
            </a:r>
            <a:r>
              <a:rPr lang="tr-TR" sz="2600" dirty="0" err="1" smtClean="0">
                <a:latin typeface="Comic Sans MS" panose="030F0902030302020204" pitchFamily="66" charset="0"/>
              </a:rPr>
              <a:t>ler</a:t>
            </a:r>
            <a:r>
              <a:rPr lang="en-US" sz="2600" dirty="0" smtClean="0">
                <a:latin typeface="Comic Sans MS" panose="030F0902030302020204" pitchFamily="66" charset="0"/>
              </a:rPr>
              <a:t>in</a:t>
            </a:r>
            <a:r>
              <a:rPr lang="tr-TR" sz="2600" dirty="0" smtClean="0">
                <a:latin typeface="Comic Sans MS" panose="030F0902030302020204" pitchFamily="66" charset="0"/>
              </a:rPr>
              <a:t>de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Türk-Yunan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ilişkilerini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etkileyen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önemli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bir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 smtClean="0">
                <a:latin typeface="Comic Sans MS" panose="030F0902030302020204" pitchFamily="66" charset="0"/>
              </a:rPr>
              <a:t>olay</a:t>
            </a:r>
            <a:r>
              <a:rPr lang="tr-TR" sz="2600" dirty="0" smtClean="0">
                <a:latin typeface="Comic Sans MS" panose="030F0902030302020204" pitchFamily="66" charset="0"/>
              </a:rPr>
              <a:t>a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yer </a:t>
            </a:r>
            <a:r>
              <a:rPr lang="tr-TR" sz="2600" dirty="0" smtClean="0">
                <a:latin typeface="Comic Sans MS" panose="030F0902030302020204" pitchFamily="66" charset="0"/>
              </a:rPr>
              <a:t>veriyor</a:t>
            </a:r>
            <a:r>
              <a:rPr lang="en-US" sz="2600" dirty="0" smtClean="0">
                <a:latin typeface="Comic Sans MS" panose="030F0902030302020204" pitchFamily="66" charset="0"/>
              </a:rPr>
              <a:t>. </a:t>
            </a:r>
            <a:r>
              <a:rPr lang="tr-TR" sz="2600" dirty="0" smtClean="0">
                <a:latin typeface="Comic Sans MS" panose="030F0902030302020204" pitchFamily="66" charset="0"/>
              </a:rPr>
              <a:t>Bütün </a:t>
            </a:r>
            <a:r>
              <a:rPr lang="tr-TR" sz="2600" dirty="0">
                <a:latin typeface="Comic Sans MS" panose="030F0902030302020204" pitchFamily="66" charset="0"/>
              </a:rPr>
              <a:t>s</a:t>
            </a:r>
            <a:r>
              <a:rPr lang="en-US" sz="2600" dirty="0" err="1" smtClean="0">
                <a:latin typeface="Comic Sans MS" panose="030F0902030302020204" pitchFamily="66" charset="0"/>
              </a:rPr>
              <a:t>ınıf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olarak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 smtClean="0">
                <a:latin typeface="Comic Sans MS" panose="030F0902030302020204" pitchFamily="66" charset="0"/>
              </a:rPr>
              <a:t>bu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olayların</a:t>
            </a:r>
            <a:r>
              <a:rPr lang="en-US" sz="2600" dirty="0">
                <a:latin typeface="Comic Sans MS" panose="030F0902030302020204" pitchFamily="66" charset="0"/>
              </a:rPr>
              <a:t> ne zaman </a:t>
            </a:r>
            <a:r>
              <a:rPr lang="en-US" sz="2600" dirty="0" err="1" smtClean="0">
                <a:latin typeface="Comic Sans MS" panose="030F0902030302020204" pitchFamily="66" charset="0"/>
              </a:rPr>
              <a:t>gerçekleştiğ</a:t>
            </a:r>
            <a:r>
              <a:rPr lang="tr-TR" sz="2600" dirty="0" smtClean="0">
                <a:latin typeface="Comic Sans MS" panose="030F0902030302020204" pitchFamily="66" charset="0"/>
              </a:rPr>
              <a:t>i konusunda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hemfikir olabiliyor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musunuz</a:t>
            </a:r>
            <a:r>
              <a:rPr lang="en-US" sz="2600" dirty="0">
                <a:latin typeface="Comic Sans MS" panose="030F0902030302020204" pitchFamily="66" charset="0"/>
              </a:rPr>
              <a:t>? </a:t>
            </a:r>
            <a:r>
              <a:rPr lang="en-US" sz="2600" dirty="0" err="1">
                <a:latin typeface="Comic Sans MS" panose="030F0902030302020204" pitchFamily="66" charset="0"/>
              </a:rPr>
              <a:t>Hazır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olduğunuzda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kartları ait oldukları yerlere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sabitleyin</a:t>
            </a:r>
            <a:r>
              <a:rPr lang="en-US" sz="2600" dirty="0">
                <a:latin typeface="Comic Sans MS" panose="030F0902030302020204" pitchFamily="66" charset="0"/>
              </a:rPr>
              <a:t>.  </a:t>
            </a:r>
          </a:p>
          <a:p>
            <a:endParaRPr lang="en-US" sz="2600" dirty="0">
              <a:latin typeface="Comic Sans MS" panose="030F0902030302020204" pitchFamily="66" charset="0"/>
            </a:endParaRPr>
          </a:p>
          <a:p>
            <a:r>
              <a:rPr lang="en-US" sz="2600" i="1" dirty="0" err="1" smtClean="0">
                <a:latin typeface="Comic Sans MS" panose="030F0902030302020204" pitchFamily="66" charset="0"/>
              </a:rPr>
              <a:t>Olaylar</a:t>
            </a:r>
            <a:r>
              <a:rPr lang="tr-TR" sz="2600" i="1" dirty="0" smtClean="0">
                <a:latin typeface="Comic Sans MS" panose="030F0902030302020204" pitchFamily="66" charset="0"/>
              </a:rPr>
              <a:t>ı incelerken</a:t>
            </a:r>
            <a:r>
              <a:rPr lang="en-US" sz="2600" i="1" dirty="0" smtClean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bu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olayların</a:t>
            </a:r>
            <a:r>
              <a:rPr lang="en-US" sz="2600" i="1" dirty="0">
                <a:latin typeface="Comic Sans MS" panose="030F0902030302020204" pitchFamily="66" charset="0"/>
              </a:rPr>
              <a:t> 1920'lerin </a:t>
            </a:r>
            <a:r>
              <a:rPr lang="en-US" sz="2600" i="1" dirty="0" err="1">
                <a:latin typeface="Comic Sans MS" panose="030F0902030302020204" pitchFamily="66" charset="0"/>
              </a:rPr>
              <a:t>başında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yerlerinden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edilmiş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kişileri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nasıl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etkilemiş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olabileceğini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 smtClean="0">
                <a:latin typeface="Comic Sans MS" panose="030F0902030302020204" pitchFamily="66" charset="0"/>
              </a:rPr>
              <a:t>düşün</a:t>
            </a:r>
            <a:r>
              <a:rPr lang="tr-TR" sz="2600" i="1" dirty="0" smtClean="0">
                <a:latin typeface="Comic Sans MS" panose="030F0902030302020204" pitchFamily="66" charset="0"/>
              </a:rPr>
              <a:t>meye çalışın</a:t>
            </a:r>
            <a:r>
              <a:rPr lang="en-US" sz="2600" i="1" dirty="0" smtClean="0">
                <a:latin typeface="Comic Sans MS" panose="030F0902030302020204" pitchFamily="66" charset="0"/>
              </a:rPr>
              <a:t>. </a:t>
            </a:r>
            <a:r>
              <a:rPr lang="en-US" sz="2600" i="1" dirty="0">
                <a:latin typeface="Comic Sans MS" panose="030F0902030302020204" pitchFamily="66" charset="0"/>
              </a:rPr>
              <a:t>Bu </a:t>
            </a:r>
            <a:r>
              <a:rPr lang="en-US" sz="2600" i="1" dirty="0" err="1" smtClean="0">
                <a:latin typeface="Comic Sans MS" panose="030F0902030302020204" pitchFamily="66" charset="0"/>
              </a:rPr>
              <a:t>kişilerin</a:t>
            </a:r>
            <a:r>
              <a:rPr lang="en-US" sz="2600" i="1" dirty="0" smtClean="0">
                <a:latin typeface="Comic Sans MS" panose="030F0902030302020204" pitchFamily="66" charset="0"/>
              </a:rPr>
              <a:t> </a:t>
            </a:r>
            <a:r>
              <a:rPr lang="tr-TR" sz="2600" i="1" dirty="0" smtClean="0">
                <a:latin typeface="Comic Sans MS" panose="030F0902030302020204" pitchFamily="66" charset="0"/>
              </a:rPr>
              <a:t>düşünceleri, </a:t>
            </a:r>
            <a:r>
              <a:rPr lang="en-US" sz="2600" i="1" dirty="0" err="1" smtClean="0">
                <a:latin typeface="Comic Sans MS" panose="030F0902030302020204" pitchFamily="66" charset="0"/>
              </a:rPr>
              <a:t>tutumları</a:t>
            </a:r>
            <a:r>
              <a:rPr lang="en-US" sz="2600" i="1" dirty="0" smtClean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ve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hafızaları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tr-TR" sz="2600" i="1" dirty="0" smtClean="0">
                <a:latin typeface="Comic Sans MS" panose="030F0902030302020204" pitchFamily="66" charset="0"/>
              </a:rPr>
              <a:t>bu </a:t>
            </a:r>
            <a:r>
              <a:rPr lang="en-US" sz="2600" i="1" dirty="0" err="1" smtClean="0">
                <a:latin typeface="Comic Sans MS" panose="030F0902030302020204" pitchFamily="66" charset="0"/>
              </a:rPr>
              <a:t>olaylardan</a:t>
            </a:r>
            <a:r>
              <a:rPr lang="en-US" sz="2600" i="1" dirty="0" smtClean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nasıl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etkilenmiş</a:t>
            </a:r>
            <a:r>
              <a:rPr lang="en-US" sz="2600" i="1" dirty="0">
                <a:latin typeface="Comic Sans MS" panose="030F0902030302020204" pitchFamily="66" charset="0"/>
              </a:rPr>
              <a:t> </a:t>
            </a:r>
            <a:r>
              <a:rPr lang="en-US" sz="2600" i="1" dirty="0" err="1">
                <a:latin typeface="Comic Sans MS" panose="030F0902030302020204" pitchFamily="66" charset="0"/>
              </a:rPr>
              <a:t>olabilir</a:t>
            </a:r>
            <a:r>
              <a:rPr lang="en-US" sz="2600" i="1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1D8C32E-C429-76BE-8CDB-ED2676AFD155}"/>
              </a:ext>
            </a:extLst>
          </p:cNvPr>
          <p:cNvSpPr txBox="1"/>
          <p:nvPr/>
        </p:nvSpPr>
        <p:spPr>
          <a:xfrm>
            <a:off x="133564" y="5880418"/>
            <a:ext cx="8876872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200" b="1" dirty="0" smtClean="0">
                <a:latin typeface="Comic Sans MS" panose="030F0902030302020204" pitchFamily="66" charset="0"/>
              </a:rPr>
              <a:t>Doğru Tarihler</a:t>
            </a:r>
            <a:r>
              <a:rPr lang="en-US" sz="2200" b="1" dirty="0" smtClean="0">
                <a:latin typeface="Comic Sans MS" panose="030F0902030302020204" pitchFamily="66" charset="0"/>
              </a:rPr>
              <a:t>: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>
                <a:latin typeface="Comic Sans MS" panose="030F0902030302020204" pitchFamily="66" charset="0"/>
              </a:rPr>
              <a:t>1 = 1974, 2 = 1950-2, 3 = 2019, 4 = 1939-45, 5 = 1999, 6 = 1997-8.    </a:t>
            </a:r>
            <a:endParaRPr lang="en-US" sz="2200" i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42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2.8 </a:t>
            </a:r>
            <a:r>
              <a:rPr lang="tr-TR" sz="1000" dirty="0" smtClean="0">
                <a:latin typeface="Comic Sans MS" panose="030F0902030302020204" pitchFamily="66" charset="0"/>
              </a:rPr>
              <a:t>Zaman çizelgesi – Olay </a:t>
            </a:r>
            <a:r>
              <a:rPr lang="en-US" sz="1000" dirty="0" smtClean="0">
                <a:latin typeface="Comic Sans MS" panose="030F0902030302020204" pitchFamily="66" charset="0"/>
              </a:rPr>
              <a:t>1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1D3699E-1D50-EDB8-93EC-285AB64D5C84}"/>
              </a:ext>
            </a:extLst>
          </p:cNvPr>
          <p:cNvSpPr/>
          <p:nvPr/>
        </p:nvSpPr>
        <p:spPr>
          <a:xfrm>
            <a:off x="267128" y="465826"/>
            <a:ext cx="8609744" cy="559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Yunanistan’ın Kıbrıs İşgali</a:t>
            </a:r>
            <a:endParaRPr lang="en-US" sz="45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10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adasında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yaşayan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Rumlar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Türkler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arasındaki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gerilim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adada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yaşayan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Kıbrıslı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Rum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çoğunluğun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'Enosis'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olarak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adlandırılan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politika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aracılığıyla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birleşme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isteklerini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dile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getirdiği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1950'li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yıllardan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yana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devam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tmekteydi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Yunanistan’da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askeri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darbe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gerçek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leştikten</a:t>
            </a:r>
            <a:r>
              <a:rPr lang="tr-TR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sonra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ordusu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adayı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işgal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etti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Kısa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süre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sonra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de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asker çıkardı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ada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Kuzey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Cumhuriyeti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Rum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Cumhuriyeti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arasında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bölündü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endParaRPr lang="en-US" sz="4500" dirty="0">
              <a:solidFill>
                <a:schemeClr val="tx1"/>
              </a:solidFill>
              <a:latin typeface="Comic Sans MS" panose="030F07020303020202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2052" name="Picture 4" descr="Cyprus Map Vector Art, Icons, and Graphics for Free Download">
            <a:extLst>
              <a:ext uri="{FF2B5EF4-FFF2-40B4-BE49-F238E27FC236}">
                <a16:creationId xmlns:a16="http://schemas.microsoft.com/office/drawing/2014/main" xmlns="" id="{133A7F05-E36F-324A-D06A-2A67048507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6" b="90000" l="9184" r="90000">
                        <a14:foregroundMark x1="9184" y1="54388" x2="9184" y2="54388"/>
                        <a14:foregroundMark x1="37143" y1="306" x2="37143" y2="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797" b="10706"/>
          <a:stretch/>
        </p:blipFill>
        <p:spPr bwMode="auto">
          <a:xfrm>
            <a:off x="6846366" y="5325034"/>
            <a:ext cx="2030506" cy="153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167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2.9 </a:t>
            </a:r>
            <a:r>
              <a:rPr lang="tr-TR" sz="1000" dirty="0" smtClean="0">
                <a:latin typeface="Comic Sans MS" panose="030F0902030302020204" pitchFamily="66" charset="0"/>
              </a:rPr>
              <a:t>Zaman çizelgesi – Olay </a:t>
            </a:r>
            <a:r>
              <a:rPr lang="en-US" sz="1000" dirty="0" smtClean="0">
                <a:latin typeface="Comic Sans MS" panose="030F0902030302020204" pitchFamily="66" charset="0"/>
              </a:rPr>
              <a:t>2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F5F9C5-8446-B6B2-B428-CCEB58F4DE52}"/>
              </a:ext>
            </a:extLst>
          </p:cNvPr>
          <p:cNvSpPr/>
          <p:nvPr/>
        </p:nvSpPr>
        <p:spPr>
          <a:xfrm>
            <a:off x="267128" y="465826"/>
            <a:ext cx="8609744" cy="559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Kore Savaşı ve </a:t>
            </a:r>
            <a:r>
              <a:rPr lang="tr-TR" sz="4500" b="1" dirty="0" err="1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Nato</a:t>
            </a:r>
            <a:endParaRPr lang="en-US" sz="45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10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Kore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Savaşı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Soğuk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Savaş'ın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ilk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yıllarında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komünist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kuzey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Kore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kapitalist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güney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Kore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arasında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meydana gelen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önemli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olaydı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Hem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</a:t>
            </a:r>
            <a:r>
              <a:rPr lang="tr-TR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istan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hem de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iye hükümetleri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Birleşmiş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Milletler'in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Güney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Kore'ye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Kuzey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Korelileri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püskürtme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konusunda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yardım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etme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çabalarını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destekledi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ve 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Kore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Savaşı'n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asker gönderdi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Hem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hem de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savaşa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katılm</a:t>
            </a:r>
            <a:r>
              <a:rPr lang="tr-TR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aları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neticesinde</a:t>
            </a:r>
            <a:r>
              <a:rPr lang="tr-TR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NATO'ya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(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üyeleri</a:t>
            </a:r>
            <a:r>
              <a:rPr lang="tr-TR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nin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olası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saldırıya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karşı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birbirlerini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desteklemeyi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kabul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</a:t>
            </a:r>
            <a:r>
              <a:rPr lang="tr-TR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ttiği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Kuzey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Atlantik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Antlaşması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Örgütü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)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katıldı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Bundan k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ısa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süre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sonra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Yugoslavya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Sovyetler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Birliği'ne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karşı</a:t>
            </a:r>
            <a:r>
              <a:rPr lang="tr-TR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önlem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olarak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yeni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Balkan </a:t>
            </a:r>
            <a:r>
              <a:rPr lang="en-US" sz="25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Paktı</a:t>
            </a:r>
            <a:r>
              <a:rPr lang="en-US" sz="25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oluşturdu</a:t>
            </a:r>
            <a:r>
              <a:rPr lang="en-US" sz="25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6146" name="Picture 2" descr="North Atlantic Treaty Organization | History, Structure &amp; Purpose |  Britannica">
            <a:extLst>
              <a:ext uri="{FF2B5EF4-FFF2-40B4-BE49-F238E27FC236}">
                <a16:creationId xmlns:a16="http://schemas.microsoft.com/office/drawing/2014/main" xmlns="" id="{5C8CA056-4843-F458-607B-0C4D5F725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754" y="5749447"/>
            <a:ext cx="1430259" cy="10726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790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2.10 </a:t>
            </a:r>
            <a:r>
              <a:rPr lang="tr-TR" sz="1000" dirty="0" smtClean="0">
                <a:latin typeface="Comic Sans MS" panose="030F0902030302020204" pitchFamily="66" charset="0"/>
              </a:rPr>
              <a:t>Zaman çizelgesi – Olay </a:t>
            </a:r>
            <a:r>
              <a:rPr lang="en-US" sz="1000" dirty="0" smtClean="0">
                <a:latin typeface="Comic Sans MS" panose="030F0902030302020204" pitchFamily="66" charset="0"/>
              </a:rPr>
              <a:t>3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F5F9C5-8446-B6B2-B428-CCEB58F4DE52}"/>
              </a:ext>
            </a:extLst>
          </p:cNvPr>
          <p:cNvSpPr/>
          <p:nvPr/>
        </p:nvSpPr>
        <p:spPr>
          <a:xfrm>
            <a:off x="267128" y="465826"/>
            <a:ext cx="8609744" cy="559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Mavi Vatan Doktrini</a:t>
            </a:r>
            <a:endParaRPr lang="en-US" sz="45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10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Cumhurbaşkanı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Recep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Tayyip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Erdoğan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ın</a:t>
            </a:r>
            <a:r>
              <a:rPr lang="tr-TR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yer aldığı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 fotoğrafta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              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Ege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enizi'nin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neredeyse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yarısı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Girit'in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doğu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kıyısına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kadar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bölgeyi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Türkiye'ye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ait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olarak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gösteren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alanın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kısmı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'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Türkiye'nin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avi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atanı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'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olarak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adlandırılan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harit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yer alıyordu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fotoğrafın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ortaya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çıkmasından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kısa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süre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sonra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Birleşmiş Milletlere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oğu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Akdeniz'de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‘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ünhasır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konomik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ölge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ler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'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ilgili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dizi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talep sundu.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iddiaları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kınadı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taleplerin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bölgedeki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egemenliğinin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ihlali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anlamına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geldiğini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öne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sürdü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</a:p>
        </p:txBody>
      </p:sp>
      <p:pic>
        <p:nvPicPr>
          <p:cNvPr id="7174" name="Picture 6" descr="Flag of Turkey - Wikipedia">
            <a:extLst>
              <a:ext uri="{FF2B5EF4-FFF2-40B4-BE49-F238E27FC236}">
                <a16:creationId xmlns:a16="http://schemas.microsoft.com/office/drawing/2014/main" xmlns="" id="{A69AB887-B997-C9A7-B3FD-EE605974E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156" y="381916"/>
            <a:ext cx="2194408" cy="1466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89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2.11 </a:t>
            </a:r>
            <a:r>
              <a:rPr lang="tr-TR" sz="1000" dirty="0" smtClean="0">
                <a:latin typeface="Comic Sans MS" panose="030F0902030302020204" pitchFamily="66" charset="0"/>
              </a:rPr>
              <a:t>Zaman çizelgesi – Olay </a:t>
            </a:r>
            <a:r>
              <a:rPr lang="en-US" sz="1000" dirty="0" smtClean="0">
                <a:latin typeface="Comic Sans MS" panose="030F0902030302020204" pitchFamily="66" charset="0"/>
              </a:rPr>
              <a:t>4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7536184-1998-6817-73DC-1F14C8E7A2AA}"/>
              </a:ext>
            </a:extLst>
          </p:cNvPr>
          <p:cNvSpPr/>
          <p:nvPr/>
        </p:nvSpPr>
        <p:spPr>
          <a:xfrm>
            <a:off x="267128" y="465826"/>
            <a:ext cx="8609744" cy="559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İkinci Dünya Savaşı</a:t>
            </a:r>
            <a:endParaRPr lang="en-US" sz="45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10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tr-TR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İ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lişkilerin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iyileştiği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1930’lu yılların sonunda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patlayan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savaş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arasında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yeniden gerilime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neden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oldu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Hal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Türkiye'de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yaşa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makta olan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yetişkin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erkekleri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Ermeniler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Yahudilerle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birlikte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çalışma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kamplarına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alındı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savaş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dönemi zorluklarından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ötürü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ücret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almadan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çalışmak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zorunda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oldukları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anlamına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geliyordu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Görünürde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ekonomisini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şgal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tehdidine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karşı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korumayı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amaçlayan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özel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vergi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getirildi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ncak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bu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vergi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özellikle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gayrimüslim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azınlıkların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yaşamlarını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büyük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ölçüde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etkiledi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endParaRPr lang="en-US" sz="4500" b="1" dirty="0">
              <a:solidFill>
                <a:schemeClr val="tx1"/>
              </a:solidFill>
              <a:latin typeface="Comic Sans MS" panose="030F07020303020202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5" name="Picture 2" descr="2,100+ World War 2 Soldiers Illustrations, Royalty-Free Vector Graphics &amp;  Clip Art - iStock | World war 2 soldiers canadian">
            <a:extLst>
              <a:ext uri="{FF2B5EF4-FFF2-40B4-BE49-F238E27FC236}">
                <a16:creationId xmlns:a16="http://schemas.microsoft.com/office/drawing/2014/main" xmlns="" id="{F59B38BF-5EF9-B382-8BEC-7EDB96F555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68" b="47386" l="2048" r="22526">
                        <a14:foregroundMark x1="11433" y1="46078" x2="11433" y2="46078"/>
                        <a14:foregroundMark x1="15870" y1="47549" x2="15870" y2="47549"/>
                        <a14:foregroundMark x1="10068" y1="3268" x2="10068" y2="3268"/>
                        <a14:foregroundMark x1="6485" y1="30719" x2="6485" y2="30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4734" b="50000"/>
          <a:stretch/>
        </p:blipFill>
        <p:spPr bwMode="auto">
          <a:xfrm>
            <a:off x="8335363" y="246221"/>
            <a:ext cx="808637" cy="157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901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2.12 </a:t>
            </a:r>
            <a:r>
              <a:rPr lang="tr-TR" sz="1000" dirty="0" smtClean="0">
                <a:latin typeface="Comic Sans MS" panose="030F0902030302020204" pitchFamily="66" charset="0"/>
              </a:rPr>
              <a:t>Zaman çizelgesi – Olay </a:t>
            </a:r>
            <a:r>
              <a:rPr lang="en-US" sz="1000" dirty="0" smtClean="0">
                <a:latin typeface="Comic Sans MS" panose="030F0902030302020204" pitchFamily="66" charset="0"/>
              </a:rPr>
              <a:t>5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F51A7DD-ED43-68A9-D575-D1104CB97278}"/>
              </a:ext>
            </a:extLst>
          </p:cNvPr>
          <p:cNvSpPr/>
          <p:nvPr/>
        </p:nvSpPr>
        <p:spPr>
          <a:xfrm>
            <a:off x="267128" y="246221"/>
            <a:ext cx="8609744" cy="559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Deprem Diplomasisi</a:t>
            </a:r>
            <a:endParaRPr lang="en-US" sz="45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10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tr-TR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ynı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yıl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hem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İzmit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hem de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Atina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’da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meydana gelen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depremle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r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arasındaki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ilişkilerin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iyileştiği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döneme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yol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açtı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İ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tarafta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Yunanlar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Türkler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birbirlerine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büyük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destek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bulundu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depremleri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takip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eden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dönemde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organize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suçla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mücadele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sınırdaki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mayınların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temizlenmesi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askeri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harcamaların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azaltılması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gibi konuları kapsayan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dizi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olumlu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anlaşma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izledi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Türkiye'nin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Avrupa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irliği'ne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katı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talebine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karşı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muhalefetini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geri çekti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 </a:t>
            </a:r>
            <a:endParaRPr lang="en-US" sz="4500" b="1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4106" name="Picture 10" descr="Three Dimensional Earthquake Natural Disaster Vector PNG Free Download And  Clipart Image For Free Download - Lovepik | 401470793">
            <a:extLst>
              <a:ext uri="{FF2B5EF4-FFF2-40B4-BE49-F238E27FC236}">
                <a16:creationId xmlns:a16="http://schemas.microsoft.com/office/drawing/2014/main" xmlns="" id="{AE5E8B02-A884-A063-43A8-14350AB5E9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094"/>
          <a:stretch/>
        </p:blipFill>
        <p:spPr bwMode="auto">
          <a:xfrm>
            <a:off x="7082116" y="5152202"/>
            <a:ext cx="1848543" cy="160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705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2.13 </a:t>
            </a:r>
            <a:r>
              <a:rPr lang="tr-TR" sz="1000" dirty="0" smtClean="0">
                <a:latin typeface="Comic Sans MS" panose="030F0902030302020204" pitchFamily="66" charset="0"/>
              </a:rPr>
              <a:t>Zaman çizelgesi – Olay </a:t>
            </a:r>
            <a:r>
              <a:rPr lang="en-US" sz="1000" dirty="0" smtClean="0">
                <a:latin typeface="Comic Sans MS" panose="030F0902030302020204" pitchFamily="66" charset="0"/>
              </a:rPr>
              <a:t>6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F51A7DD-ED43-68A9-D575-D1104CB97278}"/>
              </a:ext>
            </a:extLst>
          </p:cNvPr>
          <p:cNvSpPr/>
          <p:nvPr/>
        </p:nvSpPr>
        <p:spPr>
          <a:xfrm>
            <a:off x="267128" y="465826"/>
            <a:ext cx="8609744" cy="559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 ile</a:t>
            </a:r>
            <a:r>
              <a:rPr lang="en-US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4500" b="1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S-300 </a:t>
            </a:r>
            <a:r>
              <a:rPr lang="tr-TR" sz="4500" b="1" dirty="0" smtClean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krizi</a:t>
            </a:r>
            <a:endParaRPr lang="en-US" sz="4500" b="1" dirty="0">
              <a:solidFill>
                <a:srgbClr val="0070C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en-US" sz="10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Güney Kıbrıs hükümeti, topraklarına yerleştirmek amacıyla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iki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adet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Rus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yapımı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S-300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hava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savunma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füze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sistemi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satın 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dı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hükümeti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kendi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hava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savunma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sistemini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kur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arak</a:t>
            </a:r>
            <a:r>
              <a:rPr lang="tr-TR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alandaki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üstünlüğüyle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rekabet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debilmeyi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hedefliyordu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Ancak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Türkiye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füzelerin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Rusya'ya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iade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edilmemesi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halinde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yaptırım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gerekirse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savaş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tehdidinde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bulundu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Sonunda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hükümeti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geri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adım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attı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Yunanistan'ın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Kıbrıs'a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alternatif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bir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savunma</a:t>
            </a:r>
            <a:r>
              <a:rPr lang="tr-TR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sistemi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sağlamasıyla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birlikte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füze</a:t>
            </a:r>
            <a:r>
              <a:rPr lang="tr-TR" sz="2800" dirty="0" err="1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ler</a:t>
            </a:r>
            <a:r>
              <a:rPr lang="en-US" sz="2800" dirty="0" smtClean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adadan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kaldırıldı</a:t>
            </a:r>
            <a:r>
              <a:rPr lang="en-US" sz="28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</a:p>
          <a:p>
            <a:endParaRPr lang="en-US" sz="1000" b="1" dirty="0">
              <a:solidFill>
                <a:schemeClr val="tx1"/>
              </a:solidFill>
              <a:latin typeface="Comic Sans MS" panose="030F07020303020202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8196" name="Picture 4" descr="undefined">
            <a:extLst>
              <a:ext uri="{FF2B5EF4-FFF2-40B4-BE49-F238E27FC236}">
                <a16:creationId xmlns:a16="http://schemas.microsoft.com/office/drawing/2014/main" xmlns="" id="{E87FA774-C051-B03A-8B66-133D5491A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6" t="25248" r="9593" b="10181"/>
          <a:stretch/>
        </p:blipFill>
        <p:spPr bwMode="auto">
          <a:xfrm>
            <a:off x="6717325" y="6060141"/>
            <a:ext cx="2118126" cy="14442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846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3508653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b="1" dirty="0" smtClean="0">
                <a:latin typeface="Comic Sans MS" panose="030F0902030302020204" pitchFamily="66" charset="0"/>
              </a:rPr>
              <a:t>ÇALIŞMA</a:t>
            </a:r>
            <a:r>
              <a:rPr lang="en-US" sz="2700" b="1" dirty="0" smtClean="0">
                <a:latin typeface="Comic Sans MS" panose="030F0902030302020204" pitchFamily="66" charset="0"/>
              </a:rPr>
              <a:t>: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Şimdi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tanıklıkların</a:t>
            </a:r>
            <a:r>
              <a:rPr lang="en-US" sz="2700" dirty="0">
                <a:latin typeface="Comic Sans MS" panose="030F0902030302020204" pitchFamily="66" charset="0"/>
              </a:rPr>
              <a:t> zaman </a:t>
            </a:r>
            <a:r>
              <a:rPr lang="en-US" sz="2700" dirty="0" err="1">
                <a:latin typeface="Comic Sans MS" panose="030F0902030302020204" pitchFamily="66" charset="0"/>
              </a:rPr>
              <a:t>çizelgesinde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nereye</a:t>
            </a:r>
            <a:r>
              <a:rPr lang="en-US" sz="2700" dirty="0">
                <a:latin typeface="Comic Sans MS" panose="030F0902030302020204" pitchFamily="66" charset="0"/>
              </a:rPr>
              <a:t> '</a:t>
            </a:r>
            <a:r>
              <a:rPr lang="en-US" sz="2700" dirty="0" err="1">
                <a:latin typeface="Comic Sans MS" panose="030F0902030302020204" pitchFamily="66" charset="0"/>
              </a:rPr>
              <a:t>uyduklarına</a:t>
            </a:r>
            <a:r>
              <a:rPr lang="en-US" sz="2700" dirty="0">
                <a:latin typeface="Comic Sans MS" panose="030F0902030302020204" pitchFamily="66" charset="0"/>
              </a:rPr>
              <a:t>' </a:t>
            </a:r>
            <a:r>
              <a:rPr lang="en-US" sz="2700" dirty="0" err="1">
                <a:latin typeface="Comic Sans MS" panose="030F0902030302020204" pitchFamily="66" charset="0"/>
              </a:rPr>
              <a:t>karar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vermenin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zamanı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geldi</a:t>
            </a:r>
            <a:r>
              <a:rPr lang="en-US" sz="2700" dirty="0">
                <a:latin typeface="Comic Sans MS" panose="030F0902030302020204" pitchFamily="66" charset="0"/>
              </a:rPr>
              <a:t>. </a:t>
            </a:r>
            <a:r>
              <a:rPr lang="tr-TR" sz="2700" dirty="0" smtClean="0">
                <a:latin typeface="Comic Sans MS" panose="030F0902030302020204" pitchFamily="66" charset="0"/>
              </a:rPr>
              <a:t>Aşağıdakileri dikkate alınız</a:t>
            </a:r>
            <a:r>
              <a:rPr lang="en-US" sz="2700" dirty="0" smtClean="0">
                <a:latin typeface="Comic Sans MS" panose="030F0902030302020204" pitchFamily="66" charset="0"/>
              </a:rPr>
              <a:t>:</a:t>
            </a:r>
            <a:endParaRPr lang="en-US" sz="2700" dirty="0">
              <a:latin typeface="Comic Sans MS" panose="030F0902030302020204" pitchFamily="66" charset="0"/>
            </a:endParaRPr>
          </a:p>
          <a:p>
            <a:endParaRPr lang="en-US" sz="6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2700" dirty="0" smtClean="0">
                <a:latin typeface="Comic Sans MS" panose="030F0902030302020204" pitchFamily="66" charset="0"/>
              </a:rPr>
              <a:t>Sizce bu ifade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Yunanistan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ile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Türkiye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arasındaki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ilişkilerin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olumlu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mu yoksa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olumsuz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olduğu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bir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dönemde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>
                <a:latin typeface="Comic Sans MS" panose="030F0902030302020204" pitchFamily="66" charset="0"/>
              </a:rPr>
              <a:t>m</a:t>
            </a:r>
            <a:r>
              <a:rPr lang="tr-TR" sz="2700" dirty="0" smtClean="0">
                <a:latin typeface="Comic Sans MS" panose="030F0902030302020204" pitchFamily="66" charset="0"/>
              </a:rPr>
              <a:t>i yazıldı</a:t>
            </a:r>
            <a:r>
              <a:rPr lang="en-US" sz="2700" dirty="0" smtClean="0">
                <a:latin typeface="Comic Sans MS" panose="030F0902030302020204" pitchFamily="66" charset="0"/>
              </a:rPr>
              <a:t>? </a:t>
            </a:r>
            <a:endParaRPr lang="en-US" sz="27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700" dirty="0" err="1">
                <a:latin typeface="Comic Sans MS" panose="030F0902030302020204" pitchFamily="66" charset="0"/>
              </a:rPr>
              <a:t>İfadede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kullanılan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dil</a:t>
            </a:r>
            <a:r>
              <a:rPr lang="en-US" sz="2700" dirty="0">
                <a:latin typeface="Comic Sans MS" panose="030F0902030302020204" pitchFamily="66" charset="0"/>
              </a:rPr>
              <a:t>, </a:t>
            </a:r>
            <a:r>
              <a:rPr lang="tr-TR" sz="2700" dirty="0" smtClean="0">
                <a:latin typeface="Comic Sans MS" panose="030F0902030302020204" pitchFamily="66" charset="0"/>
              </a:rPr>
              <a:t>mübadeleden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bu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yana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geçen</a:t>
            </a:r>
            <a:r>
              <a:rPr lang="en-US" sz="2700" dirty="0" smtClean="0">
                <a:latin typeface="Comic Sans MS" panose="030F0902030302020204" pitchFamily="66" charset="0"/>
              </a:rPr>
              <a:t> zaman</a:t>
            </a:r>
            <a:r>
              <a:rPr lang="tr-TR" sz="2700" dirty="0" smtClean="0">
                <a:latin typeface="Comic Sans MS" panose="030F0902030302020204" pitchFamily="66" charset="0"/>
              </a:rPr>
              <a:t>a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dair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bize ne gibi ipuçları veriyor</a:t>
            </a:r>
            <a:r>
              <a:rPr lang="en-US" sz="2700" dirty="0" smtClean="0">
                <a:latin typeface="Comic Sans MS" panose="030F0902030302020204" pitchFamily="66" charset="0"/>
              </a:rPr>
              <a:t>? </a:t>
            </a:r>
            <a:endParaRPr lang="en-US" sz="2700" dirty="0">
              <a:latin typeface="Comic Sans MS" panose="030F09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A6EB196-9711-374C-8159-4593E0B62F3D}"/>
              </a:ext>
            </a:extLst>
          </p:cNvPr>
          <p:cNvSpPr txBox="1"/>
          <p:nvPr/>
        </p:nvSpPr>
        <p:spPr>
          <a:xfrm>
            <a:off x="133564" y="5880418"/>
            <a:ext cx="8876872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200" b="1" smtClean="0">
                <a:latin typeface="Comic Sans MS" panose="030F0902030302020204" pitchFamily="66" charset="0"/>
              </a:rPr>
              <a:t>Tanıklıkların doğru </a:t>
            </a:r>
            <a:r>
              <a:rPr lang="tr-TR" sz="2200" b="1" dirty="0" smtClean="0">
                <a:latin typeface="Comic Sans MS" panose="030F0902030302020204" pitchFamily="66" charset="0"/>
              </a:rPr>
              <a:t>tarihleri</a:t>
            </a:r>
            <a:r>
              <a:rPr lang="en-US" sz="2200" b="1" dirty="0" smtClean="0">
                <a:latin typeface="Comic Sans MS" panose="030F0902030302020204" pitchFamily="66" charset="0"/>
              </a:rPr>
              <a:t>:</a:t>
            </a:r>
            <a:endParaRPr lang="en-US" sz="2200" b="1" dirty="0">
              <a:latin typeface="Comic Sans MS" panose="030F0902030302020204" pitchFamily="66" charset="0"/>
            </a:endParaRPr>
          </a:p>
          <a:p>
            <a:endParaRPr lang="en-US" sz="2200" i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49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1692771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dirty="0" smtClean="0">
                <a:latin typeface="Comic Sans MS" panose="030F0902030302020204" pitchFamily="66" charset="0"/>
              </a:rPr>
              <a:t>ÇALIŞMA</a:t>
            </a:r>
            <a:r>
              <a:rPr lang="en-US" sz="2600" b="1" dirty="0" smtClean="0">
                <a:latin typeface="Comic Sans MS" panose="030F0902030302020204" pitchFamily="66" charset="0"/>
              </a:rPr>
              <a:t>: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Aşağıdaki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soruları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yanıtlamak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için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yeni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oluşturduğunuz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galeriyi</a:t>
            </a:r>
            <a:r>
              <a:rPr lang="en-US" sz="2600" dirty="0">
                <a:latin typeface="Comic Sans MS" panose="030F0902030302020204" pitchFamily="66" charset="0"/>
              </a:rPr>
              <a:t> </a:t>
            </a:r>
            <a:r>
              <a:rPr lang="en-US" sz="2600" dirty="0" err="1">
                <a:latin typeface="Comic Sans MS" panose="030F0902030302020204" pitchFamily="66" charset="0"/>
              </a:rPr>
              <a:t>kullanın</a:t>
            </a:r>
            <a:r>
              <a:rPr lang="en-US" sz="2600" dirty="0">
                <a:latin typeface="Comic Sans MS" panose="030F0902030302020204" pitchFamily="66" charset="0"/>
              </a:rPr>
              <a:t>. </a:t>
            </a:r>
            <a:r>
              <a:rPr lang="tr-TR" sz="2600" dirty="0" smtClean="0">
                <a:latin typeface="Comic Sans MS" panose="030F0902030302020204" pitchFamily="66" charset="0"/>
              </a:rPr>
              <a:t>Partnerinizle sorular hakkında düşünürken galeriyi izlemek size yardımcı olabilir:</a:t>
            </a:r>
            <a:endParaRPr lang="en-US" sz="2600" b="1" dirty="0">
              <a:latin typeface="Comic Sans MS" panose="030F09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2FDEAFA-2999-5AE0-6C51-2CE83F70D460}"/>
              </a:ext>
            </a:extLst>
          </p:cNvPr>
          <p:cNvSpPr txBox="1"/>
          <p:nvPr/>
        </p:nvSpPr>
        <p:spPr>
          <a:xfrm>
            <a:off x="118324" y="1964754"/>
            <a:ext cx="8876872" cy="1446550"/>
          </a:xfrm>
          <a:prstGeom prst="rect">
            <a:avLst/>
          </a:prstGeom>
          <a:solidFill>
            <a:srgbClr val="CCFDBF"/>
          </a:solidFill>
          <a:ln w="12700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200" dirty="0" err="1" smtClean="0">
                <a:latin typeface="Comic Sans MS" panose="030F0902030302020204" pitchFamily="66" charset="0"/>
              </a:rPr>
              <a:t>Mübadele</a:t>
            </a:r>
            <a:r>
              <a:rPr lang="tr-TR" sz="2200" dirty="0" smtClean="0">
                <a:latin typeface="Comic Sans MS" panose="030F0902030302020204" pitchFamily="66" charset="0"/>
              </a:rPr>
              <a:t>den ötürü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 smtClean="0">
                <a:latin typeface="Comic Sans MS" panose="030F0902030302020204" pitchFamily="66" charset="0"/>
              </a:rPr>
              <a:t>yer</a:t>
            </a:r>
            <a:r>
              <a:rPr lang="tr-TR" sz="2200" dirty="0" err="1" smtClean="0">
                <a:latin typeface="Comic Sans MS" panose="030F0902030302020204" pitchFamily="66" charset="0"/>
              </a:rPr>
              <a:t>ler</a:t>
            </a:r>
            <a:r>
              <a:rPr lang="en-US" sz="2200" dirty="0" err="1" smtClean="0">
                <a:latin typeface="Comic Sans MS" panose="030F0902030302020204" pitchFamily="66" charset="0"/>
              </a:rPr>
              <a:t>inden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 smtClean="0">
                <a:latin typeface="Comic Sans MS" panose="030F0902030302020204" pitchFamily="66" charset="0"/>
              </a:rPr>
              <a:t>edilen</a:t>
            </a:r>
            <a:r>
              <a:rPr lang="tr-TR" sz="2200" dirty="0" smtClean="0">
                <a:latin typeface="Comic Sans MS" panose="030F0902030302020204" pitchFamily="66" charset="0"/>
              </a:rPr>
              <a:t> insanların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duyguları</a:t>
            </a:r>
            <a:r>
              <a:rPr lang="en-US" sz="2200" dirty="0">
                <a:latin typeface="Comic Sans MS" panose="030F0902030302020204" pitchFamily="66" charset="0"/>
              </a:rPr>
              <a:t> zaman </a:t>
            </a:r>
            <a:r>
              <a:rPr lang="en-US" sz="2200" dirty="0" err="1">
                <a:latin typeface="Comic Sans MS" panose="030F0902030302020204" pitchFamily="66" charset="0"/>
              </a:rPr>
              <a:t>içinde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 smtClean="0">
                <a:latin typeface="Comic Sans MS" panose="030F0902030302020204" pitchFamily="66" charset="0"/>
              </a:rPr>
              <a:t>nasıl</a:t>
            </a:r>
            <a:r>
              <a:rPr lang="tr-TR" sz="2200" dirty="0" smtClean="0">
                <a:latin typeface="Comic Sans MS" panose="030F0902030302020204" pitchFamily="66" charset="0"/>
              </a:rPr>
              <a:t> bir </a:t>
            </a:r>
            <a:r>
              <a:rPr lang="en-US" sz="2200" dirty="0" err="1" smtClean="0">
                <a:latin typeface="Comic Sans MS" panose="030F0902030302020204" pitchFamily="66" charset="0"/>
              </a:rPr>
              <a:t>değiş</a:t>
            </a:r>
            <a:r>
              <a:rPr lang="tr-TR" sz="2200" dirty="0" smtClean="0">
                <a:latin typeface="Comic Sans MS" panose="030F0902030302020204" pitchFamily="66" charset="0"/>
              </a:rPr>
              <a:t>im geçirdi</a:t>
            </a:r>
            <a:r>
              <a:rPr lang="en-US" sz="2200" dirty="0" smtClean="0">
                <a:latin typeface="Comic Sans MS" panose="030F0902030302020204" pitchFamily="66" charset="0"/>
              </a:rPr>
              <a:t>? </a:t>
            </a:r>
            <a:r>
              <a:rPr lang="tr-TR" sz="2200" dirty="0" smtClean="0">
                <a:latin typeface="Comic Sans MS" panose="030F0902030302020204" pitchFamily="66" charset="0"/>
              </a:rPr>
              <a:t>Genel olarak b</a:t>
            </a:r>
            <a:r>
              <a:rPr lang="en-US" sz="2200" dirty="0" err="1" smtClean="0">
                <a:latin typeface="Comic Sans MS" panose="030F0902030302020204" pitchFamily="66" charset="0"/>
              </a:rPr>
              <a:t>aşlangıçtaki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 smtClean="0">
                <a:latin typeface="Comic Sans MS" panose="030F0902030302020204" pitchFamily="66" charset="0"/>
              </a:rPr>
              <a:t>korku</a:t>
            </a:r>
            <a:r>
              <a:rPr lang="tr-TR" sz="2200" dirty="0">
                <a:latin typeface="Comic Sans MS" panose="030F0902030302020204" pitchFamily="66" charset="0"/>
              </a:rPr>
              <a:t> </a:t>
            </a:r>
            <a:r>
              <a:rPr lang="tr-TR" sz="2200" dirty="0" smtClean="0">
                <a:latin typeface="Comic Sans MS" panose="030F0902030302020204" pitchFamily="66" charset="0"/>
              </a:rPr>
              <a:t>ve kargaşa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>
                <a:latin typeface="Comic Sans MS" panose="030F0902030302020204" pitchFamily="66" charset="0"/>
              </a:rPr>
              <a:t>zaman </a:t>
            </a:r>
            <a:r>
              <a:rPr lang="tr-TR" sz="2200" dirty="0" smtClean="0">
                <a:latin typeface="Comic Sans MS" panose="030F0902030302020204" pitchFamily="66" charset="0"/>
              </a:rPr>
              <a:t>içinde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yerini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 smtClean="0">
                <a:latin typeface="Comic Sans MS" panose="030F0902030302020204" pitchFamily="66" charset="0"/>
              </a:rPr>
              <a:t>nostalji</a:t>
            </a:r>
            <a:r>
              <a:rPr lang="en-US" sz="2200" dirty="0" smtClean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ve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hatta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gurura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mı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en-US" sz="2200" dirty="0" err="1">
                <a:latin typeface="Comic Sans MS" panose="030F0902030302020204" pitchFamily="66" charset="0"/>
              </a:rPr>
              <a:t>bıraktı</a:t>
            </a:r>
            <a:r>
              <a:rPr lang="en-US" sz="2200" dirty="0">
                <a:latin typeface="Comic Sans MS" panose="030F0902030302020204" pitchFamily="66" charset="0"/>
              </a:rPr>
              <a:t>, </a:t>
            </a:r>
            <a:r>
              <a:rPr lang="en-US" sz="2200" dirty="0" err="1">
                <a:latin typeface="Comic Sans MS" panose="030F0902030302020204" pitchFamily="66" charset="0"/>
              </a:rPr>
              <a:t>yoksa</a:t>
            </a:r>
            <a:r>
              <a:rPr lang="en-US" sz="2200" dirty="0">
                <a:latin typeface="Comic Sans MS" panose="030F0902030302020204" pitchFamily="66" charset="0"/>
              </a:rPr>
              <a:t> </a:t>
            </a:r>
            <a:r>
              <a:rPr lang="tr-TR" sz="2200" dirty="0" smtClean="0">
                <a:latin typeface="Comic Sans MS" panose="030F0902030302020204" pitchFamily="66" charset="0"/>
              </a:rPr>
              <a:t>bunun istisnaları da var mı</a:t>
            </a:r>
            <a:r>
              <a:rPr lang="en-US" sz="2200" dirty="0" smtClean="0">
                <a:latin typeface="Comic Sans MS" panose="030F0902030302020204" pitchFamily="66" charset="0"/>
              </a:rPr>
              <a:t>? </a:t>
            </a:r>
            <a:endParaRPr lang="en-US" sz="2200" dirty="0">
              <a:latin typeface="Comic Sans MS" panose="030F09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2FDCB0-9653-5222-A3BC-C4B07674DCCE}"/>
              </a:ext>
            </a:extLst>
          </p:cNvPr>
          <p:cNvSpPr txBox="1"/>
          <p:nvPr/>
        </p:nvSpPr>
        <p:spPr>
          <a:xfrm>
            <a:off x="133564" y="3657527"/>
            <a:ext cx="8876872" cy="1200329"/>
          </a:xfrm>
          <a:prstGeom prst="rect">
            <a:avLst/>
          </a:prstGeom>
          <a:solidFill>
            <a:srgbClr val="CCFDBF"/>
          </a:solidFill>
          <a:ln w="12700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400" dirty="0" smtClean="0">
                <a:latin typeface="Comic Sans MS" panose="030F0902030302020204" pitchFamily="66" charset="0"/>
              </a:rPr>
              <a:t>İçine bulundukları döneme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tr-TR" sz="2400" dirty="0" smtClean="0">
                <a:latin typeface="Comic Sans MS" panose="030F0902030302020204" pitchFamily="66" charset="0"/>
              </a:rPr>
              <a:t>ait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tr-TR" sz="2400" dirty="0" smtClean="0">
                <a:latin typeface="Comic Sans MS" panose="030F0902030302020204" pitchFamily="66" charset="0"/>
              </a:rPr>
              <a:t>geniş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>
                <a:latin typeface="Comic Sans MS" panose="030F0902030302020204" pitchFamily="66" charset="0"/>
              </a:rPr>
              <a:t>çaplı</a:t>
            </a:r>
            <a:r>
              <a:rPr lang="en-US" sz="2400" dirty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olaylar</a:t>
            </a:r>
            <a:r>
              <a:rPr lang="tr-TR" sz="2400" dirty="0" smtClean="0">
                <a:latin typeface="Comic Sans MS" panose="030F0902030302020204" pitchFamily="66" charset="0"/>
              </a:rPr>
              <a:t>,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insanların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>
                <a:latin typeface="Comic Sans MS" panose="030F0902030302020204" pitchFamily="66" charset="0"/>
              </a:rPr>
              <a:t>içinde</a:t>
            </a:r>
            <a:r>
              <a:rPr lang="en-US" sz="2400" dirty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bul</a:t>
            </a:r>
            <a:r>
              <a:rPr lang="tr-TR" sz="2400" dirty="0" smtClean="0">
                <a:latin typeface="Comic Sans MS" panose="030F0902030302020204" pitchFamily="66" charset="0"/>
              </a:rPr>
              <a:t>un</a:t>
            </a:r>
            <a:r>
              <a:rPr lang="en-US" sz="2400" dirty="0" err="1" smtClean="0">
                <a:latin typeface="Comic Sans MS" panose="030F0902030302020204" pitchFamily="66" charset="0"/>
              </a:rPr>
              <a:t>dukları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koş</a:t>
            </a:r>
            <a:r>
              <a:rPr lang="tr-TR" sz="2400" dirty="0" err="1" smtClean="0">
                <a:latin typeface="Comic Sans MS" panose="030F0902030302020204" pitchFamily="66" charset="0"/>
              </a:rPr>
              <a:t>ulları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tr-TR" sz="2400" dirty="0" smtClean="0">
                <a:latin typeface="Comic Sans MS" panose="030F0902030302020204" pitchFamily="66" charset="0"/>
              </a:rPr>
              <a:t>yorumlama </a:t>
            </a:r>
            <a:r>
              <a:rPr lang="en-US" sz="2400" dirty="0" err="1" smtClean="0">
                <a:latin typeface="Comic Sans MS" panose="030F0902030302020204" pitchFamily="66" charset="0"/>
              </a:rPr>
              <a:t>biçimlerini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>
                <a:latin typeface="Comic Sans MS" panose="030F0902030302020204" pitchFamily="66" charset="0"/>
              </a:rPr>
              <a:t>nasıl</a:t>
            </a:r>
            <a:r>
              <a:rPr lang="en-US" sz="2400" dirty="0">
                <a:latin typeface="Comic Sans MS" panose="030F0902030302020204" pitchFamily="66" charset="0"/>
              </a:rPr>
              <a:t> </a:t>
            </a:r>
            <a:r>
              <a:rPr lang="en-US" sz="2400" dirty="0" err="1">
                <a:latin typeface="Comic Sans MS" panose="030F0902030302020204" pitchFamily="66" charset="0"/>
              </a:rPr>
              <a:t>etkiledi</a:t>
            </a:r>
            <a:r>
              <a:rPr lang="en-US" sz="2400" dirty="0"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507BE90-F6F0-1DC7-498B-0333B52D94C4}"/>
              </a:ext>
            </a:extLst>
          </p:cNvPr>
          <p:cNvSpPr txBox="1"/>
          <p:nvPr/>
        </p:nvSpPr>
        <p:spPr>
          <a:xfrm>
            <a:off x="133564" y="4989706"/>
            <a:ext cx="8876872" cy="1569660"/>
          </a:xfrm>
          <a:prstGeom prst="rect">
            <a:avLst/>
          </a:prstGeom>
          <a:solidFill>
            <a:srgbClr val="CCFDBF"/>
          </a:solidFill>
          <a:ln w="12700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400" dirty="0" smtClean="0">
                <a:latin typeface="Comic Sans MS" panose="030F0902030302020204" pitchFamily="66" charset="0"/>
              </a:rPr>
              <a:t>Sizce üzerinden zaman geçtikçe,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tr-TR" sz="2400" dirty="0" smtClean="0">
                <a:latin typeface="Comic Sans MS" panose="030F0902030302020204" pitchFamily="66" charset="0"/>
              </a:rPr>
              <a:t>yaşadığımız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olaylara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dair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hafızamız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kaçınılmaz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olarak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değiş</a:t>
            </a:r>
            <a:r>
              <a:rPr lang="tr-TR" sz="2400" dirty="0" err="1" smtClean="0">
                <a:latin typeface="Comic Sans MS" panose="030F0902030302020204" pitchFamily="66" charset="0"/>
              </a:rPr>
              <a:t>iyor</a:t>
            </a:r>
            <a:r>
              <a:rPr lang="tr-TR" sz="2400" dirty="0" smtClean="0">
                <a:latin typeface="Comic Sans MS" panose="030F0902030302020204" pitchFamily="66" charset="0"/>
              </a:rPr>
              <a:t> mu</a:t>
            </a:r>
            <a:r>
              <a:rPr lang="en-US" sz="2400" dirty="0" smtClean="0">
                <a:latin typeface="Comic Sans MS" panose="030F0902030302020204" pitchFamily="66" charset="0"/>
              </a:rPr>
              <a:t>? </a:t>
            </a:r>
            <a:r>
              <a:rPr lang="en-US" sz="2400" dirty="0">
                <a:latin typeface="Comic Sans MS" panose="030F0902030302020204" pitchFamily="66" charset="0"/>
              </a:rPr>
              <a:t>Bu, </a:t>
            </a:r>
            <a:r>
              <a:rPr lang="tr-TR" sz="2400" dirty="0" smtClean="0">
                <a:latin typeface="Comic Sans MS" panose="030F0902030302020204" pitchFamily="66" charset="0"/>
              </a:rPr>
              <a:t>okumuş olduğumuz tanıklıkların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hatalı</a:t>
            </a:r>
            <a:r>
              <a:rPr lang="tr-TR" sz="2400" dirty="0" smtClean="0">
                <a:latin typeface="Comic Sans MS" panose="030F0902030302020204" pitchFamily="66" charset="0"/>
              </a:rPr>
              <a:t> veya </a:t>
            </a:r>
            <a:r>
              <a:rPr lang="en-US" sz="2400" dirty="0" err="1" smtClean="0">
                <a:latin typeface="Comic Sans MS" panose="030F0902030302020204" pitchFamily="66" charset="0"/>
              </a:rPr>
              <a:t>güvenilmez</a:t>
            </a:r>
            <a:r>
              <a:rPr lang="en-US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>
                <a:latin typeface="Comic Sans MS" panose="030F0902030302020204" pitchFamily="66" charset="0"/>
              </a:rPr>
              <a:t>kaynaklar</a:t>
            </a:r>
            <a:r>
              <a:rPr lang="en-US" sz="2400" dirty="0">
                <a:latin typeface="Comic Sans MS" panose="030F0902030302020204" pitchFamily="66" charset="0"/>
              </a:rPr>
              <a:t> </a:t>
            </a:r>
            <a:r>
              <a:rPr lang="en-US" sz="2400" dirty="0" err="1">
                <a:latin typeface="Comic Sans MS" panose="030F0902030302020204" pitchFamily="66" charset="0"/>
              </a:rPr>
              <a:t>olduğu</a:t>
            </a:r>
            <a:r>
              <a:rPr lang="en-US" sz="2400" dirty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anlamına</a:t>
            </a:r>
            <a:r>
              <a:rPr lang="tr-TR" sz="2400" dirty="0" smtClean="0">
                <a:latin typeface="Comic Sans MS" panose="030F0902030302020204" pitchFamily="66" charset="0"/>
              </a:rPr>
              <a:t> </a:t>
            </a:r>
            <a:r>
              <a:rPr lang="en-US" sz="2400" dirty="0" err="1" smtClean="0">
                <a:latin typeface="Comic Sans MS" panose="030F0902030302020204" pitchFamily="66" charset="0"/>
              </a:rPr>
              <a:t>geli</a:t>
            </a:r>
            <a:r>
              <a:rPr lang="tr-TR" sz="2400" dirty="0" smtClean="0">
                <a:latin typeface="Comic Sans MS" panose="030F0902030302020204" pitchFamily="66" charset="0"/>
              </a:rPr>
              <a:t>r mi</a:t>
            </a:r>
            <a:r>
              <a:rPr lang="en-US" sz="2400" dirty="0" smtClean="0">
                <a:latin typeface="Comic Sans MS" panose="030F0902030302020204" pitchFamily="66" charset="0"/>
              </a:rPr>
              <a:t>?</a:t>
            </a:r>
            <a:endParaRPr lang="en-US" sz="24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906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5293757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b="1" dirty="0" smtClean="0">
                <a:latin typeface="Comic Sans MS" panose="030F0902030302020204" pitchFamily="66" charset="0"/>
              </a:rPr>
              <a:t>SON ÇALIŞMA</a:t>
            </a:r>
            <a:r>
              <a:rPr lang="en-US" sz="2700" b="1" dirty="0" smtClean="0">
                <a:latin typeface="Comic Sans MS" panose="030F0902030302020204" pitchFamily="66" charset="0"/>
              </a:rPr>
              <a:t>:</a:t>
            </a:r>
            <a:r>
              <a:rPr lang="en-US" sz="2700" dirty="0">
                <a:latin typeface="Comic Sans MS" panose="030F0902030302020204" pitchFamily="66" charset="0"/>
              </a:rPr>
              <a:t> Bu </a:t>
            </a:r>
            <a:r>
              <a:rPr lang="en-US" sz="2700" dirty="0" err="1">
                <a:latin typeface="Comic Sans MS" panose="030F0902030302020204" pitchFamily="66" charset="0"/>
              </a:rPr>
              <a:t>derste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okuduğunuz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tanıklıklardan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birini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seçin</a:t>
            </a:r>
            <a:r>
              <a:rPr lang="en-US" sz="2700" dirty="0">
                <a:latin typeface="Comic Sans MS" panose="030F0902030302020204" pitchFamily="66" charset="0"/>
              </a:rPr>
              <a:t>. </a:t>
            </a:r>
            <a:r>
              <a:rPr lang="tr-TR" sz="2700" dirty="0" smtClean="0">
                <a:latin typeface="Comic Sans MS" panose="030F0902030302020204" pitchFamily="66" charset="0"/>
              </a:rPr>
              <a:t>Seçtiğiniz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ifadeye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yaratıcı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bir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yanıt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vermek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için</a:t>
            </a:r>
            <a:r>
              <a:rPr lang="en-US" sz="2700" dirty="0">
                <a:latin typeface="Comic Sans MS" panose="030F0902030302020204" pitchFamily="66" charset="0"/>
              </a:rPr>
              <a:t> on </a:t>
            </a:r>
            <a:r>
              <a:rPr lang="en-US" sz="2700" dirty="0" err="1" smtClean="0">
                <a:latin typeface="Comic Sans MS" panose="030F0902030302020204" pitchFamily="66" charset="0"/>
              </a:rPr>
              <a:t>dakika</a:t>
            </a:r>
            <a:r>
              <a:rPr lang="tr-TR" sz="2700" dirty="0" smtClean="0">
                <a:latin typeface="Comic Sans MS" panose="030F0902030302020204" pitchFamily="66" charset="0"/>
              </a:rPr>
              <a:t> ayırın. </a:t>
            </a:r>
            <a:r>
              <a:rPr lang="tr-TR" sz="2700" dirty="0">
                <a:latin typeface="Comic Sans MS" panose="030F0902030302020204" pitchFamily="66" charset="0"/>
              </a:rPr>
              <a:t>B</a:t>
            </a:r>
            <a:r>
              <a:rPr lang="en-US" sz="2700" dirty="0" smtClean="0">
                <a:latin typeface="Comic Sans MS" panose="030F0902030302020204" pitchFamily="66" charset="0"/>
              </a:rPr>
              <a:t>u </a:t>
            </a:r>
            <a:r>
              <a:rPr lang="en-US" sz="2700" dirty="0" err="1">
                <a:latin typeface="Comic Sans MS" panose="030F0902030302020204" pitchFamily="66" charset="0"/>
              </a:rPr>
              <a:t>yanıtın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nasıl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olacağı</a:t>
            </a:r>
            <a:r>
              <a:rPr lang="tr-TR" sz="2700" dirty="0" err="1" smtClean="0">
                <a:latin typeface="Comic Sans MS" panose="030F0902030302020204" pitchFamily="66" charset="0"/>
              </a:rPr>
              <a:t>na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siz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ka</a:t>
            </a:r>
            <a:r>
              <a:rPr lang="tr-TR" sz="2700" dirty="0" err="1" smtClean="0">
                <a:latin typeface="Comic Sans MS" panose="030F0902030302020204" pitchFamily="66" charset="0"/>
              </a:rPr>
              <a:t>rar</a:t>
            </a:r>
            <a:r>
              <a:rPr lang="tr-TR" sz="2700" dirty="0" smtClean="0">
                <a:latin typeface="Comic Sans MS" panose="030F0902030302020204" pitchFamily="66" charset="0"/>
              </a:rPr>
              <a:t> verin</a:t>
            </a:r>
            <a:r>
              <a:rPr lang="en-US" sz="2700" dirty="0" smtClean="0">
                <a:latin typeface="Comic Sans MS" panose="030F0902030302020204" pitchFamily="66" charset="0"/>
              </a:rPr>
              <a:t>.</a:t>
            </a:r>
            <a:endParaRPr lang="en-US" sz="2700" dirty="0">
              <a:latin typeface="Comic Sans MS" panose="030F0902030302020204" pitchFamily="66" charset="0"/>
            </a:endParaRPr>
          </a:p>
          <a:p>
            <a:endParaRPr lang="en-US" sz="5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500" dirty="0" err="1">
                <a:latin typeface="Comic Sans MS" panose="030F0902030302020204" pitchFamily="66" charset="0"/>
              </a:rPr>
              <a:t>İfadede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anlatılan</a:t>
            </a:r>
            <a:r>
              <a:rPr lang="en-US" sz="2500" dirty="0">
                <a:latin typeface="Comic Sans MS" panose="030F0902030302020204" pitchFamily="66" charset="0"/>
              </a:rPr>
              <a:t> '</a:t>
            </a:r>
            <a:r>
              <a:rPr lang="en-US" sz="2500" dirty="0" err="1">
                <a:latin typeface="Comic Sans MS" panose="030F0902030302020204" pitchFamily="66" charset="0"/>
              </a:rPr>
              <a:t>hikayeyi</a:t>
            </a:r>
            <a:r>
              <a:rPr lang="en-US" sz="2500" dirty="0">
                <a:latin typeface="Comic Sans MS" panose="030F0902030302020204" pitchFamily="66" charset="0"/>
              </a:rPr>
              <a:t>' </a:t>
            </a:r>
            <a:r>
              <a:rPr lang="tr-TR" sz="2500" dirty="0" smtClean="0">
                <a:latin typeface="Comic Sans MS" panose="030F0902030302020204" pitchFamily="66" charset="0"/>
              </a:rPr>
              <a:t>tarif etmek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için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bir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çizim</a:t>
            </a:r>
            <a:r>
              <a:rPr lang="en-US" sz="2500" dirty="0" smtClean="0">
                <a:latin typeface="Comic Sans MS" panose="030F0902030302020204" pitchFamily="66" charset="0"/>
              </a:rPr>
              <a:t>/</a:t>
            </a:r>
            <a:r>
              <a:rPr lang="en-US" sz="2500" dirty="0" err="1" smtClean="0">
                <a:latin typeface="Comic Sans MS" panose="030F0902030302020204" pitchFamily="66" charset="0"/>
              </a:rPr>
              <a:t>karikatür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oluşturun</a:t>
            </a:r>
            <a:r>
              <a:rPr lang="en-US" sz="2500" dirty="0" smtClean="0">
                <a:latin typeface="Comic Sans MS" panose="030F0902030302020204" pitchFamily="66" charset="0"/>
              </a:rPr>
              <a:t>.</a:t>
            </a:r>
            <a:endParaRPr lang="tr-TR" sz="2500" dirty="0" smtClean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500" dirty="0" err="1">
                <a:latin typeface="Comic Sans MS" panose="030F0902030302020204" pitchFamily="66" charset="0"/>
              </a:rPr>
              <a:t>İfadedeki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önemli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bir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anı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yansıta</a:t>
            </a:r>
            <a:r>
              <a:rPr lang="tr-TR" sz="2500" dirty="0" smtClean="0">
                <a:latin typeface="Comic Sans MS" panose="030F0902030302020204" pitchFamily="66" charset="0"/>
              </a:rPr>
              <a:t>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tr-TR" sz="2500" dirty="0" smtClean="0">
                <a:latin typeface="Comic Sans MS" panose="030F0902030302020204" pitchFamily="66" charset="0"/>
              </a:rPr>
              <a:t>bir sahne hazırlayın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ve</a:t>
            </a:r>
            <a:r>
              <a:rPr lang="en-US" sz="2500" dirty="0" smtClean="0">
                <a:latin typeface="Comic Sans MS" panose="030F0902030302020204" pitchFamily="66" charset="0"/>
              </a:rPr>
              <a:t> ‘</a:t>
            </a:r>
            <a:r>
              <a:rPr lang="tr-TR" sz="2500" dirty="0" smtClean="0">
                <a:latin typeface="Comic Sans MS" panose="030F0902030302020204" pitchFamily="66" charset="0"/>
              </a:rPr>
              <a:t>canlandırın</a:t>
            </a:r>
            <a:r>
              <a:rPr lang="en-US" sz="2500" dirty="0" smtClean="0">
                <a:latin typeface="Comic Sans MS" panose="030F0902030302020204" pitchFamily="66" charset="0"/>
              </a:rPr>
              <a:t>'.</a:t>
            </a:r>
            <a:endParaRPr lang="tr-TR" sz="2500" dirty="0" smtClean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2500" dirty="0" smtClean="0">
                <a:latin typeface="Comic Sans MS" panose="030F0902030302020204" pitchFamily="66" charset="0"/>
              </a:rPr>
              <a:t>İfadede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tr-TR" sz="2500" dirty="0" smtClean="0">
                <a:latin typeface="Comic Sans MS" panose="030F0902030302020204" pitchFamily="66" charset="0"/>
              </a:rPr>
              <a:t>yer alan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önemli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mesaj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veya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duyguları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tr-TR" sz="2500" dirty="0" smtClean="0">
                <a:latin typeface="Comic Sans MS" panose="030F0902030302020204" pitchFamily="66" charset="0"/>
              </a:rPr>
              <a:t>aktaran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bir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şiir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yazın</a:t>
            </a:r>
            <a:r>
              <a:rPr lang="en-US" sz="2500" dirty="0">
                <a:latin typeface="Comic Sans MS" panose="030F0902030302020204" pitchFamily="66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500" dirty="0" err="1">
                <a:latin typeface="Comic Sans MS" panose="030F0902030302020204" pitchFamily="66" charset="0"/>
              </a:rPr>
              <a:t>Bir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günlük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tr-TR" sz="2500" dirty="0" smtClean="0">
                <a:latin typeface="Comic Sans MS" panose="030F0902030302020204" pitchFamily="66" charset="0"/>
              </a:rPr>
              <a:t>yazısı yazın</a:t>
            </a:r>
            <a:r>
              <a:rPr lang="en-US" sz="2500" dirty="0" smtClean="0">
                <a:latin typeface="Comic Sans MS" panose="030F0902030302020204" pitchFamily="66" charset="0"/>
              </a:rPr>
              <a:t>: Bu</a:t>
            </a:r>
            <a:r>
              <a:rPr lang="tr-TR" sz="2500" dirty="0" smtClean="0">
                <a:latin typeface="Comic Sans MS" panose="030F0902030302020204" pitchFamily="66" charset="0"/>
              </a:rPr>
              <a:t> yazıda tanıkların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anlat</a:t>
            </a:r>
            <a:r>
              <a:rPr lang="tr-TR" sz="2500" dirty="0" smtClean="0">
                <a:latin typeface="Comic Sans MS" panose="030F0902030302020204" pitchFamily="66" charset="0"/>
              </a:rPr>
              <a:t>tığı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olaylardan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önce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veya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sonra</a:t>
            </a:r>
            <a:r>
              <a:rPr lang="tr-TR" sz="2500" dirty="0" smtClean="0">
                <a:latin typeface="Comic Sans MS" panose="030F0902030302020204" pitchFamily="66" charset="0"/>
              </a:rPr>
              <a:t>ki zamanı</a:t>
            </a:r>
            <a:r>
              <a:rPr lang="tr-TR" sz="2500" dirty="0">
                <a:latin typeface="Comic Sans MS" panose="030F0902030302020204" pitchFamily="66" charset="0"/>
              </a:rPr>
              <a:t> </a:t>
            </a:r>
            <a:r>
              <a:rPr lang="tr-TR" sz="2500" dirty="0" smtClean="0">
                <a:latin typeface="Comic Sans MS" panose="030F0902030302020204" pitchFamily="66" charset="0"/>
              </a:rPr>
              <a:t>kendi </a:t>
            </a:r>
            <a:r>
              <a:rPr lang="tr-TR" sz="2500" dirty="0" err="1" smtClean="0">
                <a:latin typeface="Comic Sans MS" panose="030F0902030302020204" pitchFamily="66" charset="0"/>
              </a:rPr>
              <a:t>hayalgücünüzü</a:t>
            </a:r>
            <a:r>
              <a:rPr lang="tr-TR" sz="2500" dirty="0" smtClean="0">
                <a:latin typeface="Comic Sans MS" panose="030F0902030302020204" pitchFamily="66" charset="0"/>
              </a:rPr>
              <a:t> kullanarak</a:t>
            </a:r>
            <a:r>
              <a:rPr lang="en-US" sz="2500" dirty="0" smtClean="0">
                <a:latin typeface="Comic Sans MS" panose="030F0902030302020204" pitchFamily="66" charset="0"/>
              </a:rPr>
              <a:t> </a:t>
            </a:r>
            <a:r>
              <a:rPr lang="en-US" sz="2500" dirty="0" err="1">
                <a:latin typeface="Comic Sans MS" panose="030F0902030302020204" pitchFamily="66" charset="0"/>
              </a:rPr>
              <a:t>yeniden</a:t>
            </a:r>
            <a:r>
              <a:rPr lang="en-US" sz="2500" dirty="0">
                <a:latin typeface="Comic Sans MS" panose="030F0902030302020204" pitchFamily="66" charset="0"/>
              </a:rPr>
              <a:t> </a:t>
            </a:r>
            <a:r>
              <a:rPr lang="en-US" sz="2500" dirty="0" err="1" smtClean="0">
                <a:latin typeface="Comic Sans MS" panose="030F0902030302020204" pitchFamily="66" charset="0"/>
              </a:rPr>
              <a:t>yaratabilir</a:t>
            </a:r>
            <a:r>
              <a:rPr lang="tr-TR" sz="2500" dirty="0" smtClean="0">
                <a:latin typeface="Comic Sans MS" panose="030F0902030302020204" pitchFamily="66" charset="0"/>
              </a:rPr>
              <a:t>siniz</a:t>
            </a:r>
            <a:r>
              <a:rPr lang="en-US" sz="2500" dirty="0" smtClean="0">
                <a:latin typeface="Comic Sans MS" panose="030F0902030302020204" pitchFamily="66" charset="0"/>
              </a:rPr>
              <a:t>.</a:t>
            </a:r>
            <a:endParaRPr lang="en-US" sz="25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530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16896</TotalTime>
  <Words>2405</Words>
  <Application>Microsoft Office PowerPoint</Application>
  <PresentationFormat>Ekran Gösterisi (4:3)</PresentationFormat>
  <Paragraphs>154</Paragraphs>
  <Slides>27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Dreaming Outloud Pro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 Stevens-Wojtowicz</dc:creator>
  <cp:lastModifiedBy>Microsoft hesabı</cp:lastModifiedBy>
  <cp:revision>166</cp:revision>
  <dcterms:created xsi:type="dcterms:W3CDTF">2022-09-26T06:25:39Z</dcterms:created>
  <dcterms:modified xsi:type="dcterms:W3CDTF">2023-09-17T14:16:59Z</dcterms:modified>
</cp:coreProperties>
</file>