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75" r:id="rId4"/>
    <p:sldId id="276" r:id="rId5"/>
    <p:sldId id="277" r:id="rId6"/>
    <p:sldId id="278" r:id="rId7"/>
    <p:sldId id="283" r:id="rId8"/>
    <p:sldId id="262" r:id="rId9"/>
    <p:sldId id="282" r:id="rId10"/>
    <p:sldId id="287" r:id="rId11"/>
    <p:sldId id="279" r:id="rId12"/>
    <p:sldId id="288" r:id="rId13"/>
    <p:sldId id="280" r:id="rId14"/>
    <p:sldId id="289" r:id="rId15"/>
    <p:sldId id="290" r:id="rId16"/>
    <p:sldId id="281" r:id="rId17"/>
    <p:sldId id="291" r:id="rId18"/>
    <p:sldId id="292" r:id="rId19"/>
    <p:sldId id="285" r:id="rId20"/>
    <p:sldId id="293" r:id="rId21"/>
    <p:sldId id="294" r:id="rId22"/>
    <p:sldId id="295" r:id="rId23"/>
    <p:sldId id="274" r:id="rId24"/>
    <p:sldId id="296" r:id="rId25"/>
    <p:sldId id="297" r:id="rId26"/>
    <p:sldId id="284" r:id="rId27"/>
    <p:sldId id="286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F96"/>
    <a:srgbClr val="FF7DB2"/>
    <a:srgbClr val="FFFFBD"/>
    <a:srgbClr val="FFABAB"/>
    <a:srgbClr val="FFB7B7"/>
    <a:srgbClr val="FFCCCC"/>
    <a:srgbClr val="FFFF99"/>
    <a:srgbClr val="FFFFCC"/>
    <a:srgbClr val="CE0202"/>
    <a:srgbClr val="FEA4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38" autoAdjust="0"/>
    <p:restoredTop sz="94671"/>
  </p:normalViewPr>
  <p:slideViewPr>
    <p:cSldViewPr snapToGrid="0" snapToObjects="1">
      <p:cViewPr varScale="1">
        <p:scale>
          <a:sx n="83" d="100"/>
          <a:sy n="83" d="100"/>
        </p:scale>
        <p:origin x="128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FE6312-8DFE-4AB2-BCC6-D3D017C9E768}" type="datetimeFigureOut">
              <a:rPr lang="tr-TR" smtClean="0"/>
              <a:t>17.09.2023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C2505-3156-4787-A189-C7C57450E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1428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C2505-3156-4787-A189-C7C57450EDFF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1175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784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77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158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2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3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58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4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104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538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46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24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C468C-38BB-6C47-A2EA-9353AE9DA922}" type="datetimeFigureOut">
              <a:rPr lang="en-US" smtClean="0"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C2B1A-C0F6-154B-A284-C26B9BCC2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42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19F418B-4BF7-4D2A-C566-1E7C0662E248}"/>
              </a:ext>
            </a:extLst>
          </p:cNvPr>
          <p:cNvSpPr txBox="1"/>
          <p:nvPr/>
        </p:nvSpPr>
        <p:spPr>
          <a:xfrm>
            <a:off x="133564" y="161767"/>
            <a:ext cx="8876872" cy="954107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800" b="1" dirty="0" smtClean="0">
                <a:latin typeface="Comic Sans MS" panose="030F0902030302020204" pitchFamily="66" charset="0"/>
              </a:rPr>
              <a:t>DERS</a:t>
            </a:r>
            <a:r>
              <a:rPr lang="en-US" sz="2800" b="1" dirty="0" smtClean="0">
                <a:latin typeface="Comic Sans MS" panose="030F0902030302020204" pitchFamily="66" charset="0"/>
              </a:rPr>
              <a:t> </a:t>
            </a:r>
            <a:r>
              <a:rPr lang="en-US" sz="2800" b="1" dirty="0">
                <a:latin typeface="Comic Sans MS" panose="030F0902030302020204" pitchFamily="66" charset="0"/>
              </a:rPr>
              <a:t>3: </a:t>
            </a:r>
            <a:r>
              <a:rPr lang="tr-TR" sz="2800" b="1" dirty="0" smtClean="0">
                <a:latin typeface="Comic Sans MS" panose="030F0902030302020204" pitchFamily="66" charset="0"/>
              </a:rPr>
              <a:t>Yerlerinden edilen kişilerin şahsi eşyaları tarihi birer belge olarak ne kadar önemlidir</a:t>
            </a:r>
            <a:r>
              <a:rPr lang="en-US" sz="2800" b="1" dirty="0" smtClean="0">
                <a:latin typeface="Comic Sans MS" panose="030F0902030302020204" pitchFamily="66" charset="0"/>
              </a:rPr>
              <a:t>?</a:t>
            </a:r>
            <a:endParaRPr lang="en-US" sz="2800" b="1" dirty="0">
              <a:latin typeface="Comic Sans MS" panose="030F09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B5411B9-C20A-19E2-611E-DDB2CC68301C}"/>
              </a:ext>
            </a:extLst>
          </p:cNvPr>
          <p:cNvSpPr txBox="1"/>
          <p:nvPr/>
        </p:nvSpPr>
        <p:spPr>
          <a:xfrm>
            <a:off x="133564" y="1305505"/>
            <a:ext cx="8876872" cy="2785378"/>
          </a:xfrm>
          <a:prstGeom prst="rect">
            <a:avLst/>
          </a:prstGeom>
          <a:ln w="28575">
            <a:solidFill>
              <a:srgbClr val="F4DD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600" b="1" dirty="0" smtClean="0">
                <a:latin typeface="Comic Sans MS" panose="030F0902030302020204" pitchFamily="66" charset="0"/>
              </a:rPr>
              <a:t>Bu derste</a:t>
            </a:r>
            <a:r>
              <a:rPr lang="en-US" sz="2600" b="1" dirty="0" smtClean="0">
                <a:latin typeface="Comic Sans MS" panose="030F0902030302020204" pitchFamily="66" charset="0"/>
              </a:rPr>
              <a:t>…</a:t>
            </a:r>
            <a:endParaRPr lang="en-US" sz="2600" b="1" dirty="0">
              <a:latin typeface="Comic Sans MS" panose="030F0902030302020204" pitchFamily="66" charset="0"/>
            </a:endParaRPr>
          </a:p>
          <a:p>
            <a:endParaRPr lang="en-US" sz="500" b="1" dirty="0">
              <a:latin typeface="Comic Sans MS" panose="030F09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902030302020204" pitchFamily="66" charset="0"/>
              </a:rPr>
              <a:t>Aniden evinizi boşaltmanız istense hangi şahsi eşyalarınızı yanınıza alacağınız üzerine düşünecek</a:t>
            </a:r>
            <a:r>
              <a:rPr lang="tr-TR" sz="2400" dirty="0">
                <a:latin typeface="Comic Sans MS" panose="030F0902030302020204" pitchFamily="66" charset="0"/>
              </a:rPr>
              <a:t>,</a:t>
            </a:r>
            <a:endParaRPr lang="en-US" sz="2400" dirty="0">
              <a:latin typeface="Comic Sans MS" panose="030F09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 smtClean="0">
                <a:latin typeface="Comic Sans MS" panose="030F0902030302020204" pitchFamily="66" charset="0"/>
              </a:rPr>
              <a:t>Mübadelede yerlerinden edilen insanların yanlarına almış oldukları eşyaları inceleyecek ve neden bu eşyaları almayı tercih ettiklerini tahmin etmeye çalışıp sahipleri hakkında çıkarımlarda bulunacaksınız.</a:t>
            </a:r>
            <a:endParaRPr lang="en-US" sz="2400" dirty="0">
              <a:latin typeface="Comic Sans MS" panose="030F09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95CB4AB-A69C-8A1E-BA89-294DF941BB7C}"/>
              </a:ext>
            </a:extLst>
          </p:cNvPr>
          <p:cNvSpPr txBox="1"/>
          <p:nvPr/>
        </p:nvSpPr>
        <p:spPr>
          <a:xfrm>
            <a:off x="133564" y="4383019"/>
            <a:ext cx="8876872" cy="1592744"/>
          </a:xfrm>
          <a:prstGeom prst="rect">
            <a:avLst/>
          </a:prstGeom>
          <a:ln w="28575"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600" b="1" dirty="0" smtClean="0">
                <a:latin typeface="Comic Sans MS" panose="030F0902030302020204" pitchFamily="66" charset="0"/>
              </a:rPr>
              <a:t>Bu sayede</a:t>
            </a:r>
            <a:r>
              <a:rPr lang="en-US" sz="2600" b="1" dirty="0" smtClean="0">
                <a:latin typeface="Comic Sans MS" panose="030F0902030302020204" pitchFamily="66" charset="0"/>
              </a:rPr>
              <a:t>…</a:t>
            </a:r>
            <a:endParaRPr lang="en-US" sz="2600" b="1" dirty="0">
              <a:latin typeface="Comic Sans MS" panose="030F0902030302020204" pitchFamily="66" charset="0"/>
            </a:endParaRPr>
          </a:p>
          <a:p>
            <a:endParaRPr lang="en-US" sz="400" dirty="0">
              <a:latin typeface="Comic Sans MS" panose="030F09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250" dirty="0" smtClean="0">
                <a:latin typeface="Comic Sans MS" panose="030F0902030302020204" pitchFamily="66" charset="0"/>
              </a:rPr>
              <a:t>Nesnelerin birer tarihi belge olarak kıymetleri üzerine düşünecek</a:t>
            </a:r>
            <a:r>
              <a:rPr lang="en-US" sz="2250" dirty="0" smtClean="0">
                <a:latin typeface="Comic Sans MS" panose="030F0902030302020204" pitchFamily="66" charset="0"/>
              </a:rPr>
              <a:t>.</a:t>
            </a:r>
            <a:endParaRPr lang="en-US" sz="2250" dirty="0">
              <a:latin typeface="Comic Sans MS" panose="030F09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250" dirty="0" smtClean="0">
                <a:latin typeface="Comic Sans MS" panose="030F0902030302020204" pitchFamily="66" charset="0"/>
              </a:rPr>
              <a:t>Seçilen bir nesne perspektifinden bir </a:t>
            </a:r>
            <a:r>
              <a:rPr lang="en-US" sz="2250" dirty="0" smtClean="0">
                <a:latin typeface="Comic Sans MS" panose="030F0902030302020204" pitchFamily="66" charset="0"/>
              </a:rPr>
              <a:t>‘</a:t>
            </a:r>
            <a:r>
              <a:rPr lang="tr-TR" sz="2250" dirty="0" smtClean="0">
                <a:latin typeface="Comic Sans MS" panose="030F0902030302020204" pitchFamily="66" charset="0"/>
              </a:rPr>
              <a:t>o-anlatısı</a:t>
            </a:r>
            <a:r>
              <a:rPr lang="en-US" sz="2250" dirty="0" smtClean="0">
                <a:latin typeface="Comic Sans MS" panose="030F0902030302020204" pitchFamily="66" charset="0"/>
              </a:rPr>
              <a:t>’</a:t>
            </a:r>
            <a:r>
              <a:rPr lang="tr-TR" sz="2250" dirty="0" smtClean="0">
                <a:latin typeface="Comic Sans MS" panose="030F0902030302020204" pitchFamily="66" charset="0"/>
              </a:rPr>
              <a:t> yazacaksınız</a:t>
            </a:r>
            <a:endParaRPr lang="en-US" sz="2250" dirty="0">
              <a:latin typeface="Comic Sans MS" panose="030F09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1FC3FDE-B7EE-83A1-E710-433FAC5253BB}"/>
              </a:ext>
            </a:extLst>
          </p:cNvPr>
          <p:cNvSpPr txBox="1"/>
          <p:nvPr/>
        </p:nvSpPr>
        <p:spPr>
          <a:xfrm>
            <a:off x="133564" y="6218790"/>
            <a:ext cx="8876872" cy="461665"/>
          </a:xfrm>
          <a:prstGeom prst="rect">
            <a:avLst/>
          </a:prstGeom>
          <a:ln w="28575">
            <a:solidFill>
              <a:srgbClr val="45CEE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 smtClean="0">
                <a:latin typeface="Comic Sans MS" panose="030F0902030302020204" pitchFamily="66" charset="0"/>
              </a:rPr>
              <a:t>Anahtar kavramlar</a:t>
            </a:r>
            <a:r>
              <a:rPr lang="en-US" sz="2400" dirty="0" smtClean="0">
                <a:latin typeface="Comic Sans MS" panose="030F0902030302020204" pitchFamily="66" charset="0"/>
              </a:rPr>
              <a:t>: </a:t>
            </a:r>
            <a:r>
              <a:rPr lang="tr-TR" sz="2400" dirty="0">
                <a:latin typeface="Comic Sans MS" panose="030F0902030302020204" pitchFamily="66" charset="0"/>
              </a:rPr>
              <a:t>D</a:t>
            </a:r>
            <a:r>
              <a:rPr lang="tr-TR" sz="2400" dirty="0" smtClean="0">
                <a:latin typeface="Comic Sans MS" panose="030F0902030302020204" pitchFamily="66" charset="0"/>
              </a:rPr>
              <a:t>eğer</a:t>
            </a:r>
            <a:r>
              <a:rPr lang="en-US" sz="2400" dirty="0" smtClean="0">
                <a:latin typeface="Comic Sans MS" panose="030F0902030302020204" pitchFamily="66" charset="0"/>
              </a:rPr>
              <a:t>, </a:t>
            </a:r>
            <a:r>
              <a:rPr lang="tr-TR" sz="2400" dirty="0">
                <a:latin typeface="Comic Sans MS" panose="030F0902030302020204" pitchFamily="66" charset="0"/>
              </a:rPr>
              <a:t>D</a:t>
            </a:r>
            <a:r>
              <a:rPr lang="tr-TR" sz="2400" dirty="0" smtClean="0">
                <a:latin typeface="Comic Sans MS" panose="030F0902030302020204" pitchFamily="66" charset="0"/>
              </a:rPr>
              <a:t>oğrulamak</a:t>
            </a:r>
            <a:r>
              <a:rPr lang="en-US" sz="2400" dirty="0" smtClean="0">
                <a:latin typeface="Comic Sans MS" panose="030F0902030302020204" pitchFamily="66" charset="0"/>
              </a:rPr>
              <a:t>, </a:t>
            </a:r>
            <a:r>
              <a:rPr lang="tr-TR" sz="2400" dirty="0">
                <a:latin typeface="Comic Sans MS" panose="030F0902030302020204" pitchFamily="66" charset="0"/>
              </a:rPr>
              <a:t>M</a:t>
            </a:r>
            <a:r>
              <a:rPr lang="tr-TR" sz="2400" dirty="0" smtClean="0">
                <a:latin typeface="Comic Sans MS" panose="030F0902030302020204" pitchFamily="66" charset="0"/>
              </a:rPr>
              <a:t>eydan </a:t>
            </a:r>
            <a:r>
              <a:rPr lang="tr-TR" sz="2400" dirty="0" smtClean="0">
                <a:latin typeface="Comic Sans MS" panose="030F0902030302020204" pitchFamily="66" charset="0"/>
              </a:rPr>
              <a:t>okumak</a:t>
            </a:r>
            <a:r>
              <a:rPr lang="en-US" sz="2400" dirty="0" smtClean="0">
                <a:latin typeface="Comic Sans MS" panose="030F0902030302020204" pitchFamily="66" charset="0"/>
              </a:rPr>
              <a:t>. </a:t>
            </a:r>
            <a:endParaRPr lang="en-US" sz="2400" b="1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257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32F2900-B06F-485A-3089-84A982A2261E}"/>
              </a:ext>
            </a:extLst>
          </p:cNvPr>
          <p:cNvSpPr txBox="1"/>
          <p:nvPr/>
        </p:nvSpPr>
        <p:spPr>
          <a:xfrm>
            <a:off x="118324" y="147456"/>
            <a:ext cx="8876872" cy="6124754"/>
          </a:xfrm>
          <a:prstGeom prst="rect">
            <a:avLst/>
          </a:prstGeom>
          <a:solidFill>
            <a:srgbClr val="FFFFCC"/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i="1" dirty="0" err="1" smtClean="0">
                <a:latin typeface="Comic Sans MS" panose="030F0902030302020204" pitchFamily="66" charset="0"/>
              </a:rPr>
              <a:t>Okul</a:t>
            </a:r>
            <a:r>
              <a:rPr lang="tr-TR" sz="2800" i="1" dirty="0" smtClean="0">
                <a:latin typeface="Comic Sans MS" panose="030F0902030302020204" pitchFamily="66" charset="0"/>
              </a:rPr>
              <a:t> çıkışı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tr-TR" sz="2800" i="1" dirty="0" smtClean="0">
                <a:latin typeface="Comic Sans MS" panose="030F0902030302020204" pitchFamily="66" charset="0"/>
              </a:rPr>
              <a:t>ailenize günü nasıl geçirdiğinizi </a:t>
            </a:r>
            <a:r>
              <a:rPr lang="tr-TR" sz="2800" i="1" dirty="0" smtClean="0">
                <a:latin typeface="Comic Sans MS" panose="030F0902030302020204" pitchFamily="66" charset="0"/>
              </a:rPr>
              <a:t>anlatma </a:t>
            </a:r>
            <a:r>
              <a:rPr lang="tr-TR" sz="2800" i="1" dirty="0" smtClean="0">
                <a:latin typeface="Comic Sans MS" panose="030F0902030302020204" pitchFamily="66" charset="0"/>
              </a:rPr>
              <a:t>hevesiyle eve dönüyorsunuz</a:t>
            </a:r>
            <a:r>
              <a:rPr lang="en-US" sz="2800" i="1" dirty="0" smtClean="0">
                <a:latin typeface="Comic Sans MS" panose="030F0902030302020204" pitchFamily="66" charset="0"/>
              </a:rPr>
              <a:t>. </a:t>
            </a:r>
            <a:r>
              <a:rPr lang="en-US" sz="2800" i="1" dirty="0" err="1">
                <a:latin typeface="Comic Sans MS" panose="030F0902030302020204" pitchFamily="66" charset="0"/>
              </a:rPr>
              <a:t>Ancak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tr-TR" sz="2800" i="1" dirty="0" smtClean="0">
                <a:latin typeface="Comic Sans MS" panose="030F0902030302020204" pitchFamily="66" charset="0"/>
              </a:rPr>
              <a:t>eve varır varmaz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bir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tr-TR" sz="2800" i="1" dirty="0" smtClean="0">
                <a:latin typeface="Comic Sans MS" panose="030F0902030302020204" pitchFamily="66" charset="0"/>
              </a:rPr>
              <a:t>telaş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tr-TR" sz="2800" i="1" dirty="0" smtClean="0">
                <a:latin typeface="Comic Sans MS" panose="030F0902030302020204" pitchFamily="66" charset="0"/>
              </a:rPr>
              <a:t>havası seziyorsunuz.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Neler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oluyor</a:t>
            </a:r>
            <a:r>
              <a:rPr lang="en-US" sz="2800" i="1" dirty="0">
                <a:latin typeface="Comic Sans MS" panose="030F0902030302020204" pitchFamily="66" charset="0"/>
              </a:rPr>
              <a:t>? </a:t>
            </a:r>
            <a:r>
              <a:rPr lang="en-US" sz="2800" i="1" dirty="0" err="1">
                <a:latin typeface="Comic Sans MS" panose="030F0902030302020204" pitchFamily="66" charset="0"/>
              </a:rPr>
              <a:t>Neden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tr-TR" sz="2800" i="1" dirty="0" smtClean="0">
                <a:latin typeface="Comic Sans MS" panose="030F0902030302020204" pitchFamily="66" charset="0"/>
              </a:rPr>
              <a:t>evdeki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herkes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çılgınca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tr-TR" sz="2800" i="1" dirty="0" smtClean="0">
                <a:latin typeface="Comic Sans MS" panose="030F0902030302020204" pitchFamily="66" charset="0"/>
              </a:rPr>
              <a:t>etrafa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koşu</a:t>
            </a:r>
            <a:r>
              <a:rPr lang="tr-TR" sz="2800" i="1" dirty="0" err="1" smtClean="0">
                <a:latin typeface="Comic Sans MS" panose="030F0902030302020204" pitchFamily="66" charset="0"/>
              </a:rPr>
              <a:t>şturu</a:t>
            </a:r>
            <a:r>
              <a:rPr lang="en-US" sz="2800" i="1" dirty="0" err="1" smtClean="0">
                <a:latin typeface="Comic Sans MS" panose="030F0902030302020204" pitchFamily="66" charset="0"/>
              </a:rPr>
              <a:t>yor</a:t>
            </a:r>
            <a:r>
              <a:rPr lang="en-US" sz="2800" i="1" dirty="0">
                <a:latin typeface="Comic Sans MS" panose="030F0902030302020204" pitchFamily="66" charset="0"/>
              </a:rPr>
              <a:t>?</a:t>
            </a:r>
          </a:p>
          <a:p>
            <a:endParaRPr lang="tr-TR" sz="2800" i="1" dirty="0" smtClean="0">
              <a:latin typeface="Comic Sans MS" panose="030F0902030302020204" pitchFamily="66" charset="0"/>
            </a:endParaRPr>
          </a:p>
          <a:p>
            <a:r>
              <a:rPr lang="en-US" sz="2800" i="1" dirty="0">
                <a:latin typeface="Comic Sans MS" panose="030F0902030302020204" pitchFamily="66" charset="0"/>
              </a:rPr>
              <a:t>Anne </a:t>
            </a:r>
            <a:r>
              <a:rPr lang="tr-TR" sz="2800" i="1" dirty="0" smtClean="0">
                <a:latin typeface="Comic Sans MS" panose="030F0902030302020204" pitchFamily="66" charset="0"/>
              </a:rPr>
              <a:t>ve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babanız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tr-TR" sz="2800" i="1" dirty="0" smtClean="0">
                <a:latin typeface="Comic Sans MS" panose="030F0902030302020204" pitchFamily="66" charset="0"/>
              </a:rPr>
              <a:t>nihayet sakinleşip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>
                <a:latin typeface="Comic Sans MS" panose="030F0902030302020204" pitchFamily="66" charset="0"/>
              </a:rPr>
              <a:t>size </a:t>
            </a:r>
            <a:r>
              <a:rPr lang="tr-TR" sz="2800" i="1" dirty="0" smtClean="0">
                <a:latin typeface="Comic Sans MS" panose="030F0902030302020204" pitchFamily="66" charset="0"/>
              </a:rPr>
              <a:t>bütün ailenin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zorla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evden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çıkarıldığını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tr-TR" sz="2800" i="1" dirty="0" smtClean="0">
                <a:latin typeface="Comic Sans MS" panose="030F0902030302020204" pitchFamily="66" charset="0"/>
              </a:rPr>
              <a:t>söylüyor. Evi boşaltmak için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tr-TR" sz="2800" i="1" dirty="0" smtClean="0">
                <a:latin typeface="Comic Sans MS" panose="030F0902030302020204" pitchFamily="66" charset="0"/>
              </a:rPr>
              <a:t>i</a:t>
            </a:r>
            <a:r>
              <a:rPr lang="en-US" sz="2800" i="1" dirty="0" err="1" smtClean="0">
                <a:latin typeface="Comic Sans MS" panose="030F0902030302020204" pitchFamily="66" charset="0"/>
              </a:rPr>
              <a:t>ki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hafta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tr-TR" sz="2800" i="1" dirty="0" smtClean="0">
                <a:latin typeface="Comic Sans MS" panose="030F0902030302020204" pitchFamily="66" charset="0"/>
              </a:rPr>
              <a:t>süreniz var</a:t>
            </a:r>
            <a:r>
              <a:rPr lang="en-US" sz="2800" i="1" dirty="0" smtClean="0">
                <a:latin typeface="Comic Sans MS" panose="030F0902030302020204" pitchFamily="66" charset="0"/>
              </a:rPr>
              <a:t>.</a:t>
            </a:r>
            <a:endParaRPr lang="tr-TR" sz="2800" i="1" dirty="0" smtClean="0">
              <a:latin typeface="Comic Sans MS" panose="030F0902030302020204" pitchFamily="66" charset="0"/>
            </a:endParaRPr>
          </a:p>
          <a:p>
            <a:endParaRPr lang="en-US" sz="2800" i="1" dirty="0">
              <a:latin typeface="Comic Sans MS" panose="030F0902030302020204" pitchFamily="66" charset="0"/>
            </a:endParaRPr>
          </a:p>
          <a:p>
            <a:r>
              <a:rPr lang="en-US" sz="2800" i="1" dirty="0" err="1">
                <a:latin typeface="Comic Sans MS" panose="030F0902030302020204" pitchFamily="66" charset="0"/>
              </a:rPr>
              <a:t>Yeni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bir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ülkeye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taşın</a:t>
            </a:r>
            <a:r>
              <a:rPr lang="tr-TR" sz="2800" i="1" dirty="0" err="1" smtClean="0">
                <a:latin typeface="Comic Sans MS" panose="030F0902030302020204" pitchFamily="66" charset="0"/>
              </a:rPr>
              <a:t>acak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ve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tr-TR" sz="2800" i="1" dirty="0" smtClean="0">
                <a:latin typeface="Comic Sans MS" panose="030F0902030302020204" pitchFamily="66" charset="0"/>
              </a:rPr>
              <a:t>bir daha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geri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dönemeyeceksiniz</a:t>
            </a:r>
            <a:r>
              <a:rPr lang="en-US" sz="2800" i="1" dirty="0">
                <a:latin typeface="Comic Sans MS" panose="030F0902030302020204" pitchFamily="66" charset="0"/>
              </a:rPr>
              <a:t>. </a:t>
            </a:r>
            <a:r>
              <a:rPr lang="en-US" sz="2800" i="1" dirty="0" err="1">
                <a:latin typeface="Comic Sans MS" panose="030F0902030302020204" pitchFamily="66" charset="0"/>
              </a:rPr>
              <a:t>Aileniz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smtClean="0">
                <a:latin typeface="Comic Sans MS" panose="030F0902030302020204" pitchFamily="66" charset="0"/>
              </a:rPr>
              <a:t>size</a:t>
            </a:r>
            <a:r>
              <a:rPr lang="tr-TR" sz="2800" i="1" dirty="0" smtClean="0">
                <a:latin typeface="Comic Sans MS" panose="030F0902030302020204" pitchFamily="66" charset="0"/>
              </a:rPr>
              <a:t> eşyalarınızı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hazırlamanızı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söylüyor</a:t>
            </a:r>
            <a:r>
              <a:rPr lang="tr-TR" sz="2800" i="1" dirty="0" smtClean="0">
                <a:latin typeface="Comic Sans MS" panose="030F0902030302020204" pitchFamily="66" charset="0"/>
              </a:rPr>
              <a:t>.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tr-TR" sz="2800" i="1" dirty="0" smtClean="0">
                <a:latin typeface="Comic Sans MS" panose="030F0902030302020204" pitchFamily="66" charset="0"/>
              </a:rPr>
              <a:t>Ancak y</a:t>
            </a:r>
            <a:r>
              <a:rPr lang="en-US" sz="2800" i="1" dirty="0" err="1" smtClean="0">
                <a:latin typeface="Comic Sans MS" panose="030F0902030302020204" pitchFamily="66" charset="0"/>
              </a:rPr>
              <a:t>alnızca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sizin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için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en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önemli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olan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ve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tr-TR" sz="2800" i="1" dirty="0" smtClean="0">
                <a:latin typeface="Comic Sans MS" panose="030F0902030302020204" pitchFamily="66" charset="0"/>
              </a:rPr>
              <a:t>asla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geride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bırak</a:t>
            </a:r>
            <a:r>
              <a:rPr lang="tr-TR" sz="2800" i="1" dirty="0" err="1" smtClean="0">
                <a:latin typeface="Comic Sans MS" panose="030F0902030302020204" pitchFamily="66" charset="0"/>
              </a:rPr>
              <a:t>amayacağınız</a:t>
            </a:r>
            <a:r>
              <a:rPr lang="tr-TR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üç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eşyayı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seç</a:t>
            </a:r>
            <a:r>
              <a:rPr lang="tr-TR" sz="2800" i="1" dirty="0" err="1" smtClean="0">
                <a:latin typeface="Comic Sans MS" panose="030F0902030302020204" pitchFamily="66" charset="0"/>
              </a:rPr>
              <a:t>ebilirsiniz</a:t>
            </a:r>
            <a:r>
              <a:rPr lang="tr-TR" sz="2800" i="1" dirty="0" smtClean="0">
                <a:latin typeface="Comic Sans MS" panose="030F0902030302020204" pitchFamily="66" charset="0"/>
              </a:rPr>
              <a:t>.</a:t>
            </a:r>
            <a:endParaRPr lang="en-US" sz="2800" i="1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571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Old Brown LeatherSuitcase | Vintage | Scaramanga">
            <a:extLst>
              <a:ext uri="{FF2B5EF4-FFF2-40B4-BE49-F238E27FC236}">
                <a16:creationId xmlns="" xmlns:a16="http://schemas.microsoft.com/office/drawing/2014/main" id="{84657D85-1CE1-06FA-D069-26D9FCD5F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00" b="89989" l="3750" r="95917">
                        <a14:foregroundMark x1="7250" y1="36819" x2="7250" y2="36819"/>
                        <a14:foregroundMark x1="7833" y1="33927" x2="7833" y2="33927"/>
                        <a14:foregroundMark x1="3750" y1="38154" x2="3750" y2="38154"/>
                        <a14:foregroundMark x1="93917" y1="31368" x2="93917" y2="31368"/>
                        <a14:foregroundMark x1="95083" y1="55729" x2="95083" y2="55729"/>
                        <a14:foregroundMark x1="95917" y1="28476" x2="95917" y2="28476"/>
                        <a14:foregroundMark x1="19000" y1="71413" x2="19000" y2="71413"/>
                        <a14:foregroundMark x1="25917" y1="72191" x2="25917" y2="72191"/>
                        <a14:foregroundMark x1="27667" y1="73971" x2="27667" y2="73971"/>
                        <a14:foregroundMark x1="17667" y1="70634" x2="17667" y2="70634"/>
                        <a14:foregroundMark x1="5667" y1="53059" x2="5667" y2="530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897" y="4375766"/>
            <a:ext cx="3282299" cy="24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4BD5AA8-ED51-2AE2-EA96-29C3008A8433}"/>
              </a:ext>
            </a:extLst>
          </p:cNvPr>
          <p:cNvSpPr txBox="1"/>
          <p:nvPr/>
        </p:nvSpPr>
        <p:spPr>
          <a:xfrm>
            <a:off x="133564" y="143838"/>
            <a:ext cx="8876872" cy="4231928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800" b="1" dirty="0" smtClean="0">
                <a:latin typeface="Comic Sans MS" panose="030F0902030302020204" pitchFamily="66" charset="0"/>
              </a:rPr>
              <a:t>ÇALIŞMA</a:t>
            </a:r>
            <a:r>
              <a:rPr lang="en-US" sz="2800" b="1" dirty="0" smtClean="0">
                <a:latin typeface="Comic Sans MS" panose="030F0902030302020204" pitchFamily="66" charset="0"/>
              </a:rPr>
              <a:t>:</a:t>
            </a:r>
            <a:r>
              <a:rPr lang="en-US" sz="2800" dirty="0" smtClean="0">
                <a:latin typeface="Comic Sans MS" panose="030F0902030302020204" pitchFamily="66" charset="0"/>
              </a:rPr>
              <a:t> </a:t>
            </a:r>
            <a:r>
              <a:rPr lang="tr-TR" sz="2800" dirty="0" smtClean="0">
                <a:latin typeface="Comic Sans MS" panose="030F0902030302020204" pitchFamily="66" charset="0"/>
              </a:rPr>
              <a:t>Çiftler halinde fikirlerinizi paylaşın</a:t>
            </a:r>
            <a:r>
              <a:rPr lang="en-US" sz="2800" dirty="0" smtClean="0">
                <a:latin typeface="Comic Sans MS" panose="030F0902030302020204" pitchFamily="66" charset="0"/>
              </a:rPr>
              <a:t>: </a:t>
            </a:r>
            <a:r>
              <a:rPr lang="tr-TR" sz="2800" dirty="0" smtClean="0">
                <a:latin typeface="Comic Sans MS" panose="030F0902030302020204" pitchFamily="66" charset="0"/>
              </a:rPr>
              <a:t>Yanınıza hangi üç eşyayı alırdınız</a:t>
            </a:r>
            <a:r>
              <a:rPr lang="en-US" sz="2800" dirty="0" smtClean="0">
                <a:latin typeface="Comic Sans MS" panose="030F0902030302020204" pitchFamily="66" charset="0"/>
              </a:rPr>
              <a:t>? </a:t>
            </a:r>
            <a:r>
              <a:rPr lang="tr-TR" sz="2800" dirty="0" smtClean="0">
                <a:latin typeface="Comic Sans MS" panose="030F0902030302020204" pitchFamily="66" charset="0"/>
              </a:rPr>
              <a:t>Son olarak</a:t>
            </a:r>
            <a:r>
              <a:rPr lang="en-US" sz="2800" dirty="0" smtClean="0">
                <a:latin typeface="Comic Sans MS" panose="030F0902030302020204" pitchFamily="66" charset="0"/>
              </a:rPr>
              <a:t>… </a:t>
            </a:r>
            <a:endParaRPr lang="en-US" sz="2800" dirty="0">
              <a:latin typeface="Comic Sans MS" panose="030F0902030302020204" pitchFamily="66" charset="0"/>
            </a:endParaRPr>
          </a:p>
          <a:p>
            <a:endParaRPr lang="en-US" sz="500" dirty="0">
              <a:latin typeface="Comic Sans MS" panose="030F09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tr-TR" sz="2600" dirty="0" smtClean="0">
                <a:latin typeface="Comic Sans MS" panose="030F0902030302020204" pitchFamily="66" charset="0"/>
              </a:rPr>
              <a:t>Telefonunuz bu üç eşyaya dahil değil </a:t>
            </a:r>
            <a:r>
              <a:rPr lang="en-US" sz="2600" dirty="0" smtClean="0">
                <a:latin typeface="Comic Sans MS" panose="030F0902030302020204" pitchFamily="66" charset="0"/>
              </a:rPr>
              <a:t>(</a:t>
            </a:r>
            <a:r>
              <a:rPr lang="tr-TR" sz="2600" dirty="0" smtClean="0">
                <a:latin typeface="Comic Sans MS" panose="030F0902030302020204" pitchFamily="66" charset="0"/>
              </a:rPr>
              <a:t>cebinizde taşıyabilirsiniz</a:t>
            </a:r>
            <a:r>
              <a:rPr lang="en-US" sz="2600" dirty="0" smtClean="0">
                <a:latin typeface="Comic Sans MS" panose="030F0902030302020204" pitchFamily="66" charset="0"/>
              </a:rPr>
              <a:t>!). </a:t>
            </a:r>
            <a:endParaRPr lang="en-US" sz="2600" dirty="0">
              <a:latin typeface="Comic Sans MS" panose="030F09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tr-TR" sz="2600" dirty="0" smtClean="0">
                <a:latin typeface="Comic Sans MS" panose="030F0902030302020204" pitchFamily="66" charset="0"/>
              </a:rPr>
              <a:t>Eşyaları yerleştirebileceğiniz küçük bir çantanız var ve eşyalar bu çantaya sığmalı</a:t>
            </a:r>
            <a:r>
              <a:rPr lang="en-US" sz="2600" dirty="0" smtClean="0">
                <a:latin typeface="Comic Sans MS" panose="030F0902030302020204" pitchFamily="66" charset="0"/>
              </a:rPr>
              <a:t>. </a:t>
            </a:r>
            <a:endParaRPr lang="en-US" sz="2600" dirty="0">
              <a:latin typeface="Comic Sans MS" panose="030F09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tr-TR" sz="2600" b="1" dirty="0" smtClean="0">
                <a:latin typeface="Comic Sans MS" panose="030F0902030302020204" pitchFamily="66" charset="0"/>
              </a:rPr>
              <a:t>Kullanışlı</a:t>
            </a:r>
            <a:r>
              <a:rPr lang="tr-TR" sz="2600" dirty="0" smtClean="0">
                <a:latin typeface="Comic Sans MS" panose="030F0902030302020204" pitchFamily="66" charset="0"/>
              </a:rPr>
              <a:t> eşyaları düşünmenizde fayda olduğu gibi </a:t>
            </a:r>
            <a:r>
              <a:rPr lang="en-US" sz="2600" dirty="0" smtClean="0">
                <a:latin typeface="Comic Sans MS" panose="030F0902030302020204" pitchFamily="66" charset="0"/>
              </a:rPr>
              <a:t>(</a:t>
            </a:r>
            <a:r>
              <a:rPr lang="tr-TR" sz="2600" dirty="0" smtClean="0">
                <a:latin typeface="Comic Sans MS" panose="030F0902030302020204" pitchFamily="66" charset="0"/>
              </a:rPr>
              <a:t>yeni hayatınızda işinize yarayabilecek eşyalar</a:t>
            </a:r>
            <a:r>
              <a:rPr lang="en-US" sz="2600" dirty="0" smtClean="0">
                <a:latin typeface="Comic Sans MS" panose="030F0902030302020204" pitchFamily="66" charset="0"/>
              </a:rPr>
              <a:t>), </a:t>
            </a:r>
            <a:r>
              <a:rPr lang="tr-TR" sz="2600" dirty="0" smtClean="0">
                <a:latin typeface="Comic Sans MS" panose="030F0902030302020204" pitchFamily="66" charset="0"/>
              </a:rPr>
              <a:t>sizin için özel bir anlamı olan eşyaları da düşünebilirsiniz</a:t>
            </a:r>
            <a:r>
              <a:rPr lang="en-US" sz="2600" dirty="0" smtClean="0">
                <a:latin typeface="Comic Sans MS" panose="030F0902030302020204" pitchFamily="66" charset="0"/>
              </a:rPr>
              <a:t> (</a:t>
            </a:r>
            <a:r>
              <a:rPr lang="tr-TR" sz="2600" dirty="0" smtClean="0">
                <a:latin typeface="Comic Sans MS" panose="030F0902030302020204" pitchFamily="66" charset="0"/>
              </a:rPr>
              <a:t>eski hayatınızı hatırlatabilecek eşyalar</a:t>
            </a:r>
            <a:r>
              <a:rPr lang="en-US" sz="2600" dirty="0" smtClean="0">
                <a:latin typeface="Comic Sans MS" panose="030F0902030302020204" pitchFamily="66" charset="0"/>
              </a:rPr>
              <a:t>). </a:t>
            </a:r>
            <a:endParaRPr lang="en-US" sz="2600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777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4BD5AA8-ED51-2AE2-EA96-29C3008A8433}"/>
              </a:ext>
            </a:extLst>
          </p:cNvPr>
          <p:cNvSpPr txBox="1"/>
          <p:nvPr/>
        </p:nvSpPr>
        <p:spPr>
          <a:xfrm>
            <a:off x="133564" y="143838"/>
            <a:ext cx="8876872" cy="3000821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700" i="1" dirty="0" err="1">
                <a:latin typeface="Comic Sans MS" panose="030F0902030302020204" pitchFamily="66" charset="0"/>
              </a:rPr>
              <a:t>Biraz</a:t>
            </a:r>
            <a:r>
              <a:rPr lang="en-US" sz="2700" i="1" dirty="0">
                <a:latin typeface="Comic Sans MS" panose="030F0902030302020204" pitchFamily="66" charset="0"/>
              </a:rPr>
              <a:t> </a:t>
            </a:r>
            <a:r>
              <a:rPr lang="en-US" sz="2700" i="1" dirty="0" err="1">
                <a:latin typeface="Comic Sans MS" panose="030F0902030302020204" pitchFamily="66" charset="0"/>
              </a:rPr>
              <a:t>önce</a:t>
            </a:r>
            <a:r>
              <a:rPr lang="en-US" sz="2700" i="1" dirty="0">
                <a:latin typeface="Comic Sans MS" panose="030F0902030302020204" pitchFamily="66" charset="0"/>
              </a:rPr>
              <a:t> </a:t>
            </a:r>
            <a:r>
              <a:rPr lang="en-US" sz="2700" i="1" dirty="0" err="1">
                <a:latin typeface="Comic Sans MS" panose="030F0902030302020204" pitchFamily="66" charset="0"/>
              </a:rPr>
              <a:t>kendinizi</a:t>
            </a:r>
            <a:r>
              <a:rPr lang="en-US" sz="2700" i="1" dirty="0">
                <a:latin typeface="Comic Sans MS" panose="030F0902030302020204" pitchFamily="66" charset="0"/>
              </a:rPr>
              <a:t> </a:t>
            </a:r>
            <a:r>
              <a:rPr lang="en-US" sz="2700" i="1" dirty="0" err="1" smtClean="0">
                <a:latin typeface="Comic Sans MS" panose="030F0902030302020204" pitchFamily="66" charset="0"/>
              </a:rPr>
              <a:t>için</a:t>
            </a:r>
            <a:r>
              <a:rPr lang="tr-TR" sz="2700" i="1" dirty="0" smtClean="0">
                <a:latin typeface="Comic Sans MS" panose="030F0902030302020204" pitchFamily="66" charset="0"/>
              </a:rPr>
              <a:t>d</a:t>
            </a:r>
            <a:r>
              <a:rPr lang="en-US" sz="2700" i="1" dirty="0" smtClean="0">
                <a:latin typeface="Comic Sans MS" panose="030F0902030302020204" pitchFamily="66" charset="0"/>
              </a:rPr>
              <a:t>e </a:t>
            </a:r>
            <a:r>
              <a:rPr lang="tr-TR" sz="2700" i="1" dirty="0" smtClean="0">
                <a:latin typeface="Comic Sans MS" panose="030F0902030302020204" pitchFamily="66" charset="0"/>
              </a:rPr>
              <a:t>bulduğunuz</a:t>
            </a:r>
            <a:r>
              <a:rPr lang="en-US" sz="2700" i="1" dirty="0" smtClean="0">
                <a:latin typeface="Comic Sans MS" panose="030F0902030302020204" pitchFamily="66" charset="0"/>
              </a:rPr>
              <a:t> </a:t>
            </a:r>
            <a:r>
              <a:rPr lang="en-US" sz="2700" i="1" dirty="0" err="1">
                <a:latin typeface="Comic Sans MS" panose="030F0902030302020204" pitchFamily="66" charset="0"/>
              </a:rPr>
              <a:t>senaryo</a:t>
            </a:r>
            <a:r>
              <a:rPr lang="en-US" sz="2700" i="1" dirty="0">
                <a:latin typeface="Comic Sans MS" panose="030F0902030302020204" pitchFamily="66" charset="0"/>
              </a:rPr>
              <a:t>, </a:t>
            </a:r>
            <a:r>
              <a:rPr lang="en-US" sz="2700" i="1" dirty="0" err="1">
                <a:latin typeface="Comic Sans MS" panose="030F0902030302020204" pitchFamily="66" charset="0"/>
              </a:rPr>
              <a:t>aslında</a:t>
            </a:r>
            <a:r>
              <a:rPr lang="en-US" sz="2700" i="1" dirty="0">
                <a:latin typeface="Comic Sans MS" panose="030F0902030302020204" pitchFamily="66" charset="0"/>
              </a:rPr>
              <a:t> </a:t>
            </a:r>
            <a:r>
              <a:rPr lang="tr-TR" sz="2700" i="1" dirty="0" smtClean="0">
                <a:latin typeface="Comic Sans MS" panose="030F0902030302020204" pitchFamily="66" charset="0"/>
              </a:rPr>
              <a:t>m</a:t>
            </a:r>
            <a:r>
              <a:rPr lang="en-US" sz="2700" i="1" dirty="0" err="1" smtClean="0">
                <a:latin typeface="Comic Sans MS" panose="030F0902030302020204" pitchFamily="66" charset="0"/>
              </a:rPr>
              <a:t>übadeleye</a:t>
            </a:r>
            <a:r>
              <a:rPr lang="en-US" sz="2700" i="1" dirty="0" smtClean="0">
                <a:latin typeface="Comic Sans MS" panose="030F0902030302020204" pitchFamily="66" charset="0"/>
              </a:rPr>
              <a:t> </a:t>
            </a:r>
            <a:r>
              <a:rPr lang="en-US" sz="2700" i="1" dirty="0" err="1">
                <a:latin typeface="Comic Sans MS" panose="030F0902030302020204" pitchFamily="66" charset="0"/>
              </a:rPr>
              <a:t>katılanların</a:t>
            </a:r>
            <a:r>
              <a:rPr lang="en-US" sz="2700" i="1" dirty="0">
                <a:latin typeface="Comic Sans MS" panose="030F0902030302020204" pitchFamily="66" charset="0"/>
              </a:rPr>
              <a:t> </a:t>
            </a:r>
            <a:r>
              <a:rPr lang="en-US" sz="2700" i="1" dirty="0" err="1">
                <a:latin typeface="Comic Sans MS" panose="030F0902030302020204" pitchFamily="66" charset="0"/>
              </a:rPr>
              <a:t>içinde</a:t>
            </a:r>
            <a:r>
              <a:rPr lang="en-US" sz="2700" i="1" dirty="0">
                <a:latin typeface="Comic Sans MS" panose="030F0902030302020204" pitchFamily="66" charset="0"/>
              </a:rPr>
              <a:t> </a:t>
            </a:r>
            <a:r>
              <a:rPr lang="en-US" sz="2700" i="1" dirty="0" err="1">
                <a:latin typeface="Comic Sans MS" panose="030F0902030302020204" pitchFamily="66" charset="0"/>
              </a:rPr>
              <a:t>bulunduğu</a:t>
            </a:r>
            <a:r>
              <a:rPr lang="en-US" sz="2700" i="1" dirty="0">
                <a:latin typeface="Comic Sans MS" panose="030F0902030302020204" pitchFamily="66" charset="0"/>
              </a:rPr>
              <a:t> </a:t>
            </a:r>
            <a:r>
              <a:rPr lang="en-US" sz="2700" i="1" dirty="0" err="1">
                <a:latin typeface="Comic Sans MS" panose="030F0902030302020204" pitchFamily="66" charset="0"/>
              </a:rPr>
              <a:t>senaryonun</a:t>
            </a:r>
            <a:r>
              <a:rPr lang="en-US" sz="2700" i="1" dirty="0">
                <a:latin typeface="Comic Sans MS" panose="030F0902030302020204" pitchFamily="66" charset="0"/>
              </a:rPr>
              <a:t> </a:t>
            </a:r>
            <a:r>
              <a:rPr lang="en-US" sz="2700" i="1" dirty="0" err="1" smtClean="0">
                <a:latin typeface="Comic Sans MS" panose="030F0902030302020204" pitchFamily="66" charset="0"/>
              </a:rPr>
              <a:t>aynısı</a:t>
            </a:r>
            <a:r>
              <a:rPr lang="en-US" sz="2700" i="1" dirty="0" smtClean="0">
                <a:latin typeface="Comic Sans MS" panose="030F0902030302020204" pitchFamily="66" charset="0"/>
              </a:rPr>
              <a:t>.</a:t>
            </a:r>
            <a:endParaRPr lang="tr-TR" sz="2700" i="1" dirty="0" smtClean="0">
              <a:latin typeface="Comic Sans MS" panose="030F0902030302020204" pitchFamily="66" charset="0"/>
            </a:endParaRPr>
          </a:p>
          <a:p>
            <a:endParaRPr lang="en-US" sz="2700" dirty="0">
              <a:latin typeface="Comic Sans MS" panose="030F0902030302020204" pitchFamily="66" charset="0"/>
            </a:endParaRPr>
          </a:p>
          <a:p>
            <a:r>
              <a:rPr lang="tr-TR" sz="2700" dirty="0" smtClean="0">
                <a:latin typeface="Comic Sans MS" panose="030F0902030302020204" pitchFamily="66" charset="0"/>
              </a:rPr>
              <a:t>Mübadeleye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katılmak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üzere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seçilen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ailelere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eşyalarını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toplayıp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taşınmaya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hazırlanmaları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için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sınırlı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bir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süre</a:t>
            </a:r>
            <a:r>
              <a:rPr lang="en-US" sz="2700" dirty="0">
                <a:latin typeface="Comic Sans MS" panose="030F0902030302020204" pitchFamily="66" charset="0"/>
              </a:rPr>
              <a:t> (</a:t>
            </a:r>
            <a:r>
              <a:rPr lang="en-US" sz="2700" dirty="0" err="1">
                <a:latin typeface="Comic Sans MS" panose="030F0902030302020204" pitchFamily="66" charset="0"/>
              </a:rPr>
              <a:t>belki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birkaç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gün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veya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birkaç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hafta</a:t>
            </a:r>
            <a:r>
              <a:rPr lang="en-US" sz="2700" dirty="0">
                <a:latin typeface="Comic Sans MS" panose="030F0902030302020204" pitchFamily="66" charset="0"/>
              </a:rPr>
              <a:t>) </a:t>
            </a:r>
            <a:r>
              <a:rPr lang="en-US" sz="2700" dirty="0" err="1">
                <a:latin typeface="Comic Sans MS" panose="030F0902030302020204" pitchFamily="66" charset="0"/>
              </a:rPr>
              <a:t>verildi</a:t>
            </a:r>
            <a:r>
              <a:rPr lang="en-US" sz="2700" dirty="0">
                <a:latin typeface="Comic Sans MS" panose="030F09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5639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4BD5AA8-ED51-2AE2-EA96-29C3008A8433}"/>
              </a:ext>
            </a:extLst>
          </p:cNvPr>
          <p:cNvSpPr txBox="1"/>
          <p:nvPr/>
        </p:nvSpPr>
        <p:spPr>
          <a:xfrm>
            <a:off x="133564" y="143838"/>
            <a:ext cx="8876872" cy="4247317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700" dirty="0" smtClean="0">
                <a:latin typeface="Comic Sans MS" panose="030F0902030302020204" pitchFamily="66" charset="0"/>
              </a:rPr>
              <a:t>Geri dönme ihtimallerinin çok düşük olmasından ötürü, mübadeleye katılanlar arkalarında bıraktıkları eşyaları ne yapacaklarına da karar verme zorundaydı.</a:t>
            </a:r>
            <a:r>
              <a:rPr lang="en-US" sz="2700" dirty="0" smtClean="0">
                <a:latin typeface="Comic Sans MS" panose="030F0902030302020204" pitchFamily="66" charset="0"/>
              </a:rPr>
              <a:t>. </a:t>
            </a:r>
            <a:endParaRPr lang="en-US" sz="2700" dirty="0">
              <a:latin typeface="Comic Sans MS" panose="030F0902030302020204" pitchFamily="66" charset="0"/>
            </a:endParaRPr>
          </a:p>
          <a:p>
            <a:endParaRPr lang="en-US" sz="2700" dirty="0">
              <a:latin typeface="Comic Sans MS" panose="030F0902030302020204" pitchFamily="66" charset="0"/>
            </a:endParaRPr>
          </a:p>
          <a:p>
            <a:r>
              <a:rPr lang="tr-TR" sz="2700" b="1" dirty="0" smtClean="0">
                <a:latin typeface="Comic Sans MS" panose="030F0902030302020204" pitchFamily="66" charset="0"/>
              </a:rPr>
              <a:t>ÇALIŞMA</a:t>
            </a:r>
            <a:r>
              <a:rPr lang="en-US" sz="2700" b="1" dirty="0" smtClean="0">
                <a:latin typeface="Comic Sans MS" panose="030F0902030302020204" pitchFamily="66" charset="0"/>
              </a:rPr>
              <a:t>: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Siz ne düşünüyorsunuz</a:t>
            </a:r>
            <a:r>
              <a:rPr lang="tr-TR" sz="2700" dirty="0">
                <a:latin typeface="Comic Sans MS" panose="030F0902030302020204" pitchFamily="66" charset="0"/>
              </a:rPr>
              <a:t>?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Yanınıza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alamadığınız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eşyaları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>
                <a:latin typeface="Comic Sans MS" panose="030F0902030302020204" pitchFamily="66" charset="0"/>
              </a:rPr>
              <a:t>ne </a:t>
            </a:r>
            <a:r>
              <a:rPr lang="en-US" sz="2700" dirty="0" err="1">
                <a:latin typeface="Comic Sans MS" panose="030F0902030302020204" pitchFamily="66" charset="0"/>
              </a:rPr>
              <a:t>yapardınız</a:t>
            </a:r>
            <a:r>
              <a:rPr lang="en-US" sz="2700" dirty="0">
                <a:latin typeface="Comic Sans MS" panose="030F0902030302020204" pitchFamily="66" charset="0"/>
              </a:rPr>
              <a:t>? </a:t>
            </a:r>
            <a:r>
              <a:rPr lang="en-US" sz="2700" dirty="0" err="1">
                <a:latin typeface="Comic Sans MS" panose="030F0902030302020204" pitchFamily="66" charset="0"/>
              </a:rPr>
              <a:t>Muhtemelen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yok olacaklarını</a:t>
            </a:r>
            <a:r>
              <a:rPr lang="en-US" sz="2700" dirty="0" smtClean="0">
                <a:latin typeface="Comic Sans MS" panose="030F0902030302020204" pitchFamily="66" charset="0"/>
              </a:rPr>
              <a:t>, </a:t>
            </a:r>
            <a:r>
              <a:rPr lang="en-US" sz="2700" dirty="0" err="1">
                <a:latin typeface="Comic Sans MS" panose="030F0902030302020204" pitchFamily="66" charset="0"/>
              </a:rPr>
              <a:t>çalınacaklarını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veya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çürümeye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bırakılacaklarını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bilerek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onları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oldukları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yerde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bırakır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mıydınız</a:t>
            </a:r>
            <a:r>
              <a:rPr lang="en-US" sz="2700" dirty="0">
                <a:latin typeface="Comic Sans MS" panose="030F0902030302020204" pitchFamily="66" charset="0"/>
              </a:rPr>
              <a:t>? </a:t>
            </a:r>
            <a:r>
              <a:rPr lang="tr-TR" sz="2700" dirty="0" smtClean="0">
                <a:latin typeface="Comic Sans MS" panose="030F0902030302020204" pitchFamily="66" charset="0"/>
              </a:rPr>
              <a:t>Onları b</a:t>
            </a:r>
            <a:r>
              <a:rPr lang="en-US" sz="2700" dirty="0" err="1" smtClean="0">
                <a:latin typeface="Comic Sans MS" panose="030F0902030302020204" pitchFamily="66" charset="0"/>
              </a:rPr>
              <a:t>aşka</a:t>
            </a:r>
            <a:r>
              <a:rPr lang="tr-TR" sz="2700" dirty="0" smtClean="0">
                <a:latin typeface="Comic Sans MS" panose="030F0902030302020204" pitchFamily="66" charset="0"/>
              </a:rPr>
              <a:t> birilerine mi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 smtClean="0">
                <a:latin typeface="Comic Sans MS" panose="030F0902030302020204" pitchFamily="66" charset="0"/>
              </a:rPr>
              <a:t>veri</a:t>
            </a:r>
            <a:r>
              <a:rPr lang="tr-TR" sz="2700" dirty="0" smtClean="0">
                <a:latin typeface="Comic Sans MS" panose="030F0902030302020204" pitchFamily="66" charset="0"/>
              </a:rPr>
              <a:t>r, yoksa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>
                <a:latin typeface="Comic Sans MS" panose="030F0902030302020204" pitchFamily="66" charset="0"/>
              </a:rPr>
              <a:t>yok </a:t>
            </a:r>
            <a:r>
              <a:rPr lang="tr-TR" sz="2700" dirty="0" smtClean="0">
                <a:latin typeface="Comic Sans MS" panose="030F0902030302020204" pitchFamily="66" charset="0"/>
              </a:rPr>
              <a:t>mu </a:t>
            </a:r>
            <a:r>
              <a:rPr lang="en-US" sz="2700" dirty="0" err="1" smtClean="0">
                <a:latin typeface="Comic Sans MS" panose="030F0902030302020204" pitchFamily="66" charset="0"/>
              </a:rPr>
              <a:t>eder</a:t>
            </a:r>
            <a:r>
              <a:rPr lang="tr-TR" sz="2700" dirty="0" smtClean="0">
                <a:latin typeface="Comic Sans MS" panose="030F0902030302020204" pitchFamily="66" charset="0"/>
              </a:rPr>
              <a:t>diniz</a:t>
            </a:r>
            <a:r>
              <a:rPr lang="en-US" sz="2700" dirty="0" smtClean="0">
                <a:latin typeface="Comic Sans MS" panose="030F0902030302020204" pitchFamily="66" charset="0"/>
              </a:rPr>
              <a:t>?</a:t>
            </a:r>
            <a:endParaRPr lang="en-US" sz="2700" b="1" dirty="0">
              <a:latin typeface="Comic Sans MS" panose="030F0902030302020204" pitchFamily="66" charset="0"/>
            </a:endParaRPr>
          </a:p>
        </p:txBody>
      </p:sp>
      <p:sp>
        <p:nvSpPr>
          <p:cNvPr id="5" name="AutoShape 6" descr="House Key Pictures | Download Free Images on Unsplash">
            <a:extLst>
              <a:ext uri="{FF2B5EF4-FFF2-40B4-BE49-F238E27FC236}">
                <a16:creationId xmlns="" xmlns:a16="http://schemas.microsoft.com/office/drawing/2014/main" id="{0E7A87B2-9A0E-355A-9943-1B57CEE531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6" name="Picture 8" descr="House Keys With House Shaped Keychain Stock Photo - Download Image Now -  House, Key, White Background - iStock">
            <a:extLst>
              <a:ext uri="{FF2B5EF4-FFF2-40B4-BE49-F238E27FC236}">
                <a16:creationId xmlns="" xmlns:a16="http://schemas.microsoft.com/office/drawing/2014/main" id="{0CAB906A-9B5D-36CA-208B-6C1978341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308" y="4524087"/>
            <a:ext cx="3577127" cy="212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19EB81D-F2B1-D5E1-09AA-083AA21F8A81}"/>
              </a:ext>
            </a:extLst>
          </p:cNvPr>
          <p:cNvSpPr txBox="1"/>
          <p:nvPr/>
        </p:nvSpPr>
        <p:spPr>
          <a:xfrm>
            <a:off x="2636100" y="4841125"/>
            <a:ext cx="2885129" cy="1384995"/>
          </a:xfrm>
          <a:prstGeom prst="rect">
            <a:avLst/>
          </a:prstGeom>
          <a:solidFill>
            <a:srgbClr val="FFFFCC"/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800" i="1" dirty="0" smtClean="0">
                <a:latin typeface="Comic Sans MS" panose="030F0902030302020204" pitchFamily="66" charset="0"/>
              </a:rPr>
              <a:t>Evinizin anahtarını ne yapardınız</a:t>
            </a:r>
            <a:r>
              <a:rPr lang="en-US" sz="2800" i="1" dirty="0" smtClean="0">
                <a:latin typeface="Comic Sans MS" panose="030F0902030302020204" pitchFamily="66" charset="0"/>
              </a:rPr>
              <a:t>?</a:t>
            </a:r>
            <a:endParaRPr lang="en-US" sz="2800" i="1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751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32C19FC-1A15-336E-87F0-DC739BEB980A}"/>
              </a:ext>
            </a:extLst>
          </p:cNvPr>
          <p:cNvSpPr txBox="1"/>
          <p:nvPr/>
        </p:nvSpPr>
        <p:spPr>
          <a:xfrm>
            <a:off x="133564" y="143838"/>
            <a:ext cx="8876872" cy="3831818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700" dirty="0" smtClean="0">
                <a:latin typeface="Comic Sans MS" panose="030F0902030302020204" pitchFamily="66" charset="0"/>
              </a:rPr>
              <a:t>Şimdi mübadeleyle göçe zorlanmış insanların yanlarına aldıkları eşyalara göz atalım.</a:t>
            </a:r>
            <a:r>
              <a:rPr lang="en-US" sz="2700" dirty="0" smtClean="0">
                <a:latin typeface="Comic Sans MS" panose="030F0902030302020204" pitchFamily="66" charset="0"/>
              </a:rPr>
              <a:t>. </a:t>
            </a:r>
            <a:endParaRPr lang="en-US" sz="2700" dirty="0">
              <a:latin typeface="Comic Sans MS" panose="030F0902030302020204" pitchFamily="66" charset="0"/>
            </a:endParaRPr>
          </a:p>
          <a:p>
            <a:endParaRPr lang="tr-TR" sz="2700" b="1" dirty="0" smtClean="0">
              <a:latin typeface="Comic Sans MS" panose="030F0902030302020204" pitchFamily="66" charset="0"/>
            </a:endParaRPr>
          </a:p>
          <a:p>
            <a:r>
              <a:rPr lang="tr-TR" sz="2700" b="1" dirty="0" smtClean="0">
                <a:latin typeface="Comic Sans MS" panose="030F0902030302020204" pitchFamily="66" charset="0"/>
              </a:rPr>
              <a:t>ÇALIŞMA</a:t>
            </a:r>
            <a:r>
              <a:rPr lang="en-US" sz="2700" b="1" dirty="0" smtClean="0">
                <a:latin typeface="Comic Sans MS" panose="030F0902030302020204" pitchFamily="66" charset="0"/>
              </a:rPr>
              <a:t>: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smtClean="0">
                <a:latin typeface="Comic Sans MS" panose="030F0902030302020204" pitchFamily="66" charset="0"/>
              </a:rPr>
              <a:t>G</a:t>
            </a:r>
            <a:r>
              <a:rPr lang="tr-TR" sz="2700" dirty="0" err="1" smtClean="0">
                <a:latin typeface="Comic Sans MS" panose="030F0902030302020204" pitchFamily="66" charset="0"/>
              </a:rPr>
              <a:t>ruplar</a:t>
            </a:r>
            <a:r>
              <a:rPr lang="tr-TR" sz="2700" dirty="0" smtClean="0">
                <a:latin typeface="Comic Sans MS" panose="030F0902030302020204" pitchFamily="66" charset="0"/>
              </a:rPr>
              <a:t> halinde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>
                <a:latin typeface="Comic Sans MS" panose="030F0902030302020204" pitchFamily="66" charset="0"/>
              </a:rPr>
              <a:t>ilk </a:t>
            </a:r>
            <a:r>
              <a:rPr lang="en-US" sz="2700" dirty="0" err="1">
                <a:latin typeface="Comic Sans MS" panose="030F0902030302020204" pitchFamily="66" charset="0"/>
              </a:rPr>
              <a:t>nesne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kartınızı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inceleyin</a:t>
            </a:r>
            <a:r>
              <a:rPr lang="en-US" sz="2700" dirty="0">
                <a:latin typeface="Comic Sans MS" panose="030F0902030302020204" pitchFamily="66" charset="0"/>
              </a:rPr>
              <a:t>. </a:t>
            </a:r>
            <a:r>
              <a:rPr lang="en-US" sz="2700" dirty="0" err="1">
                <a:latin typeface="Comic Sans MS" panose="030F0902030302020204" pitchFamily="66" charset="0"/>
              </a:rPr>
              <a:t>Arkasındaki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bilgiyi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 smtClean="0">
                <a:latin typeface="Comic Sans MS" panose="030F0902030302020204" pitchFamily="66" charset="0"/>
              </a:rPr>
              <a:t>açıklamadan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bu eşyayı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ve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önemini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tartışın</a:t>
            </a:r>
            <a:r>
              <a:rPr lang="en-US" sz="2700" dirty="0">
                <a:latin typeface="Comic Sans MS" panose="030F0902030302020204" pitchFamily="66" charset="0"/>
              </a:rPr>
              <a:t>. </a:t>
            </a:r>
            <a:r>
              <a:rPr lang="tr-TR" sz="2700" dirty="0" smtClean="0">
                <a:latin typeface="Comic Sans MS" panose="030F0902030302020204" pitchFamily="66" charset="0"/>
              </a:rPr>
              <a:t>Bu nesnenin kullanım amacını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ve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 smtClean="0">
                <a:latin typeface="Comic Sans MS" panose="030F0902030302020204" pitchFamily="66" charset="0"/>
              </a:rPr>
              <a:t>sahibi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hakkında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yapabileceğiniz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çıkarımları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düşünün</a:t>
            </a:r>
            <a:r>
              <a:rPr lang="en-US" sz="2700" dirty="0" smtClean="0">
                <a:latin typeface="Comic Sans MS" panose="030F0902030302020204" pitchFamily="66" charset="0"/>
              </a:rPr>
              <a:t>. </a:t>
            </a:r>
            <a:r>
              <a:rPr lang="en-US" sz="2700" dirty="0" err="1">
                <a:latin typeface="Comic Sans MS" panose="030F0902030302020204" pitchFamily="66" charset="0"/>
              </a:rPr>
              <a:t>Daha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sonra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bu </a:t>
            </a:r>
            <a:r>
              <a:rPr lang="en-US" sz="2700" dirty="0" err="1" smtClean="0">
                <a:latin typeface="Comic Sans MS" panose="030F0902030302020204" pitchFamily="66" charset="0"/>
              </a:rPr>
              <a:t>nesnenin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alınma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nedenleri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hakkında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tahminde</a:t>
            </a:r>
            <a:r>
              <a:rPr lang="en-US" sz="2700" dirty="0" smtClean="0">
                <a:latin typeface="Comic Sans MS" panose="030F0902030302020204" pitchFamily="66" charset="0"/>
              </a:rPr>
              <a:t> </a:t>
            </a:r>
            <a:r>
              <a:rPr lang="tr-TR" sz="2700" dirty="0" smtClean="0">
                <a:latin typeface="Comic Sans MS" panose="030F0902030302020204" pitchFamily="66" charset="0"/>
              </a:rPr>
              <a:t>bulunun</a:t>
            </a:r>
            <a:r>
              <a:rPr lang="en-US" sz="2700" dirty="0" smtClean="0">
                <a:latin typeface="Comic Sans MS" panose="030F0902030302020204" pitchFamily="66" charset="0"/>
              </a:rPr>
              <a:t>. </a:t>
            </a:r>
            <a:r>
              <a:rPr lang="en-US" sz="2700" dirty="0" err="1">
                <a:latin typeface="Comic Sans MS" panose="030F0902030302020204" pitchFamily="66" charset="0"/>
              </a:rPr>
              <a:t>Bir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sonraki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slayt</a:t>
            </a:r>
            <a:r>
              <a:rPr lang="en-US" sz="2700" dirty="0">
                <a:latin typeface="Comic Sans MS" panose="030F0902030302020204" pitchFamily="66" charset="0"/>
              </a:rPr>
              <a:t> size </a:t>
            </a:r>
            <a:r>
              <a:rPr lang="en-US" sz="2700" dirty="0" err="1">
                <a:latin typeface="Comic Sans MS" panose="030F0902030302020204" pitchFamily="66" charset="0"/>
              </a:rPr>
              <a:t>bazı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fikirler</a:t>
            </a:r>
            <a:r>
              <a:rPr lang="en-US" sz="2700" dirty="0">
                <a:latin typeface="Comic Sans MS" panose="030F0902030302020204" pitchFamily="66" charset="0"/>
              </a:rPr>
              <a:t> </a:t>
            </a:r>
            <a:r>
              <a:rPr lang="en-US" sz="2700" dirty="0" err="1">
                <a:latin typeface="Comic Sans MS" panose="030F0902030302020204" pitchFamily="66" charset="0"/>
              </a:rPr>
              <a:t>verebilir</a:t>
            </a:r>
            <a:r>
              <a:rPr lang="en-US" sz="2700" dirty="0">
                <a:latin typeface="Comic Sans MS" panose="030F0902030302020204" pitchFamily="66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71432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32C19FC-1A15-336E-87F0-DC739BEB980A}"/>
              </a:ext>
            </a:extLst>
          </p:cNvPr>
          <p:cNvSpPr txBox="1"/>
          <p:nvPr/>
        </p:nvSpPr>
        <p:spPr>
          <a:xfrm>
            <a:off x="172512" y="143838"/>
            <a:ext cx="8798976" cy="492443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600" b="1" i="1" dirty="0" smtClean="0">
                <a:solidFill>
                  <a:srgbClr val="7030A0"/>
                </a:solidFill>
                <a:latin typeface="Comic Sans MS" panose="030F0902030302020204" pitchFamily="66" charset="0"/>
              </a:rPr>
              <a:t>Nesneleri incelerken bunları da göz önüne alın</a:t>
            </a:r>
            <a:r>
              <a:rPr lang="en-US" sz="2600" b="1" i="1" dirty="0" smtClean="0">
                <a:solidFill>
                  <a:srgbClr val="7030A0"/>
                </a:solidFill>
                <a:latin typeface="Comic Sans MS" panose="030F0902030302020204" pitchFamily="66" charset="0"/>
              </a:rPr>
              <a:t>…</a:t>
            </a:r>
            <a:endParaRPr lang="en-US" sz="2600" b="1" i="1" dirty="0">
              <a:solidFill>
                <a:srgbClr val="7030A0"/>
              </a:solidFill>
              <a:latin typeface="Comic Sans MS" panose="030F0902030302020204" pitchFamily="66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EEEC77A-C83D-F73B-36C4-71816C45F7CC}"/>
              </a:ext>
            </a:extLst>
          </p:cNvPr>
          <p:cNvSpPr/>
          <p:nvPr/>
        </p:nvSpPr>
        <p:spPr>
          <a:xfrm>
            <a:off x="172512" y="846662"/>
            <a:ext cx="4266138" cy="584844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5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Sahibi hakkında nasıl çıkarımlarda bulunabiliriz?</a:t>
            </a:r>
            <a:endParaRPr lang="en-US" sz="25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22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Mübadele sırasında kaç yaşında olmuş olabilir</a:t>
            </a:r>
            <a:r>
              <a:rPr lang="en-US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US" sz="2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Meslekleri neydi</a:t>
            </a:r>
            <a:r>
              <a:rPr lang="en-US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 </a:t>
            </a:r>
            <a:r>
              <a:rPr lang="tr-TR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Mübadeleden önce toplum içinde nasıl bir rol üstlenmiş olabilir</a:t>
            </a:r>
            <a:r>
              <a:rPr lang="en-US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US" sz="2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Hobileri veya hayattaki tutkuları nelerdi</a:t>
            </a:r>
            <a:r>
              <a:rPr lang="en-US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US" sz="2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Acaba maddi durumları iyi miydi yoksa değil miydi</a:t>
            </a:r>
            <a:r>
              <a:rPr lang="en-US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 </a:t>
            </a:r>
            <a:endParaRPr lang="en-GB" sz="2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22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77C2F270-AF40-7EB7-24F3-E80AF9CAF847}"/>
              </a:ext>
            </a:extLst>
          </p:cNvPr>
          <p:cNvSpPr/>
          <p:nvPr/>
        </p:nvSpPr>
        <p:spPr>
          <a:xfrm>
            <a:off x="4705350" y="846661"/>
            <a:ext cx="4266138" cy="5848449"/>
          </a:xfrm>
          <a:prstGeom prst="rect">
            <a:avLst/>
          </a:prstGeom>
          <a:solidFill>
            <a:srgbClr val="FABEFA"/>
          </a:solidFill>
          <a:ln>
            <a:solidFill>
              <a:srgbClr val="F17F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5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Sizce neden bu nesneyi almaya karar verdi</a:t>
            </a:r>
            <a:r>
              <a:rPr lang="en-US" sz="25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US" sz="25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22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Kullanışlı bir nesne mi</a:t>
            </a:r>
            <a:r>
              <a:rPr lang="en-US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 </a:t>
            </a:r>
            <a:r>
              <a:rPr lang="tr-TR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Kullanım amacı ne olabilir</a:t>
            </a:r>
            <a:r>
              <a:rPr lang="en-US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US" sz="2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Acaba bu nesnenin kişi için özel veya duygusal bir anlamı olmuş olabilir mi</a:t>
            </a:r>
            <a:r>
              <a:rPr lang="en-US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 </a:t>
            </a:r>
            <a:endParaRPr lang="en-US" sz="2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Acaba bu nesnenin sahibi bu nesneyi yeni evinde de aynı şekilde kullanabilmiş midir</a:t>
            </a:r>
            <a:r>
              <a:rPr lang="en-US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US" sz="2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Sizce sahibi acaba neden bu nesneyi arkada bırakamadı</a:t>
            </a:r>
            <a:r>
              <a:rPr lang="en-US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US" sz="2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248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 smtClean="0">
                <a:latin typeface="Comic Sans MS" panose="030F0902030302020204" pitchFamily="66" charset="0"/>
              </a:rPr>
              <a:t>Çalışma dosyası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3.1: </a:t>
            </a:r>
            <a:r>
              <a:rPr lang="tr-TR" sz="1000" dirty="0">
                <a:latin typeface="Comic Sans MS" panose="030F0902030302020204" pitchFamily="66" charset="0"/>
              </a:rPr>
              <a:t>Doğru kutucuğa işaret</a:t>
            </a:r>
            <a:endParaRPr lang="en-US" sz="1000" dirty="0">
              <a:latin typeface="Comic Sans MS" panose="030F0902030302020204" pitchFamily="66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="" xmlns:a16="http://schemas.microsoft.com/office/drawing/2014/main" id="{527690EE-4FD1-B414-3E2B-9C1049462D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76602"/>
              </p:ext>
            </p:extLst>
          </p:nvPr>
        </p:nvGraphicFramePr>
        <p:xfrm>
          <a:off x="211017" y="366901"/>
          <a:ext cx="6246933" cy="6110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311">
                  <a:extLst>
                    <a:ext uri="{9D8B030D-6E8A-4147-A177-3AD203B41FA5}">
                      <a16:colId xmlns="" xmlns:a16="http://schemas.microsoft.com/office/drawing/2014/main" val="2357420941"/>
                    </a:ext>
                  </a:extLst>
                </a:gridCol>
                <a:gridCol w="2082311">
                  <a:extLst>
                    <a:ext uri="{9D8B030D-6E8A-4147-A177-3AD203B41FA5}">
                      <a16:colId xmlns="" xmlns:a16="http://schemas.microsoft.com/office/drawing/2014/main" val="275456577"/>
                    </a:ext>
                  </a:extLst>
                </a:gridCol>
                <a:gridCol w="2082311">
                  <a:extLst>
                    <a:ext uri="{9D8B030D-6E8A-4147-A177-3AD203B41FA5}">
                      <a16:colId xmlns="" xmlns:a16="http://schemas.microsoft.com/office/drawing/2014/main" val="1792181339"/>
                    </a:ext>
                  </a:extLst>
                </a:gridCol>
              </a:tblGrid>
              <a:tr h="443034">
                <a:tc>
                  <a:txBody>
                    <a:bodyPr/>
                    <a:lstStyle/>
                    <a:p>
                      <a:r>
                        <a:rPr lang="tr-TR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Bu nesne nedir ve hangi amaca hizmet eder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?</a:t>
                      </a:r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Sahibi hakkında nasıl bir çıkarımda bulunabiliriz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)?</a:t>
                      </a:r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Sizce neden götürüldü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?</a:t>
                      </a:r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56543027"/>
                  </a:ext>
                </a:extLst>
              </a:tr>
              <a:tr h="1133413"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0057763"/>
                  </a:ext>
                </a:extLst>
              </a:tr>
              <a:tr h="1133413"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89461282"/>
                  </a:ext>
                </a:extLst>
              </a:tr>
              <a:tr h="1133413">
                <a:tc>
                  <a:txBody>
                    <a:bodyPr/>
                    <a:lstStyle/>
                    <a:p>
                      <a:endParaRPr lang="en-GB" sz="110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85897740"/>
                  </a:ext>
                </a:extLst>
              </a:tr>
              <a:tr h="1133413"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21170277"/>
                  </a:ext>
                </a:extLst>
              </a:tr>
              <a:tr h="1133413"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2256787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6387D392-1A41-CB63-EAF3-C3971E154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442405"/>
              </p:ext>
            </p:extLst>
          </p:nvPr>
        </p:nvGraphicFramePr>
        <p:xfrm>
          <a:off x="6642589" y="366900"/>
          <a:ext cx="2290394" cy="6110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0394">
                  <a:extLst>
                    <a:ext uri="{9D8B030D-6E8A-4147-A177-3AD203B41FA5}">
                      <a16:colId xmlns="" xmlns:a16="http://schemas.microsoft.com/office/drawing/2014/main" val="3581382644"/>
                    </a:ext>
                  </a:extLst>
                </a:gridCol>
              </a:tblGrid>
              <a:tr h="443034">
                <a:tc>
                  <a:txBody>
                    <a:bodyPr/>
                    <a:lstStyle/>
                    <a:p>
                      <a:r>
                        <a:rPr lang="tr-TR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Bu nesnenin tarihi bir belge olarak kıymeti nedir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?</a:t>
                      </a:r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5388501"/>
                  </a:ext>
                </a:extLst>
              </a:tr>
              <a:tr h="1133413"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44607308"/>
                  </a:ext>
                </a:extLst>
              </a:tr>
              <a:tr h="1133413"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07579840"/>
                  </a:ext>
                </a:extLst>
              </a:tr>
              <a:tr h="1133413"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29102893"/>
                  </a:ext>
                </a:extLst>
              </a:tr>
              <a:tr h="1133413"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3637358"/>
                  </a:ext>
                </a:extLst>
              </a:tr>
              <a:tr h="1133413"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42594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85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 smtClean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3.1a</a:t>
            </a:r>
            <a:r>
              <a:rPr lang="en-US" sz="1000" dirty="0">
                <a:latin typeface="Comic Sans MS" panose="030F0902030302020204" pitchFamily="66" charset="0"/>
              </a:rPr>
              <a:t>: </a:t>
            </a:r>
            <a:r>
              <a:rPr lang="tr-TR" sz="1000" dirty="0" smtClean="0">
                <a:latin typeface="Comic Sans MS" panose="030F0902030302020204" pitchFamily="66" charset="0"/>
              </a:rPr>
              <a:t>Nesne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1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="" xmlns:a16="http://schemas.microsoft.com/office/drawing/2014/main" id="{43FE1EAA-425C-CC53-DA57-B98C7B472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45081"/>
            <a:ext cx="5048250" cy="64054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F210A66-A3AA-2B64-5EB2-D74686D3CDAB}"/>
              </a:ext>
            </a:extLst>
          </p:cNvPr>
          <p:cNvSpPr/>
          <p:nvPr/>
        </p:nvSpPr>
        <p:spPr>
          <a:xfrm>
            <a:off x="6381750" y="5600700"/>
            <a:ext cx="2114122" cy="68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Ud</a:t>
            </a:r>
            <a:endParaRPr lang="en-US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701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 smtClean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3.1b</a:t>
            </a:r>
            <a:r>
              <a:rPr lang="en-US" sz="1000" dirty="0">
                <a:latin typeface="Comic Sans MS" panose="030F0902030302020204" pitchFamily="66" charset="0"/>
              </a:rPr>
              <a:t>: </a:t>
            </a:r>
            <a:r>
              <a:rPr lang="tr-TR" sz="1000" dirty="0" smtClean="0">
                <a:latin typeface="Comic Sans MS" panose="030F0902030302020204" pitchFamily="66" charset="0"/>
              </a:rPr>
              <a:t>Nesne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F783642-584A-7E7B-7392-BABA06A7DF66}"/>
              </a:ext>
            </a:extLst>
          </p:cNvPr>
          <p:cNvSpPr/>
          <p:nvPr/>
        </p:nvSpPr>
        <p:spPr>
          <a:xfrm>
            <a:off x="1781962" y="1728268"/>
            <a:ext cx="5580075" cy="34014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r-TR" sz="20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U</a:t>
            </a:r>
            <a:r>
              <a:rPr lang="tr-TR" sz="2000" b="1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d</a:t>
            </a:r>
            <a:r>
              <a:rPr lang="en-US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n-US" sz="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Vasilis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Kaptanoglou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, 1907'de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Kapadokya'nın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Prokopi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kentinde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doğdu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. Vasilis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annesi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1921'in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başında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Pire'ye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ulaştı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mültecilerin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geriye kalan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çoğunluğu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gel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ene kadar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geçici olarak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Tampouria'daki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derme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çatma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mülteci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yerleşkesinde kaldı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Prokopi'den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yanında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getirdiği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ud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unu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çalmayı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hayatı boyunca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hiç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bırakmadı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endParaRPr lang="en-GB" sz="1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95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 smtClean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3.2a</a:t>
            </a:r>
            <a:r>
              <a:rPr lang="en-US" sz="1000" dirty="0">
                <a:latin typeface="Comic Sans MS" panose="030F0902030302020204" pitchFamily="66" charset="0"/>
              </a:rPr>
              <a:t>: </a:t>
            </a:r>
            <a:r>
              <a:rPr lang="tr-TR" sz="1000" dirty="0" smtClean="0">
                <a:latin typeface="Comic Sans MS" panose="030F0902030302020204" pitchFamily="66" charset="0"/>
              </a:rPr>
              <a:t>Nesne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2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="" xmlns:a16="http://schemas.microsoft.com/office/drawing/2014/main" id="{F47DEC56-2556-A1B1-4DC1-BB7A9DD36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05" y="641102"/>
            <a:ext cx="8320189" cy="55757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B5D1F6C-7B0B-5CA7-6CBF-30D060F2C30A}"/>
              </a:ext>
            </a:extLst>
          </p:cNvPr>
          <p:cNvSpPr/>
          <p:nvPr/>
        </p:nvSpPr>
        <p:spPr>
          <a:xfrm>
            <a:off x="5695950" y="5906929"/>
            <a:ext cx="2590372" cy="68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Yemek takımı</a:t>
            </a:r>
            <a:endParaRPr lang="en-US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776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 smtClean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3.2b</a:t>
            </a:r>
            <a:r>
              <a:rPr lang="en-US" sz="1000" dirty="0">
                <a:latin typeface="Comic Sans MS" panose="030F0902030302020204" pitchFamily="66" charset="0"/>
              </a:rPr>
              <a:t>: </a:t>
            </a:r>
            <a:r>
              <a:rPr lang="tr-TR" sz="1000" dirty="0" smtClean="0">
                <a:latin typeface="Comic Sans MS" panose="030F0902030302020204" pitchFamily="66" charset="0"/>
              </a:rPr>
              <a:t>Nesne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18AAB37-C051-797F-7D9C-CB190E1EF106}"/>
              </a:ext>
            </a:extLst>
          </p:cNvPr>
          <p:cNvSpPr/>
          <p:nvPr/>
        </p:nvSpPr>
        <p:spPr>
          <a:xfrm>
            <a:off x="1781962" y="1231527"/>
            <a:ext cx="5580075" cy="453044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Yemek takımı</a:t>
            </a:r>
            <a:r>
              <a:rPr lang="en-US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n-US" sz="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Bu s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et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Bavyera'da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imal edildi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İstanbul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‘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da yaşayan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Panaretos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Kaltsa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tarafından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satın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alındı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r>
              <a:rPr lang="tr-TR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Panaretos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bu seti a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rkadaşları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gibi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akşam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yemeği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partileri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düzenleyebilmek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için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porselen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takımı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isteyen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eşi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Fot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ni'ye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hediye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etti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Genellikle güllerle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süslenen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zamanın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çoğu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çini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seti</a:t>
            </a:r>
            <a:r>
              <a:rPr lang="tr-TR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nin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aksine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bu,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Kasımpatı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deseniyle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benzersiz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bir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şekilde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dekore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edilmiş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bir set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24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tabak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, 24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servis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tabağı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, 24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meyve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tabağı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bir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çorba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kasesi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tabaklar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diğer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parçalardan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oluşuyordu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. Bu,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Fotini'nin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Silivri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’den Yunanistan’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göç ederken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yanına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almayı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seçtiği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birkaç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eşyadan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biriydi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endParaRPr lang="en-US" sz="1600" b="0" i="0" dirty="0"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250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="" xmlns:a16="http://schemas.microsoft.com/office/drawing/2014/main" id="{C9039EBE-6BBA-F10C-C84D-E430F9F66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66" y="577107"/>
            <a:ext cx="8419668" cy="5676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 smtClean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3.3a</a:t>
            </a:r>
            <a:r>
              <a:rPr lang="en-US" sz="1000" dirty="0">
                <a:latin typeface="Comic Sans MS" panose="030F0902030302020204" pitchFamily="66" charset="0"/>
              </a:rPr>
              <a:t>: </a:t>
            </a:r>
            <a:r>
              <a:rPr lang="tr-TR" sz="1000" dirty="0" smtClean="0">
                <a:latin typeface="Comic Sans MS" panose="030F0902030302020204" pitchFamily="66" charset="0"/>
              </a:rPr>
              <a:t>Nesne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623D0695-E672-C32D-901A-2501208F469C}"/>
              </a:ext>
            </a:extLst>
          </p:cNvPr>
          <p:cNvSpPr/>
          <p:nvPr/>
        </p:nvSpPr>
        <p:spPr>
          <a:xfrm>
            <a:off x="4895850" y="5906929"/>
            <a:ext cx="3390472" cy="68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Ağırlık</a:t>
            </a:r>
            <a:endParaRPr lang="en-US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666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 smtClean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3.3b</a:t>
            </a:r>
            <a:r>
              <a:rPr lang="en-US" sz="1000" dirty="0">
                <a:latin typeface="Comic Sans MS" panose="030F0902030302020204" pitchFamily="66" charset="0"/>
              </a:rPr>
              <a:t>: </a:t>
            </a:r>
            <a:r>
              <a:rPr lang="tr-TR" sz="1000" dirty="0" smtClean="0">
                <a:latin typeface="Comic Sans MS" panose="030F0902030302020204" pitchFamily="66" charset="0"/>
              </a:rPr>
              <a:t>Nesne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BC54361-29D8-090C-DB53-7AE6F59D577A}"/>
              </a:ext>
            </a:extLst>
          </p:cNvPr>
          <p:cNvSpPr/>
          <p:nvPr/>
        </p:nvSpPr>
        <p:spPr>
          <a:xfrm>
            <a:off x="1781962" y="1728268"/>
            <a:ext cx="5580075" cy="34014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Ağırlık</a:t>
            </a:r>
            <a:r>
              <a:rPr lang="en-US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n-US" sz="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Pontus'taki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Batum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’da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bakkal</a:t>
            </a:r>
            <a:r>
              <a:rPr lang="tr-TR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lıktan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Pire'de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manavl</a:t>
            </a:r>
            <a:r>
              <a:rPr lang="tr-TR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ığa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…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Yorg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os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Tsou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nikas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ailesi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iki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kez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mülteci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oldu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ve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her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ikisinde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de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birkaç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eşya</a:t>
            </a:r>
            <a:r>
              <a:rPr lang="tr-TR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larını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yanlarında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taşı</a:t>
            </a:r>
            <a:r>
              <a:rPr lang="tr-TR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dı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Bunların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arasında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terazi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ağırlıkları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da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vardı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 Bunlar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önemli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birer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iş aletiydi</a:t>
            </a:r>
            <a:r>
              <a:rPr lang="tr-T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ama aynı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zamanda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geride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bıraktığı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dükkanı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hatırlatan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eşyalardı.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Bir yandan da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bunları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yeni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hayatında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tekrar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kullanacağına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dair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umudunun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kanıtı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… </a:t>
            </a:r>
            <a:endParaRPr lang="en-US" sz="1600" b="0" i="0" dirty="0"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342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 smtClean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3.4a</a:t>
            </a:r>
            <a:r>
              <a:rPr lang="en-US" sz="1000" dirty="0">
                <a:latin typeface="Comic Sans MS" panose="030F0902030302020204" pitchFamily="66" charset="0"/>
              </a:rPr>
              <a:t>: </a:t>
            </a:r>
            <a:r>
              <a:rPr lang="tr-TR" sz="1000" dirty="0" smtClean="0">
                <a:latin typeface="Comic Sans MS" panose="030F0902030302020204" pitchFamily="66" charset="0"/>
              </a:rPr>
              <a:t>Nesne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4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="" xmlns:a16="http://schemas.microsoft.com/office/drawing/2014/main" id="{6EBC6BD8-2018-C013-74BD-12CD2FBCB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395287"/>
            <a:ext cx="8039100" cy="6029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FC78C21-2057-0A22-1381-B063A2158D20}"/>
              </a:ext>
            </a:extLst>
          </p:cNvPr>
          <p:cNvSpPr/>
          <p:nvPr/>
        </p:nvSpPr>
        <p:spPr>
          <a:xfrm>
            <a:off x="4895850" y="5887879"/>
            <a:ext cx="3390472" cy="68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Dikiş makinesi</a:t>
            </a:r>
            <a:endParaRPr lang="en-US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409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 smtClean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3.4b</a:t>
            </a:r>
            <a:r>
              <a:rPr lang="en-US" sz="1000" dirty="0">
                <a:latin typeface="Comic Sans MS" panose="030F0902030302020204" pitchFamily="66" charset="0"/>
              </a:rPr>
              <a:t>: </a:t>
            </a:r>
            <a:r>
              <a:rPr lang="tr-TR" sz="1000" dirty="0" smtClean="0">
                <a:latin typeface="Comic Sans MS" panose="030F0902030302020204" pitchFamily="66" charset="0"/>
              </a:rPr>
              <a:t>Nesne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FF52914E-C0FD-8A78-45F0-F25F7E499E95}"/>
              </a:ext>
            </a:extLst>
          </p:cNvPr>
          <p:cNvSpPr/>
          <p:nvPr/>
        </p:nvSpPr>
        <p:spPr>
          <a:xfrm>
            <a:off x="1781962" y="1615248"/>
            <a:ext cx="5580075" cy="36275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Dikiş makinesi</a:t>
            </a:r>
            <a:r>
              <a:rPr lang="en-US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n-US" sz="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Anastasia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Mi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ailidou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tüm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hayatını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kaç</a:t>
            </a:r>
            <a:r>
              <a:rPr lang="tr-TR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mak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zorunda kalarak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geçirdi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;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Pontus'tan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Rusya'ya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oradan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da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Yunanistan'a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;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Argos'a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Katerini'ye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Selanik'e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ardından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Pire'deki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Nikaia'ya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İki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Dünya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Savaşı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bir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devrim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kendisi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ailesi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için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güvenlik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istikrar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arayışı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içinde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yıllarca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süren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süre</a:t>
            </a:r>
            <a:r>
              <a:rPr lang="tr-TR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kli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bir hareket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Yanında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getirdiği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eşyalar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arasında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Singer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dikiş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makinesi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semaver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biraz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siyah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havyar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vardı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endParaRPr lang="en-US" sz="1600" b="0" i="0" dirty="0"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352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 smtClean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3.5a</a:t>
            </a:r>
            <a:r>
              <a:rPr lang="en-US" sz="1000" dirty="0">
                <a:latin typeface="Comic Sans MS" panose="030F0902030302020204" pitchFamily="66" charset="0"/>
              </a:rPr>
              <a:t>: </a:t>
            </a:r>
            <a:r>
              <a:rPr lang="tr-TR" sz="1000" dirty="0" smtClean="0">
                <a:latin typeface="Comic Sans MS" panose="030F0902030302020204" pitchFamily="66" charset="0"/>
              </a:rPr>
              <a:t>Nesne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5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="" xmlns:a16="http://schemas.microsoft.com/office/drawing/2014/main" id="{758C5C82-C46C-F142-C849-FF6279339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89" y="742950"/>
            <a:ext cx="8514922" cy="5219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FC78C21-2057-0A22-1381-B063A2158D20}"/>
              </a:ext>
            </a:extLst>
          </p:cNvPr>
          <p:cNvSpPr/>
          <p:nvPr/>
        </p:nvSpPr>
        <p:spPr>
          <a:xfrm>
            <a:off x="4895850" y="5657850"/>
            <a:ext cx="3390472" cy="68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Tatlı kaşıkları</a:t>
            </a:r>
            <a:endParaRPr lang="en-US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235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 smtClean="0">
                <a:latin typeface="Comic Sans MS" panose="030F0902030302020204" pitchFamily="66" charset="0"/>
              </a:rPr>
              <a:t>Kaynak dosyası </a:t>
            </a:r>
            <a:r>
              <a:rPr lang="en-US" sz="1000" dirty="0" smtClean="0">
                <a:latin typeface="Comic Sans MS" panose="030F0902030302020204" pitchFamily="66" charset="0"/>
              </a:rPr>
              <a:t>3.5b</a:t>
            </a:r>
            <a:r>
              <a:rPr lang="en-US" sz="1000" dirty="0">
                <a:latin typeface="Comic Sans MS" panose="030F0902030302020204" pitchFamily="66" charset="0"/>
              </a:rPr>
              <a:t>: </a:t>
            </a:r>
            <a:r>
              <a:rPr lang="tr-TR" sz="1000" dirty="0" smtClean="0">
                <a:latin typeface="Comic Sans MS" panose="030F0902030302020204" pitchFamily="66" charset="0"/>
              </a:rPr>
              <a:t>Nesne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DB94254-8B8E-9676-9B4B-CA511482939B}"/>
              </a:ext>
            </a:extLst>
          </p:cNvPr>
          <p:cNvSpPr/>
          <p:nvPr/>
        </p:nvSpPr>
        <p:spPr>
          <a:xfrm>
            <a:off x="1534886" y="1094014"/>
            <a:ext cx="6074228" cy="46699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Tatlı kaşıkları</a:t>
            </a:r>
            <a:r>
              <a:rPr lang="en-US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n-US" sz="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tr-T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H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aroula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Pana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otidou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annesinin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ailesi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tarafından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Yunanistan'a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getirilen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bazı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eşyaları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sakladı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: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evinde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yıllardır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kullanılan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altı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adet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ağır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gümüş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kaplama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kaşık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çatal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üzerinde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'P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r>
              <a:rPr lang="tr-TR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Th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'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baş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harfleri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kazınmış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üç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tane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gümüş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tatlı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kaşığı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bulunuyor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'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Pinelopi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'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'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Theofilos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'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anlamına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gelen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‘P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.Th.‘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baş harfleri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muhtemelen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zamanında </a:t>
            </a:r>
            <a:r>
              <a:rPr lang="tr-T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H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aroula'nın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büyükanne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büyükbabasına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düğün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hediyesi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olarak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veril</a:t>
            </a:r>
            <a:r>
              <a:rPr lang="tr-TR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mişti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</a:t>
            </a:r>
            <a:r>
              <a:rPr lang="tr-TR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aroula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h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al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bu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objeleri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günlük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yaşamında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kullanıyor</a:t>
            </a:r>
            <a:r>
              <a:rPr lang="tr-TR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ilenin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geçmişini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yaşatmak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evin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köyün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geride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bıraktıkları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hayatın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anısını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yaşatmak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adına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çocukları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torunlar</a:t>
            </a:r>
            <a:r>
              <a:rPr lang="tr-TR" sz="1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ına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hikayelerini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anlatıyor</a:t>
            </a:r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endParaRPr lang="en-US" sz="1600" b="0" i="0" dirty="0"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18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32C19FC-1A15-336E-87F0-DC739BEB980A}"/>
              </a:ext>
            </a:extLst>
          </p:cNvPr>
          <p:cNvSpPr txBox="1"/>
          <p:nvPr/>
        </p:nvSpPr>
        <p:spPr>
          <a:xfrm>
            <a:off x="190714" y="143838"/>
            <a:ext cx="8705636" cy="3108543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800" dirty="0" smtClean="0">
                <a:latin typeface="Comic Sans MS" panose="030F0902030302020204" pitchFamily="66" charset="0"/>
              </a:rPr>
              <a:t>Şimdi nesnelerin tarihi belge olarak </a:t>
            </a:r>
            <a:r>
              <a:rPr lang="tr-TR" sz="2800" b="1" dirty="0" smtClean="0">
                <a:latin typeface="Comic Sans MS" panose="030F0902030302020204" pitchFamily="66" charset="0"/>
              </a:rPr>
              <a:t>kıymetleri </a:t>
            </a:r>
            <a:r>
              <a:rPr lang="tr-TR" sz="2800" dirty="0" smtClean="0">
                <a:latin typeface="Comic Sans MS" panose="030F0902030302020204" pitchFamily="66" charset="0"/>
              </a:rPr>
              <a:t>üzerine düşüneceğiz</a:t>
            </a:r>
            <a:r>
              <a:rPr lang="en-US" sz="2800" dirty="0" smtClean="0">
                <a:latin typeface="Comic Sans MS" panose="030F0902030302020204" pitchFamily="66" charset="0"/>
              </a:rPr>
              <a:t>. </a:t>
            </a:r>
            <a:endParaRPr lang="en-US" sz="2800" dirty="0">
              <a:latin typeface="Comic Sans MS" panose="030F0902030302020204" pitchFamily="66" charset="0"/>
            </a:endParaRPr>
          </a:p>
          <a:p>
            <a:endParaRPr lang="en-US" sz="2800" dirty="0">
              <a:latin typeface="Comic Sans MS" panose="030F0902030302020204" pitchFamily="66" charset="0"/>
            </a:endParaRPr>
          </a:p>
          <a:p>
            <a:r>
              <a:rPr lang="tr-TR" sz="2800" b="1" u="sng" dirty="0" smtClean="0">
                <a:latin typeface="Comic Sans MS" panose="030F0902030302020204" pitchFamily="66" charset="0"/>
              </a:rPr>
              <a:t>Bütün</a:t>
            </a:r>
            <a:r>
              <a:rPr lang="tr-TR" sz="2800" dirty="0">
                <a:latin typeface="Comic Sans MS" panose="030F0902030302020204" pitchFamily="66" charset="0"/>
              </a:rPr>
              <a:t> </a:t>
            </a:r>
            <a:r>
              <a:rPr lang="tr-TR" sz="2800" dirty="0" smtClean="0">
                <a:latin typeface="Comic Sans MS" panose="030F0902030302020204" pitchFamily="66" charset="0"/>
              </a:rPr>
              <a:t>kaynak ve belgeler bir şekilde kıymetli veya kullanışlıdır.</a:t>
            </a:r>
            <a:r>
              <a:rPr lang="en-US" sz="2800" dirty="0" smtClean="0">
                <a:latin typeface="Comic Sans MS" panose="030F0902030302020204" pitchFamily="66" charset="0"/>
              </a:rPr>
              <a:t> </a:t>
            </a:r>
            <a:r>
              <a:rPr lang="tr-TR" sz="2800" dirty="0" smtClean="0">
                <a:latin typeface="Comic Sans MS" panose="030F0902030302020204" pitchFamily="66" charset="0"/>
              </a:rPr>
              <a:t>Fakat bu </a:t>
            </a:r>
            <a:r>
              <a:rPr lang="tr-TR" sz="2800" dirty="0" err="1" smtClean="0">
                <a:latin typeface="Comic Sans MS" panose="030F0902030302020204" pitchFamily="66" charset="0"/>
              </a:rPr>
              <a:t>bu</a:t>
            </a:r>
            <a:r>
              <a:rPr lang="tr-TR" sz="2800" dirty="0" smtClean="0">
                <a:latin typeface="Comic Sans MS" panose="030F0902030302020204" pitchFamily="66" charset="0"/>
              </a:rPr>
              <a:t> kıymetin miktarını kavrayabilmek için aşağıdaki iki </a:t>
            </a:r>
            <a:r>
              <a:rPr lang="tr-TR" sz="2800" b="1" dirty="0" smtClean="0">
                <a:latin typeface="Comic Sans MS" panose="030F0902030302020204" pitchFamily="66" charset="0"/>
              </a:rPr>
              <a:t>kriteri</a:t>
            </a:r>
            <a:r>
              <a:rPr lang="tr-TR" sz="2800" dirty="0" smtClean="0">
                <a:latin typeface="Comic Sans MS" panose="030F0902030302020204" pitchFamily="66" charset="0"/>
              </a:rPr>
              <a:t> kullanabiliriz</a:t>
            </a:r>
            <a:r>
              <a:rPr lang="en-US" sz="2800" dirty="0" smtClean="0">
                <a:latin typeface="Comic Sans MS" panose="030F0902030302020204" pitchFamily="66" charset="0"/>
              </a:rPr>
              <a:t>…</a:t>
            </a:r>
            <a:endParaRPr lang="en-US" sz="2800" b="1" u="sng" dirty="0">
              <a:latin typeface="Comic Sans MS" panose="030F0902030302020204" pitchFamily="66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099F0B00-21BD-B8E7-3AEB-153CB55751DA}"/>
              </a:ext>
            </a:extLst>
          </p:cNvPr>
          <p:cNvSpPr/>
          <p:nvPr/>
        </p:nvSpPr>
        <p:spPr>
          <a:xfrm>
            <a:off x="190714" y="3295650"/>
            <a:ext cx="4209836" cy="29908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… </a:t>
            </a:r>
            <a:r>
              <a:rPr lang="tr-TR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Belge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tarafından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sağlanan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bilgi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/</a:t>
            </a:r>
            <a:r>
              <a:rPr lang="tr-TR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anlam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diğer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kaynakları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veya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zaten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bildi</a:t>
            </a:r>
            <a:r>
              <a:rPr lang="tr-TR" sz="2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ğim</a:t>
            </a:r>
            <a:r>
              <a:rPr lang="tr-TR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şeyleri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n</a:t>
            </a:r>
            <a:r>
              <a:rPr lang="tr-TR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 şekilde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doğruluyor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(</a:t>
            </a:r>
            <a:r>
              <a:rPr lang="tr-TR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destekliyor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)?</a:t>
            </a:r>
            <a:endParaRPr lang="en-GB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82C3BAA0-B9DD-65D1-01EF-8F87AD4B4FFB}"/>
              </a:ext>
            </a:extLst>
          </p:cNvPr>
          <p:cNvSpPr/>
          <p:nvPr/>
        </p:nvSpPr>
        <p:spPr>
          <a:xfrm>
            <a:off x="4767722" y="3295650"/>
            <a:ext cx="4128628" cy="29908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… 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Belgenin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sağladığı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bilgi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/</a:t>
            </a:r>
            <a:r>
              <a:rPr lang="tr-TR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anlam</a:t>
            </a:r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diğer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kaynaklara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veya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zaten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bildiğim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şeylere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nasıl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FF4F96"/>
                </a:solidFill>
                <a:latin typeface="Comic Sans MS" panose="030F0702030302020204" pitchFamily="66" charset="0"/>
              </a:rPr>
              <a:t>meydan</a:t>
            </a:r>
            <a:r>
              <a:rPr lang="en-US" sz="2400" b="1" dirty="0">
                <a:solidFill>
                  <a:srgbClr val="FF4F96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FF4F96"/>
                </a:solidFill>
                <a:latin typeface="Comic Sans MS" panose="030F0702030302020204" pitchFamily="66" charset="0"/>
              </a:rPr>
              <a:t>okuyor</a:t>
            </a:r>
            <a:r>
              <a:rPr lang="en-US" sz="2400" b="1" dirty="0">
                <a:solidFill>
                  <a:srgbClr val="FF4F96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(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veya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bunlar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hakkında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alternatif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görüşler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sunuyor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)?</a:t>
            </a:r>
            <a:endParaRPr lang="en-GB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843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32C19FC-1A15-336E-87F0-DC739BEB980A}"/>
              </a:ext>
            </a:extLst>
          </p:cNvPr>
          <p:cNvSpPr txBox="1"/>
          <p:nvPr/>
        </p:nvSpPr>
        <p:spPr>
          <a:xfrm>
            <a:off x="133564" y="143838"/>
            <a:ext cx="8876872" cy="3539430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800" dirty="0" smtClean="0">
                <a:latin typeface="Comic Sans MS" panose="030F0902030302020204" pitchFamily="66" charset="0"/>
              </a:rPr>
              <a:t>Bunu dersin başında sizin yanınıza almaya karar verdiğiniz nesne üzerinden kavramaya çalışalım</a:t>
            </a:r>
            <a:r>
              <a:rPr lang="en-US" sz="2800" dirty="0" smtClean="0">
                <a:latin typeface="Comic Sans MS" panose="030F0902030302020204" pitchFamily="66" charset="0"/>
              </a:rPr>
              <a:t>. </a:t>
            </a:r>
            <a:endParaRPr lang="en-US" sz="2800" dirty="0">
              <a:latin typeface="Comic Sans MS" panose="030F0902030302020204" pitchFamily="66" charset="0"/>
            </a:endParaRPr>
          </a:p>
          <a:p>
            <a:endParaRPr lang="en-US" sz="2800" b="1" dirty="0">
              <a:latin typeface="Comic Sans MS" panose="030F0902030302020204" pitchFamily="66" charset="0"/>
            </a:endParaRPr>
          </a:p>
          <a:p>
            <a:r>
              <a:rPr lang="tr-TR" sz="2800" b="1" dirty="0" smtClean="0">
                <a:latin typeface="Comic Sans MS" panose="030F0902030302020204" pitchFamily="66" charset="0"/>
              </a:rPr>
              <a:t>ÇALIŞMA</a:t>
            </a:r>
            <a:r>
              <a:rPr lang="en-US" sz="2800" b="1" dirty="0" smtClean="0">
                <a:latin typeface="Comic Sans MS" panose="030F0902030302020204" pitchFamily="66" charset="0"/>
              </a:rPr>
              <a:t>:</a:t>
            </a:r>
            <a:r>
              <a:rPr lang="en-US" sz="2800" dirty="0" smtClean="0">
                <a:latin typeface="Comic Sans MS" panose="030F0902030302020204" pitchFamily="66" charset="0"/>
              </a:rPr>
              <a:t> </a:t>
            </a:r>
            <a:r>
              <a:rPr lang="tr-TR" sz="2800" dirty="0">
                <a:latin typeface="Comic Sans MS" panose="030F0902030302020204" pitchFamily="66" charset="0"/>
              </a:rPr>
              <a:t>Çiftler halinde sırayla birbirinize </a:t>
            </a:r>
            <a:r>
              <a:rPr lang="tr-TR" sz="2800" dirty="0" smtClean="0">
                <a:latin typeface="Comic Sans MS" panose="030F0902030302020204" pitchFamily="66" charset="0"/>
              </a:rPr>
              <a:t>hangi üç eşyayı yanınıza almaya karar verdiğinizi söyleyin</a:t>
            </a:r>
            <a:r>
              <a:rPr lang="en-US" sz="2800" dirty="0" smtClean="0">
                <a:latin typeface="Comic Sans MS" panose="030F0902030302020204" pitchFamily="66" charset="0"/>
              </a:rPr>
              <a:t>. </a:t>
            </a:r>
            <a:r>
              <a:rPr lang="tr-TR" sz="2800" dirty="0" smtClean="0">
                <a:latin typeface="Comic Sans MS" panose="030F0902030302020204" pitchFamily="66" charset="0"/>
              </a:rPr>
              <a:t>Sonra da bu nesneler ve partneriniz üzerine bir analizde bulunmaya çalışın. Bunun için aşağıdaki kriterlerden yararlanın</a:t>
            </a:r>
            <a:r>
              <a:rPr lang="en-US" sz="2800" dirty="0" smtClean="0">
                <a:latin typeface="Comic Sans MS" panose="030F0902030302020204" pitchFamily="66" charset="0"/>
              </a:rPr>
              <a:t>: </a:t>
            </a:r>
            <a:endParaRPr lang="en-US" sz="2800" dirty="0">
              <a:latin typeface="Comic Sans MS" panose="030F0902030302020204" pitchFamily="66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88A685C5-6C24-E949-ED2A-B195EA8C3DC3}"/>
              </a:ext>
            </a:extLst>
          </p:cNvPr>
          <p:cNvSpPr/>
          <p:nvPr/>
        </p:nvSpPr>
        <p:spPr>
          <a:xfrm>
            <a:off x="3190587" y="4114800"/>
            <a:ext cx="2739079" cy="25365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Seçtiği nesneler partnerinizin kendisi hakkında zaten biliyor olduğunuz hangi özellikleri </a:t>
            </a:r>
            <a:r>
              <a:rPr lang="tr-TR" sz="21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doğruluyor</a:t>
            </a:r>
            <a:r>
              <a:rPr lang="en-US" sz="2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GB" sz="21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F21B2DA4-8B42-0AF1-2FFB-27FBB724B68E}"/>
              </a:ext>
            </a:extLst>
          </p:cNvPr>
          <p:cNvSpPr/>
          <p:nvPr/>
        </p:nvSpPr>
        <p:spPr>
          <a:xfrm>
            <a:off x="6324194" y="4114799"/>
            <a:ext cx="2686242" cy="253652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Bu seçimler kendisiyle ilgili hangi düşüncelerinize </a:t>
            </a:r>
            <a:r>
              <a:rPr lang="tr-TR" sz="2000" b="1" dirty="0" smtClean="0">
                <a:solidFill>
                  <a:srgbClr val="FF4F96"/>
                </a:solidFill>
                <a:latin typeface="Comic Sans MS" panose="030F0702030302020204" pitchFamily="66" charset="0"/>
              </a:rPr>
              <a:t>meydan okuyor</a:t>
            </a:r>
            <a:r>
              <a:rPr lang="tr-TR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ya da kendisiyle ilgili alternatif bir fikir sunuyor</a:t>
            </a:r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GB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DED264A6-67B1-FACB-FF5D-8F0FA9682C89}"/>
              </a:ext>
            </a:extLst>
          </p:cNvPr>
          <p:cNvSpPr/>
          <p:nvPr/>
        </p:nvSpPr>
        <p:spPr>
          <a:xfrm>
            <a:off x="133564" y="4114800"/>
            <a:ext cx="2739079" cy="25365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Partnerinizin kendisi için seçtiği üç nesne nedir</a:t>
            </a:r>
            <a:r>
              <a:rPr lang="en-US" sz="2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GB" sz="2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="" xmlns:a16="http://schemas.microsoft.com/office/drawing/2014/main" id="{D066A189-5FBE-AD39-7101-4F9948CC2252}"/>
              </a:ext>
            </a:extLst>
          </p:cNvPr>
          <p:cNvSpPr/>
          <p:nvPr/>
        </p:nvSpPr>
        <p:spPr>
          <a:xfrm>
            <a:off x="2796059" y="4943475"/>
            <a:ext cx="543021" cy="514350"/>
          </a:xfrm>
          <a:prstGeom prst="rightArrow">
            <a:avLst/>
          </a:prstGeom>
          <a:solidFill>
            <a:srgbClr val="99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Right 7">
            <a:extLst>
              <a:ext uri="{FF2B5EF4-FFF2-40B4-BE49-F238E27FC236}">
                <a16:creationId xmlns="" xmlns:a16="http://schemas.microsoft.com/office/drawing/2014/main" id="{937EC231-B263-4CDA-F3E7-B0CAB74708D4}"/>
              </a:ext>
            </a:extLst>
          </p:cNvPr>
          <p:cNvSpPr/>
          <p:nvPr/>
        </p:nvSpPr>
        <p:spPr>
          <a:xfrm>
            <a:off x="5855420" y="4943475"/>
            <a:ext cx="543021" cy="514350"/>
          </a:xfrm>
          <a:prstGeom prst="rightArrow">
            <a:avLst/>
          </a:prstGeom>
          <a:solidFill>
            <a:srgbClr val="99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265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88A685C5-6C24-E949-ED2A-B195EA8C3DC3}"/>
              </a:ext>
            </a:extLst>
          </p:cNvPr>
          <p:cNvSpPr/>
          <p:nvPr/>
        </p:nvSpPr>
        <p:spPr>
          <a:xfrm>
            <a:off x="3190587" y="413359"/>
            <a:ext cx="2739079" cy="25396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Seçtiği nesneler partnerinizin kendisi hakkında zaten biliyor olduğunuz hangi özellikleri </a:t>
            </a:r>
            <a:r>
              <a:rPr lang="tr-T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doğruluyor</a:t>
            </a: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GB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F21B2DA4-8B42-0AF1-2FFB-27FBB724B68E}"/>
              </a:ext>
            </a:extLst>
          </p:cNvPr>
          <p:cNvSpPr/>
          <p:nvPr/>
        </p:nvSpPr>
        <p:spPr>
          <a:xfrm>
            <a:off x="6324194" y="413359"/>
            <a:ext cx="2686242" cy="25396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Bu seçimler kendisiyle ilgili hangi düşüncelerinize </a:t>
            </a:r>
            <a:r>
              <a:rPr lang="tr-TR" sz="2000" b="1" dirty="0">
                <a:solidFill>
                  <a:srgbClr val="FF4F96"/>
                </a:solidFill>
                <a:latin typeface="Comic Sans MS" panose="030F0702030302020204" pitchFamily="66" charset="0"/>
              </a:rPr>
              <a:t>meydan okuyor</a:t>
            </a:r>
            <a:r>
              <a:rPr lang="tr-T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ya da kendisiyle ilgili alternatif bir fikir </a:t>
            </a:r>
            <a:r>
              <a:rPr lang="tr-T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sunuyor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GB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DED264A6-67B1-FACB-FF5D-8F0FA9682C89}"/>
              </a:ext>
            </a:extLst>
          </p:cNvPr>
          <p:cNvSpPr/>
          <p:nvPr/>
        </p:nvSpPr>
        <p:spPr>
          <a:xfrm>
            <a:off x="133564" y="800408"/>
            <a:ext cx="2739079" cy="21717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Partnerinizin kendisi için seçtiği üç nesne nedir</a:t>
            </a:r>
            <a:r>
              <a:rPr lang="en-US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?</a:t>
            </a:r>
            <a:endParaRPr lang="en-GB" sz="2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="" xmlns:a16="http://schemas.microsoft.com/office/drawing/2014/main" id="{BCA4C4FB-F07E-8D96-0317-621C0DE28665}"/>
              </a:ext>
            </a:extLst>
          </p:cNvPr>
          <p:cNvSpPr/>
          <p:nvPr/>
        </p:nvSpPr>
        <p:spPr>
          <a:xfrm>
            <a:off x="2796059" y="1610033"/>
            <a:ext cx="543021" cy="514350"/>
          </a:xfrm>
          <a:prstGeom prst="rightArrow">
            <a:avLst/>
          </a:prstGeom>
          <a:solidFill>
            <a:srgbClr val="99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Right 6">
            <a:extLst>
              <a:ext uri="{FF2B5EF4-FFF2-40B4-BE49-F238E27FC236}">
                <a16:creationId xmlns="" xmlns:a16="http://schemas.microsoft.com/office/drawing/2014/main" id="{3E88195C-80A6-76D8-F3F0-17DBA1E3245A}"/>
              </a:ext>
            </a:extLst>
          </p:cNvPr>
          <p:cNvSpPr/>
          <p:nvPr/>
        </p:nvSpPr>
        <p:spPr>
          <a:xfrm>
            <a:off x="5855420" y="1610033"/>
            <a:ext cx="543021" cy="514350"/>
          </a:xfrm>
          <a:prstGeom prst="rightArrow">
            <a:avLst/>
          </a:prstGeom>
          <a:solidFill>
            <a:srgbClr val="99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07E8284-4FDA-816A-D38E-81886B7B6F84}"/>
              </a:ext>
            </a:extLst>
          </p:cNvPr>
          <p:cNvSpPr txBox="1"/>
          <p:nvPr/>
        </p:nvSpPr>
        <p:spPr>
          <a:xfrm>
            <a:off x="238231" y="3216026"/>
            <a:ext cx="2634411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‘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Partnerim bir futbol topu</a:t>
            </a:r>
            <a:r>
              <a:rPr lang="en-US" sz="1900" i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soğutucu jel ve</a:t>
            </a:r>
            <a:r>
              <a:rPr lang="en-US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teneke bir kutu seçti </a:t>
            </a:r>
            <a:r>
              <a:rPr lang="en-US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(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kutu vefat eden bir 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akrabasından 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yadigarmış</a:t>
            </a:r>
            <a:r>
              <a:rPr lang="en-US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).’ </a:t>
            </a:r>
            <a:endParaRPr lang="en-GB" sz="1900" i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98C3DBB-451C-3714-8313-173809C306F6}"/>
              </a:ext>
            </a:extLst>
          </p:cNvPr>
          <p:cNvSpPr txBox="1"/>
          <p:nvPr/>
        </p:nvSpPr>
        <p:spPr>
          <a:xfrm>
            <a:off x="3277708" y="3076037"/>
            <a:ext cx="2739079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‘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Bunlar partnerim hakkında bildiklerimi doğruluyor</a:t>
            </a:r>
            <a:r>
              <a:rPr lang="en-US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: 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Futbol oynamayı seviyor</a:t>
            </a:r>
            <a:r>
              <a:rPr lang="en-US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. 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Her gün futbol oynarken görüyorum onu</a:t>
            </a:r>
            <a:r>
              <a:rPr lang="en-US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. 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Soğutucu jel tercihi de şaşırtmadı 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beni</a:t>
            </a:r>
            <a:r>
              <a:rPr lang="tr-TR" sz="1900" i="1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  <a:r>
              <a:rPr lang="en-US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Muhtemelen sık sık futbol oynamaktan ötürü kendini sakatladı</a:t>
            </a:r>
            <a:r>
              <a:rPr lang="en-US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.’ </a:t>
            </a:r>
            <a:endParaRPr lang="en-GB" sz="1900" i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D184A62-ABFB-9798-0505-B73C9A5381DC}"/>
              </a:ext>
            </a:extLst>
          </p:cNvPr>
          <p:cNvSpPr txBox="1"/>
          <p:nvPr/>
        </p:nvSpPr>
        <p:spPr>
          <a:xfrm>
            <a:off x="6418033" y="3216026"/>
            <a:ext cx="2634411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‘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Partnerimle ilgili yeni bir şey öğrenmiş oldum bu sayede çünkü 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akrabasının 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vefat etmiş olduğunu bilmiyordum</a:t>
            </a:r>
            <a:r>
              <a:rPr lang="en-US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Zannettiğimden daha </a:t>
            </a:r>
            <a:r>
              <a:rPr lang="tr-TR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duygusal birisi olduğunu anlamış oldum</a:t>
            </a:r>
            <a:r>
              <a:rPr lang="en-US" sz="19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.’ </a:t>
            </a:r>
            <a:endParaRPr lang="en-GB" sz="1900" i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="" xmlns:a16="http://schemas.microsoft.com/office/drawing/2014/main" id="{063EC2C7-83E9-07B4-15F0-81AD4E2D666D}"/>
              </a:ext>
            </a:extLst>
          </p:cNvPr>
          <p:cNvSpPr/>
          <p:nvPr/>
        </p:nvSpPr>
        <p:spPr>
          <a:xfrm>
            <a:off x="2796059" y="4161066"/>
            <a:ext cx="543021" cy="514350"/>
          </a:xfrm>
          <a:prstGeom prst="rightArrow">
            <a:avLst/>
          </a:prstGeom>
          <a:solidFill>
            <a:srgbClr val="99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row: Right 12">
            <a:extLst>
              <a:ext uri="{FF2B5EF4-FFF2-40B4-BE49-F238E27FC236}">
                <a16:creationId xmlns="" xmlns:a16="http://schemas.microsoft.com/office/drawing/2014/main" id="{996211D4-3608-04E9-82D0-7AC359C8A959}"/>
              </a:ext>
            </a:extLst>
          </p:cNvPr>
          <p:cNvSpPr/>
          <p:nvPr/>
        </p:nvSpPr>
        <p:spPr>
          <a:xfrm>
            <a:off x="5855419" y="4161066"/>
            <a:ext cx="543021" cy="514350"/>
          </a:xfrm>
          <a:prstGeom prst="rightArrow">
            <a:avLst/>
          </a:prstGeom>
          <a:solidFill>
            <a:srgbClr val="99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71DF558-C03D-1B5A-6E3F-1D0C5F6262A9}"/>
              </a:ext>
            </a:extLst>
          </p:cNvPr>
          <p:cNvSpPr txBox="1"/>
          <p:nvPr/>
        </p:nvSpPr>
        <p:spPr>
          <a:xfrm>
            <a:off x="118324" y="165385"/>
            <a:ext cx="2184609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200" b="1" i="1" dirty="0" smtClean="0">
                <a:latin typeface="Comic Sans MS" panose="030F0902030302020204" pitchFamily="66" charset="0"/>
              </a:rPr>
              <a:t>Örneğin</a:t>
            </a:r>
            <a:r>
              <a:rPr lang="en-US" sz="2200" b="1" i="1" dirty="0" smtClean="0">
                <a:latin typeface="Comic Sans MS" panose="030F0902030302020204" pitchFamily="66" charset="0"/>
              </a:rPr>
              <a:t>…</a:t>
            </a:r>
            <a:endParaRPr lang="en-US" sz="2200" b="1" i="1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1291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32C19FC-1A15-336E-87F0-DC739BEB980A}"/>
              </a:ext>
            </a:extLst>
          </p:cNvPr>
          <p:cNvSpPr txBox="1"/>
          <p:nvPr/>
        </p:nvSpPr>
        <p:spPr>
          <a:xfrm>
            <a:off x="190714" y="143838"/>
            <a:ext cx="8705636" cy="2246769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800" b="1" dirty="0" smtClean="0">
                <a:latin typeface="Comic Sans MS" panose="030F0902030302020204" pitchFamily="66" charset="0"/>
              </a:rPr>
              <a:t>Çalışma</a:t>
            </a:r>
            <a:r>
              <a:rPr lang="en-US" sz="2800" b="1" dirty="0" smtClean="0">
                <a:latin typeface="Comic Sans MS" panose="030F0902030302020204" pitchFamily="66" charset="0"/>
              </a:rPr>
              <a:t>:</a:t>
            </a:r>
            <a:r>
              <a:rPr lang="en-US" sz="2800" dirty="0" smtClean="0">
                <a:latin typeface="Comic Sans MS" panose="030F0902030302020204" pitchFamily="66" charset="0"/>
              </a:rPr>
              <a:t> </a:t>
            </a:r>
            <a:r>
              <a:rPr lang="tr-TR" sz="2800" dirty="0" smtClean="0">
                <a:latin typeface="Comic Sans MS" panose="030F0902030302020204" pitchFamily="66" charset="0"/>
              </a:rPr>
              <a:t>Şimdi de aynı yöntemi 1920’li yıllarda evlerinden ayrılmak zorunda kalmış olan kişilerin yanına aldığı beş nesne için uygulayın</a:t>
            </a:r>
            <a:r>
              <a:rPr lang="en-US" sz="2800" dirty="0">
                <a:latin typeface="Comic Sans MS" panose="030F0902030302020204" pitchFamily="66" charset="0"/>
              </a:rPr>
              <a:t>. </a:t>
            </a:r>
            <a:r>
              <a:rPr lang="en-US" sz="2800" dirty="0" err="1">
                <a:latin typeface="Comic Sans MS" panose="030F0902030302020204" pitchFamily="66" charset="0"/>
              </a:rPr>
              <a:t>Tablonuzun</a:t>
            </a:r>
            <a:r>
              <a:rPr lang="en-US" sz="2800" dirty="0">
                <a:latin typeface="Comic Sans MS" panose="030F0902030302020204" pitchFamily="66" charset="0"/>
              </a:rPr>
              <a:t> son </a:t>
            </a:r>
            <a:r>
              <a:rPr lang="en-US" sz="2800" dirty="0" err="1">
                <a:latin typeface="Comic Sans MS" panose="030F0902030302020204" pitchFamily="66" charset="0"/>
              </a:rPr>
              <a:t>sütununu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dirty="0" err="1">
                <a:latin typeface="Comic Sans MS" panose="030F0902030302020204" pitchFamily="66" charset="0"/>
              </a:rPr>
              <a:t>tamamlamanıza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dirty="0" err="1">
                <a:latin typeface="Comic Sans MS" panose="030F0902030302020204" pitchFamily="66" charset="0"/>
              </a:rPr>
              <a:t>yardımcı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dirty="0" err="1">
                <a:latin typeface="Comic Sans MS" panose="030F0902030302020204" pitchFamily="66" charset="0"/>
              </a:rPr>
              <a:t>olması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dirty="0" err="1">
                <a:latin typeface="Comic Sans MS" panose="030F0902030302020204" pitchFamily="66" charset="0"/>
              </a:rPr>
              <a:t>için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dirty="0" err="1">
                <a:latin typeface="Comic Sans MS" panose="030F0902030302020204" pitchFamily="66" charset="0"/>
              </a:rPr>
              <a:t>aşağıdaki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dirty="0" err="1">
                <a:latin typeface="Comic Sans MS" panose="030F0902030302020204" pitchFamily="66" charset="0"/>
              </a:rPr>
              <a:t>iki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b="1" dirty="0" err="1">
                <a:latin typeface="Comic Sans MS" panose="030F0902030302020204" pitchFamily="66" charset="0"/>
              </a:rPr>
              <a:t>kriteri</a:t>
            </a:r>
            <a:r>
              <a:rPr lang="en-US" sz="2800" dirty="0">
                <a:latin typeface="Comic Sans MS" panose="030F0902030302020204" pitchFamily="66" charset="0"/>
              </a:rPr>
              <a:t> </a:t>
            </a:r>
            <a:r>
              <a:rPr lang="en-US" sz="2800" dirty="0" err="1">
                <a:latin typeface="Comic Sans MS" panose="030F0902030302020204" pitchFamily="66" charset="0"/>
              </a:rPr>
              <a:t>kullanın</a:t>
            </a:r>
            <a:r>
              <a:rPr lang="en-US" sz="2800" dirty="0">
                <a:latin typeface="Comic Sans MS" panose="030F0902030302020204" pitchFamily="66" charset="0"/>
              </a:rPr>
              <a:t>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099F0B00-21BD-B8E7-3AEB-153CB55751DA}"/>
              </a:ext>
            </a:extLst>
          </p:cNvPr>
          <p:cNvSpPr/>
          <p:nvPr/>
        </p:nvSpPr>
        <p:spPr>
          <a:xfrm>
            <a:off x="190714" y="2552700"/>
            <a:ext cx="4209836" cy="36385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… </a:t>
            </a:r>
            <a:r>
              <a:rPr lang="tr-TR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Belge tarafından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sağla</a:t>
            </a:r>
            <a:r>
              <a:rPr lang="tr-TR" sz="2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nan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bilgi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/</a:t>
            </a:r>
            <a:r>
              <a:rPr lang="tr-TR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anlam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diğer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kaynakları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veya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2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</a:t>
            </a:r>
            <a:r>
              <a:rPr lang="en-US" sz="2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übadele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hakkında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halihazırda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bildiklerimi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nasıl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doğruluyor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(</a:t>
            </a:r>
            <a:r>
              <a:rPr lang="tr-TR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destekliyor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)?</a:t>
            </a:r>
            <a:endParaRPr lang="en-GB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82C3BAA0-B9DD-65D1-01EF-8F87AD4B4FFB}"/>
              </a:ext>
            </a:extLst>
          </p:cNvPr>
          <p:cNvSpPr/>
          <p:nvPr/>
        </p:nvSpPr>
        <p:spPr>
          <a:xfrm>
            <a:off x="4652610" y="2552700"/>
            <a:ext cx="4243740" cy="36385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… </a:t>
            </a:r>
            <a:r>
              <a:rPr lang="tr-TR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Belgenin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sağladığı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bilgi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/</a:t>
            </a:r>
            <a:r>
              <a:rPr lang="tr-TR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anlam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diğer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kaynaklara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veya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2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</a:t>
            </a:r>
            <a:r>
              <a:rPr lang="en-US" sz="26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übadele</a:t>
            </a:r>
            <a:r>
              <a:rPr lang="en-US" sz="2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hakkında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halihazırda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bildiklerime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nasıl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rgbClr val="FF4F96"/>
                </a:solidFill>
                <a:latin typeface="Comic Sans MS" panose="030F0702030302020204" pitchFamily="66" charset="0"/>
              </a:rPr>
              <a:t>meydan</a:t>
            </a:r>
            <a:r>
              <a:rPr lang="en-US" sz="2600" b="1" dirty="0">
                <a:solidFill>
                  <a:srgbClr val="FF4F96"/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rgbClr val="FF4F96"/>
                </a:solidFill>
                <a:latin typeface="Comic Sans MS" panose="030F0702030302020204" pitchFamily="66" charset="0"/>
              </a:rPr>
              <a:t>okuyor</a:t>
            </a:r>
            <a:r>
              <a:rPr lang="en-US" sz="2600" b="1" dirty="0">
                <a:solidFill>
                  <a:srgbClr val="FF4F96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(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veya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bunlar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hakkında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alternatif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görüşler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sunuyor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)?</a:t>
            </a:r>
            <a:endParaRPr lang="en-GB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157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32C19FC-1A15-336E-87F0-DC739BEB980A}"/>
              </a:ext>
            </a:extLst>
          </p:cNvPr>
          <p:cNvSpPr txBox="1"/>
          <p:nvPr/>
        </p:nvSpPr>
        <p:spPr>
          <a:xfrm>
            <a:off x="133564" y="143838"/>
            <a:ext cx="8876872" cy="3539430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800" b="1" i="1" dirty="0" smtClean="0">
                <a:solidFill>
                  <a:srgbClr val="7030A0"/>
                </a:solidFill>
                <a:latin typeface="Comic Sans MS" panose="030F0902030302020204" pitchFamily="66" charset="0"/>
              </a:rPr>
              <a:t>Nesneler konuşabilseydi bize neler söylerdi</a:t>
            </a:r>
            <a:r>
              <a:rPr lang="en-US" sz="2800" b="1" i="1" dirty="0" smtClean="0">
                <a:solidFill>
                  <a:srgbClr val="7030A0"/>
                </a:solidFill>
                <a:latin typeface="Comic Sans MS" panose="030F0902030302020204" pitchFamily="66" charset="0"/>
              </a:rPr>
              <a:t>? </a:t>
            </a:r>
            <a:r>
              <a:rPr lang="en-US" sz="2800" b="1" dirty="0" smtClean="0">
                <a:solidFill>
                  <a:srgbClr val="7030A0"/>
                </a:solidFill>
                <a:latin typeface="Comic Sans MS" panose="030F0902030302020204" pitchFamily="66" charset="0"/>
              </a:rPr>
              <a:t> </a:t>
            </a:r>
            <a:endParaRPr lang="en-US" sz="2800" b="1" dirty="0">
              <a:solidFill>
                <a:srgbClr val="7030A0"/>
              </a:solidFill>
              <a:latin typeface="Comic Sans MS" panose="030F0902030302020204" pitchFamily="66" charset="0"/>
            </a:endParaRPr>
          </a:p>
          <a:p>
            <a:endParaRPr lang="en-US" sz="2800" b="1" dirty="0">
              <a:latin typeface="Comic Sans MS" panose="030F0902030302020204" pitchFamily="66" charset="0"/>
            </a:endParaRPr>
          </a:p>
          <a:p>
            <a:r>
              <a:rPr lang="tr-TR" sz="2800" b="1" dirty="0" smtClean="0">
                <a:latin typeface="Comic Sans MS" panose="030F0902030302020204" pitchFamily="66" charset="0"/>
              </a:rPr>
              <a:t>SON ÇALIŞMA</a:t>
            </a:r>
            <a:r>
              <a:rPr lang="en-US" sz="2800" b="1" dirty="0" smtClean="0">
                <a:latin typeface="Comic Sans MS" panose="030F0902030302020204" pitchFamily="66" charset="0"/>
              </a:rPr>
              <a:t>:</a:t>
            </a:r>
            <a:r>
              <a:rPr lang="en-US" sz="2800" dirty="0" smtClean="0">
                <a:latin typeface="Comic Sans MS" panose="030F0902030302020204" pitchFamily="66" charset="0"/>
              </a:rPr>
              <a:t> </a:t>
            </a:r>
            <a:r>
              <a:rPr lang="tr-TR" sz="2800" dirty="0" smtClean="0">
                <a:latin typeface="Comic Sans MS" panose="030F0902030302020204" pitchFamily="66" charset="0"/>
              </a:rPr>
              <a:t>Bu derste incelediğiniz nesnelerden birini seçin</a:t>
            </a:r>
            <a:r>
              <a:rPr lang="en-US" sz="2800" dirty="0" smtClean="0">
                <a:latin typeface="Comic Sans MS" panose="030F0902030302020204" pitchFamily="66" charset="0"/>
              </a:rPr>
              <a:t>.</a:t>
            </a:r>
            <a:r>
              <a:rPr lang="tr-TR" sz="2800" dirty="0" smtClean="0">
                <a:latin typeface="Comic Sans MS" panose="030F0902030302020204" pitchFamily="66" charset="0"/>
              </a:rPr>
              <a:t> Ya da Lozan Projesi web sayfasını ziyaret edip oradaki </a:t>
            </a:r>
            <a:r>
              <a:rPr lang="en-US" sz="2800" dirty="0">
                <a:latin typeface="Comic Sans MS" panose="030F0902030302020204" pitchFamily="66" charset="0"/>
              </a:rPr>
              <a:t>‘100 </a:t>
            </a:r>
            <a:r>
              <a:rPr lang="tr-TR" sz="2800" dirty="0" smtClean="0">
                <a:latin typeface="Comic Sans MS" panose="030F0902030302020204" pitchFamily="66" charset="0"/>
              </a:rPr>
              <a:t>nesne</a:t>
            </a:r>
            <a:r>
              <a:rPr lang="en-US" sz="2800" dirty="0" smtClean="0">
                <a:latin typeface="Comic Sans MS" panose="030F0902030302020204" pitchFamily="66" charset="0"/>
              </a:rPr>
              <a:t>’ gal</a:t>
            </a:r>
            <a:r>
              <a:rPr lang="tr-TR" sz="2800" dirty="0" err="1" smtClean="0">
                <a:latin typeface="Comic Sans MS" panose="030F0902030302020204" pitchFamily="66" charset="0"/>
              </a:rPr>
              <a:t>erisinden</a:t>
            </a:r>
            <a:r>
              <a:rPr lang="tr-TR" sz="2800" dirty="0" smtClean="0">
                <a:latin typeface="Comic Sans MS" panose="030F0902030302020204" pitchFamily="66" charset="0"/>
              </a:rPr>
              <a:t> bir nesne seçebilirsiniz. Seçtiğiniz nesnenin perspektifinden bir </a:t>
            </a:r>
            <a:r>
              <a:rPr lang="en-US" sz="2800" dirty="0" smtClean="0">
                <a:latin typeface="Comic Sans MS" panose="030F0902030302020204" pitchFamily="66" charset="0"/>
              </a:rPr>
              <a:t>‘</a:t>
            </a:r>
            <a:r>
              <a:rPr lang="tr-TR" sz="2800" dirty="0" smtClean="0">
                <a:latin typeface="Comic Sans MS" panose="030F0902030302020204" pitchFamily="66" charset="0"/>
              </a:rPr>
              <a:t>o-anlatısı</a:t>
            </a:r>
            <a:r>
              <a:rPr lang="en-US" sz="2800" dirty="0" smtClean="0">
                <a:latin typeface="Comic Sans MS" panose="030F0902030302020204" pitchFamily="66" charset="0"/>
              </a:rPr>
              <a:t>’ </a:t>
            </a:r>
            <a:r>
              <a:rPr lang="tr-TR" sz="2800" dirty="0" err="1" smtClean="0">
                <a:latin typeface="Comic Sans MS" panose="030F0902030302020204" pitchFamily="66" charset="0"/>
              </a:rPr>
              <a:t>oluşturacaksınz</a:t>
            </a:r>
            <a:r>
              <a:rPr lang="en-US" sz="2800" dirty="0" smtClean="0">
                <a:latin typeface="Comic Sans MS" panose="030F0902030302020204" pitchFamily="66" charset="0"/>
              </a:rPr>
              <a:t>… </a:t>
            </a:r>
            <a:endParaRPr lang="en-US" sz="2800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426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32C19FC-1A15-336E-87F0-DC739BEB980A}"/>
              </a:ext>
            </a:extLst>
          </p:cNvPr>
          <p:cNvSpPr txBox="1"/>
          <p:nvPr/>
        </p:nvSpPr>
        <p:spPr>
          <a:xfrm>
            <a:off x="209550" y="143838"/>
            <a:ext cx="8724686" cy="6217087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800" b="1" dirty="0" smtClean="0">
                <a:latin typeface="Comic Sans MS" panose="030F0902030302020204" pitchFamily="66" charset="0"/>
              </a:rPr>
              <a:t>O-anlatınızı yazarken</a:t>
            </a:r>
            <a:r>
              <a:rPr lang="en-US" sz="2800" b="1" dirty="0" smtClean="0">
                <a:latin typeface="Comic Sans MS" panose="030F0902030302020204" pitchFamily="66" charset="0"/>
              </a:rPr>
              <a:t>:</a:t>
            </a:r>
            <a:endParaRPr lang="en-US" sz="2800" b="1" dirty="0">
              <a:latin typeface="Comic Sans MS" panose="030F0902030302020204" pitchFamily="66" charset="0"/>
            </a:endParaRPr>
          </a:p>
          <a:p>
            <a:endParaRPr lang="en-US" sz="600" b="1" dirty="0">
              <a:latin typeface="Comic Sans MS" panose="030F09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600" dirty="0" smtClean="0">
                <a:latin typeface="Comic Sans MS" panose="030F0902030302020204" pitchFamily="66" charset="0"/>
              </a:rPr>
              <a:t>Birinci şahıs perspektifinden </a:t>
            </a:r>
            <a:r>
              <a:rPr lang="tr-TR" sz="2600" dirty="0" smtClean="0">
                <a:latin typeface="Comic Sans MS" panose="030F0902030302020204" pitchFamily="66" charset="0"/>
              </a:rPr>
              <a:t>yazın </a:t>
            </a:r>
            <a:r>
              <a:rPr lang="en-US" sz="2600" dirty="0" smtClean="0">
                <a:latin typeface="Comic Sans MS" panose="030F0902030302020204" pitchFamily="66" charset="0"/>
              </a:rPr>
              <a:t>(‘</a:t>
            </a:r>
            <a:r>
              <a:rPr lang="tr-TR" sz="2600" dirty="0" smtClean="0">
                <a:latin typeface="Comic Sans MS" panose="030F0902030302020204" pitchFamily="66" charset="0"/>
              </a:rPr>
              <a:t>Gördüm</a:t>
            </a:r>
            <a:r>
              <a:rPr lang="en-US" sz="2600" dirty="0" smtClean="0">
                <a:latin typeface="Comic Sans MS" panose="030F0902030302020204" pitchFamily="66" charset="0"/>
              </a:rPr>
              <a:t>…’). </a:t>
            </a:r>
            <a:endParaRPr lang="en-US" sz="2600" dirty="0">
              <a:latin typeface="Comic Sans MS" panose="030F09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600" dirty="0" smtClean="0">
                <a:latin typeface="Comic Sans MS" panose="030F0902030302020204" pitchFamily="66" charset="0"/>
              </a:rPr>
              <a:t>Kulağa her ne kadar garip gelse de tanığınız</a:t>
            </a:r>
            <a:r>
              <a:rPr lang="en-US" sz="2600" dirty="0" smtClean="0">
                <a:latin typeface="Comic Sans MS" panose="030F0902030302020204" pitchFamily="66" charset="0"/>
              </a:rPr>
              <a:t> (</a:t>
            </a:r>
            <a:r>
              <a:rPr lang="tr-TR" sz="2600" dirty="0" smtClean="0">
                <a:latin typeface="Comic Sans MS" panose="030F0902030302020204" pitchFamily="66" charset="0"/>
              </a:rPr>
              <a:t>nesne</a:t>
            </a:r>
            <a:r>
              <a:rPr lang="en-US" sz="2600" dirty="0" smtClean="0">
                <a:latin typeface="Comic Sans MS" panose="030F0902030302020204" pitchFamily="66" charset="0"/>
              </a:rPr>
              <a:t>) </a:t>
            </a:r>
            <a:r>
              <a:rPr lang="tr-TR" sz="2600" dirty="0" smtClean="0">
                <a:latin typeface="Comic Sans MS" panose="030F0902030302020204" pitchFamily="66" charset="0"/>
              </a:rPr>
              <a:t>düşünce ve duygulara sahip olabilir</a:t>
            </a:r>
            <a:r>
              <a:rPr lang="en-US" sz="2600" dirty="0" smtClean="0">
                <a:latin typeface="Comic Sans MS" panose="030F0902030302020204" pitchFamily="66" charset="0"/>
              </a:rPr>
              <a:t>…! </a:t>
            </a:r>
            <a:r>
              <a:rPr lang="tr-TR" sz="2600" dirty="0" smtClean="0">
                <a:latin typeface="Comic Sans MS" panose="030F0902030302020204" pitchFamily="66" charset="0"/>
              </a:rPr>
              <a:t>Sizce bu nesne beraber götürüldüğü bu yolculuk konusunda ne </a:t>
            </a:r>
            <a:r>
              <a:rPr lang="en-US" sz="2600" dirty="0" smtClean="0">
                <a:latin typeface="Comic Sans MS" panose="030F0902030302020204" pitchFamily="66" charset="0"/>
              </a:rPr>
              <a:t>‘</a:t>
            </a:r>
            <a:r>
              <a:rPr lang="tr-TR" sz="2600" dirty="0" smtClean="0">
                <a:latin typeface="Comic Sans MS" panose="030F0902030302020204" pitchFamily="66" charset="0"/>
              </a:rPr>
              <a:t>hissetmiştir</a:t>
            </a:r>
            <a:r>
              <a:rPr lang="en-US" sz="2600" dirty="0" smtClean="0">
                <a:latin typeface="Comic Sans MS" panose="030F0902030302020204" pitchFamily="66" charset="0"/>
              </a:rPr>
              <a:t>’? </a:t>
            </a:r>
            <a:endParaRPr lang="en-US" sz="2600" dirty="0">
              <a:latin typeface="Comic Sans MS" panose="030F09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600" dirty="0" smtClean="0">
                <a:latin typeface="Comic Sans MS" panose="030F0902030302020204" pitchFamily="66" charset="0"/>
              </a:rPr>
              <a:t>Nesne bazı şeyleri tamamen fiziksel bir perspektiften </a:t>
            </a:r>
            <a:r>
              <a:rPr lang="en-US" sz="2600" dirty="0" smtClean="0">
                <a:latin typeface="Comic Sans MS" panose="030F0902030302020204" pitchFamily="66" charset="0"/>
              </a:rPr>
              <a:t>‘</a:t>
            </a:r>
            <a:r>
              <a:rPr lang="tr-TR" sz="2600" dirty="0" smtClean="0">
                <a:latin typeface="Comic Sans MS" panose="030F0902030302020204" pitchFamily="66" charset="0"/>
              </a:rPr>
              <a:t>görüyor</a:t>
            </a:r>
            <a:r>
              <a:rPr lang="en-US" sz="2600" dirty="0" smtClean="0">
                <a:latin typeface="Comic Sans MS" panose="030F0902030302020204" pitchFamily="66" charset="0"/>
              </a:rPr>
              <a:t>’ </a:t>
            </a:r>
            <a:r>
              <a:rPr lang="tr-TR" sz="2600" dirty="0" smtClean="0">
                <a:latin typeface="Comic Sans MS" panose="030F0902030302020204" pitchFamily="66" charset="0"/>
              </a:rPr>
              <a:t>olabilir. </a:t>
            </a:r>
            <a:r>
              <a:rPr lang="tr-TR" sz="2600" dirty="0" smtClean="0">
                <a:latin typeface="Comic Sans MS" panose="030F0902030302020204" pitchFamily="66" charset="0"/>
              </a:rPr>
              <a:t>Örneğin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tr-TR" sz="2600" dirty="0">
                <a:latin typeface="Comic Sans MS" panose="030F0902030302020204" pitchFamily="66" charset="0"/>
              </a:rPr>
              <a:t>y</a:t>
            </a:r>
            <a:r>
              <a:rPr lang="tr-TR" sz="2600" dirty="0" smtClean="0">
                <a:latin typeface="Comic Sans MS" panose="030F0902030302020204" pitchFamily="66" charset="0"/>
              </a:rPr>
              <a:t>olculuk </a:t>
            </a:r>
            <a:r>
              <a:rPr lang="tr-TR" sz="2600" dirty="0" smtClean="0">
                <a:latin typeface="Comic Sans MS" panose="030F0902030302020204" pitchFamily="66" charset="0"/>
              </a:rPr>
              <a:t>boyunca bir çantanın içinde tutulmuş olabilir</a:t>
            </a:r>
            <a:r>
              <a:rPr lang="en-US" sz="2600" dirty="0" smtClean="0">
                <a:latin typeface="Comic Sans MS" panose="030F0902030302020204" pitchFamily="66" charset="0"/>
              </a:rPr>
              <a:t>. </a:t>
            </a:r>
            <a:r>
              <a:rPr lang="tr-TR" sz="2600" dirty="0" smtClean="0">
                <a:latin typeface="Comic Sans MS" panose="030F0902030302020204" pitchFamily="66" charset="0"/>
              </a:rPr>
              <a:t>Gittikleri yere vardıklarında ne görmüş veya hissetmiş olabilir sizce</a:t>
            </a:r>
            <a:r>
              <a:rPr lang="en-US" sz="2600" dirty="0" smtClean="0">
                <a:latin typeface="Comic Sans MS" panose="030F0902030302020204" pitchFamily="66" charset="0"/>
              </a:rPr>
              <a:t>?</a:t>
            </a:r>
            <a:endParaRPr lang="en-US" sz="2600" dirty="0">
              <a:latin typeface="Comic Sans MS" panose="030F09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600" dirty="0" smtClean="0">
                <a:latin typeface="Comic Sans MS" panose="030F0902030302020204" pitchFamily="66" charset="0"/>
              </a:rPr>
              <a:t>Sizce bu nesnenin nasıl bir </a:t>
            </a:r>
            <a:r>
              <a:rPr lang="en-US" sz="2600" dirty="0" smtClean="0">
                <a:latin typeface="Comic Sans MS" panose="030F0902030302020204" pitchFamily="66" charset="0"/>
              </a:rPr>
              <a:t>‘</a:t>
            </a:r>
            <a:r>
              <a:rPr lang="tr-TR" sz="2600" dirty="0" smtClean="0">
                <a:latin typeface="Comic Sans MS" panose="030F0902030302020204" pitchFamily="66" charset="0"/>
              </a:rPr>
              <a:t>kişiliği</a:t>
            </a:r>
            <a:r>
              <a:rPr lang="en-US" sz="2600" dirty="0" smtClean="0">
                <a:latin typeface="Comic Sans MS" panose="030F0902030302020204" pitchFamily="66" charset="0"/>
              </a:rPr>
              <a:t>’ </a:t>
            </a:r>
            <a:r>
              <a:rPr lang="tr-TR" sz="2600" dirty="0" smtClean="0">
                <a:latin typeface="Comic Sans MS" panose="030F0902030302020204" pitchFamily="66" charset="0"/>
              </a:rPr>
              <a:t>olabilir?</a:t>
            </a:r>
            <a:endParaRPr lang="en-US" sz="2600" dirty="0">
              <a:latin typeface="Comic Sans MS" panose="030F09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600" dirty="0" smtClean="0">
                <a:latin typeface="Comic Sans MS" panose="030F0902030302020204" pitchFamily="66" charset="0"/>
              </a:rPr>
              <a:t>Yolculuk boyunca kiminle duygudaşlık kurmuş olabilir?</a:t>
            </a:r>
            <a:r>
              <a:rPr lang="en-US" sz="2600" dirty="0" smtClean="0">
                <a:latin typeface="Comic Sans MS" panose="030F0902030302020204" pitchFamily="66" charset="0"/>
              </a:rPr>
              <a:t> </a:t>
            </a:r>
            <a:r>
              <a:rPr lang="tr-TR" sz="2600" dirty="0" smtClean="0">
                <a:latin typeface="Comic Sans MS" panose="030F0902030302020204" pitchFamily="66" charset="0"/>
              </a:rPr>
              <a:t>Neleri özlemiş veya nelerden pişmanlık duymuş olabilir?</a:t>
            </a:r>
            <a:r>
              <a:rPr lang="en-US" sz="2600" dirty="0" smtClean="0">
                <a:latin typeface="Comic Sans MS" panose="030F0902030302020204" pitchFamily="66" charset="0"/>
              </a:rPr>
              <a:t>?</a:t>
            </a:r>
            <a:endParaRPr lang="en-US" sz="2600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307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F8A2CA2-9621-CE2C-2F3F-6697993C700B}"/>
              </a:ext>
            </a:extLst>
          </p:cNvPr>
          <p:cNvSpPr txBox="1"/>
          <p:nvPr/>
        </p:nvSpPr>
        <p:spPr>
          <a:xfrm>
            <a:off x="209550" y="956469"/>
            <a:ext cx="8743950" cy="4408899"/>
          </a:xfrm>
          <a:prstGeom prst="rect">
            <a:avLst/>
          </a:prstGeom>
          <a:solidFill>
            <a:srgbClr val="FFD6C1"/>
          </a:solidFill>
          <a:ln w="12700">
            <a:solidFill>
              <a:srgbClr val="F79D7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550" i="1" dirty="0">
                <a:latin typeface="Comic Sans MS" panose="030F0902030302020204" pitchFamily="66" charset="0"/>
              </a:rPr>
              <a:t>‘Ne </a:t>
            </a:r>
            <a:r>
              <a:rPr lang="en-US" sz="2550" i="1" dirty="0" err="1">
                <a:latin typeface="Comic Sans MS" panose="030F0902030302020204" pitchFamily="66" charset="0"/>
              </a:rPr>
              <a:t>kadar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kaygılı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bir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dönemden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geçtim</a:t>
            </a:r>
            <a:r>
              <a:rPr lang="en-US" sz="2550" i="1" dirty="0" smtClean="0">
                <a:latin typeface="Comic Sans MS" panose="030F0902030302020204" pitchFamily="66" charset="0"/>
              </a:rPr>
              <a:t>!</a:t>
            </a:r>
            <a:r>
              <a:rPr lang="tr-TR" sz="2550" i="1" dirty="0" smtClean="0">
                <a:latin typeface="Comic Sans MS" panose="030F0902030302020204" pitchFamily="66" charset="0"/>
              </a:rPr>
              <a:t>               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Yolculuk</a:t>
            </a:r>
            <a:r>
              <a:rPr lang="tr-TR" sz="2550" i="1" dirty="0" smtClean="0">
                <a:latin typeface="Comic Sans MS" panose="030F0902030302020204" pitchFamily="66" charset="0"/>
              </a:rPr>
              <a:t> </a:t>
            </a:r>
            <a:r>
              <a:rPr lang="tr-TR" sz="2550" i="1" dirty="0" smtClean="0">
                <a:latin typeface="Comic Sans MS" panose="030F0902030302020204" pitchFamily="66" charset="0"/>
              </a:rPr>
              <a:t>boyunca maruz kaldığım</a:t>
            </a:r>
            <a:r>
              <a:rPr lang="tr-TR" sz="2550" i="1" dirty="0" smtClean="0">
                <a:latin typeface="Comic Sans MS" panose="030F0902030302020204" pitchFamily="66" charset="0"/>
              </a:rPr>
              <a:t> </a:t>
            </a:r>
            <a:r>
              <a:rPr lang="tr-TR" sz="2550" i="1" dirty="0" smtClean="0">
                <a:latin typeface="Comic Sans MS" panose="030F0902030302020204" pitchFamily="66" charset="0"/>
              </a:rPr>
              <a:t>sarsıntılar</a:t>
            </a:r>
            <a:r>
              <a:rPr lang="en-US" sz="2550" i="1" dirty="0" smtClean="0">
                <a:latin typeface="Comic Sans MS" panose="030F0902030302020204" pitchFamily="66" charset="0"/>
              </a:rPr>
              <a:t> </a:t>
            </a:r>
            <a:r>
              <a:rPr lang="tr-TR" sz="2550" i="1" dirty="0" smtClean="0">
                <a:latin typeface="Comic Sans MS" panose="030F0902030302020204" pitchFamily="66" charset="0"/>
              </a:rPr>
              <a:t>çok              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korkutucuydu</a:t>
            </a:r>
            <a:r>
              <a:rPr lang="tr-TR" sz="2550" i="1" dirty="0" smtClean="0">
                <a:latin typeface="Comic Sans MS" panose="030F0902030302020204" pitchFamily="66" charset="0"/>
              </a:rPr>
              <a:t>.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Parçalara</a:t>
            </a:r>
            <a:r>
              <a:rPr lang="en-US" sz="2550" i="1" dirty="0" smtClean="0">
                <a:latin typeface="Comic Sans MS" panose="030F0902030302020204" pitchFamily="66" charset="0"/>
              </a:rPr>
              <a:t>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ayrıl</a:t>
            </a:r>
            <a:r>
              <a:rPr lang="tr-TR" sz="2550" i="1" dirty="0" err="1" smtClean="0">
                <a:latin typeface="Comic Sans MS" panose="030F0902030302020204" pitchFamily="66" charset="0"/>
              </a:rPr>
              <a:t>acağımdan</a:t>
            </a:r>
            <a:r>
              <a:rPr lang="en-US" sz="2550" i="1" dirty="0" smtClean="0">
                <a:latin typeface="Comic Sans MS" panose="030F0902030302020204" pitchFamily="66" charset="0"/>
              </a:rPr>
              <a:t> </a:t>
            </a:r>
            <a:r>
              <a:rPr lang="tr-TR" sz="2550" i="1" dirty="0" smtClean="0">
                <a:latin typeface="Comic Sans MS" panose="030F0902030302020204" pitchFamily="66" charset="0"/>
              </a:rPr>
              <a:t>               </a:t>
            </a:r>
            <a:r>
              <a:rPr lang="tr-TR" sz="2550" i="1" dirty="0" smtClean="0">
                <a:latin typeface="Comic Sans MS" panose="030F0902030302020204" pitchFamily="66" charset="0"/>
              </a:rPr>
              <a:t>korktum</a:t>
            </a:r>
            <a:r>
              <a:rPr lang="en-US" sz="2550" i="1" dirty="0" smtClean="0">
                <a:latin typeface="Comic Sans MS" panose="030F0902030302020204" pitchFamily="66" charset="0"/>
              </a:rPr>
              <a:t>.</a:t>
            </a:r>
            <a:r>
              <a:rPr lang="tr-TR" sz="2550" i="1" dirty="0" smtClean="0">
                <a:latin typeface="Comic Sans MS" panose="030F0902030302020204" pitchFamily="66" charset="0"/>
              </a:rPr>
              <a:t>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Bir</a:t>
            </a:r>
            <a:r>
              <a:rPr lang="en-US" sz="2550" i="1" dirty="0" smtClean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zamanlar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tr-TR" sz="2550" i="1" dirty="0" smtClean="0">
                <a:latin typeface="Comic Sans MS" panose="030F0902030302020204" pitchFamily="66" charset="0"/>
              </a:rPr>
              <a:t>aydınlıkta</a:t>
            </a:r>
            <a:r>
              <a:rPr lang="en-US" sz="2550" i="1" dirty="0" smtClean="0">
                <a:latin typeface="Comic Sans MS" panose="030F0902030302020204" pitchFamily="66" charset="0"/>
              </a:rPr>
              <a:t>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çevik</a:t>
            </a:r>
            <a:r>
              <a:rPr lang="tr-TR" sz="2550" i="1" dirty="0" smtClean="0">
                <a:latin typeface="Comic Sans MS" panose="030F0902030302020204" pitchFamily="66" charset="0"/>
              </a:rPr>
              <a:t> </a:t>
            </a:r>
            <a:r>
              <a:rPr lang="tr-TR" sz="2550" i="1" dirty="0" smtClean="0">
                <a:latin typeface="Comic Sans MS" panose="030F0902030302020204" pitchFamily="66" charset="0"/>
              </a:rPr>
              <a:t>             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parmaklar</a:t>
            </a:r>
            <a:r>
              <a:rPr lang="tr-TR" sz="2550" i="1" dirty="0" smtClean="0">
                <a:latin typeface="Comic Sans MS" panose="030F0902030302020204" pitchFamily="66" charset="0"/>
              </a:rPr>
              <a:t> tarafından </a:t>
            </a:r>
            <a:r>
              <a:rPr lang="tr-TR" sz="2550" i="1" dirty="0" smtClean="0">
                <a:latin typeface="Comic Sans MS" panose="030F0902030302020204" pitchFamily="66" charset="0"/>
              </a:rPr>
              <a:t>çalınırdım</a:t>
            </a:r>
            <a:r>
              <a:rPr lang="tr-TR" sz="2550" i="1" dirty="0">
                <a:latin typeface="Comic Sans MS" panose="030F0902030302020204" pitchFamily="66" charset="0"/>
              </a:rPr>
              <a:t>.</a:t>
            </a:r>
            <a:r>
              <a:rPr lang="en-US" sz="2550" i="1" dirty="0" smtClean="0">
                <a:latin typeface="Comic Sans MS" panose="030F0902030302020204" pitchFamily="66" charset="0"/>
              </a:rPr>
              <a:t> </a:t>
            </a:r>
            <a:r>
              <a:rPr lang="tr-TR" sz="2550" i="1" dirty="0" smtClean="0">
                <a:latin typeface="Comic Sans MS" panose="030F0902030302020204" pitchFamily="66" charset="0"/>
              </a:rPr>
              <a:t>Ş</a:t>
            </a:r>
            <a:r>
              <a:rPr lang="en-US" sz="2550" i="1" dirty="0" err="1" smtClean="0">
                <a:latin typeface="Comic Sans MS" panose="030F0902030302020204" pitchFamily="66" charset="0"/>
              </a:rPr>
              <a:t>imdi</a:t>
            </a:r>
            <a:r>
              <a:rPr lang="tr-TR" sz="2550" i="1" dirty="0" smtClean="0">
                <a:latin typeface="Comic Sans MS" panose="030F0902030302020204" pitchFamily="66" charset="0"/>
              </a:rPr>
              <a:t> ise</a:t>
            </a:r>
            <a:r>
              <a:rPr lang="en-US" sz="2550" i="1" dirty="0" smtClean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sesim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kederli</a:t>
            </a:r>
            <a:r>
              <a:rPr lang="tr-TR" sz="2550" i="1" dirty="0" smtClean="0">
                <a:latin typeface="Comic Sans MS" panose="030F0902030302020204" pitchFamily="66" charset="0"/>
              </a:rPr>
              <a:t>,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tellerim</a:t>
            </a:r>
            <a:r>
              <a:rPr lang="en-US" sz="2550" i="1" dirty="0" smtClean="0">
                <a:latin typeface="Comic Sans MS" panose="030F0902030302020204" pitchFamily="66" charset="0"/>
              </a:rPr>
              <a:t> </a:t>
            </a:r>
            <a:r>
              <a:rPr lang="tr-TR" sz="2550" i="1" dirty="0" smtClean="0">
                <a:latin typeface="Comic Sans MS" panose="030F0902030302020204" pitchFamily="66" charset="0"/>
              </a:rPr>
              <a:t>ise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gergin</a:t>
            </a:r>
            <a:r>
              <a:rPr lang="en-US" sz="2550" i="1" dirty="0" smtClean="0">
                <a:latin typeface="Comic Sans MS" panose="030F0902030302020204" pitchFamily="66" charset="0"/>
              </a:rPr>
              <a:t>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parmaklar</a:t>
            </a:r>
            <a:r>
              <a:rPr lang="tr-TR" sz="2550" i="1" dirty="0" err="1" smtClean="0">
                <a:latin typeface="Comic Sans MS" panose="030F0902030302020204" pitchFamily="66" charset="0"/>
              </a:rPr>
              <a:t>ca</a:t>
            </a:r>
            <a:r>
              <a:rPr lang="tr-TR" sz="2550" i="1" dirty="0" smtClean="0">
                <a:latin typeface="Comic Sans MS" panose="030F0902030302020204" pitchFamily="66" charset="0"/>
              </a:rPr>
              <a:t> çalınıyor</a:t>
            </a:r>
            <a:r>
              <a:rPr lang="en-US" sz="2550" i="1" dirty="0" smtClean="0">
                <a:latin typeface="Comic Sans MS" panose="030F0902030302020204" pitchFamily="66" charset="0"/>
              </a:rPr>
              <a:t>.</a:t>
            </a:r>
            <a:endParaRPr lang="tr-TR" sz="2550" i="1" dirty="0" smtClean="0">
              <a:latin typeface="Comic Sans MS" panose="030F0902030302020204" pitchFamily="66" charset="0"/>
            </a:endParaRPr>
          </a:p>
          <a:p>
            <a:endParaRPr lang="tr-TR" sz="2550" i="1" dirty="0">
              <a:latin typeface="Comic Sans MS" panose="030F0902030302020204" pitchFamily="66" charset="0"/>
            </a:endParaRPr>
          </a:p>
          <a:p>
            <a:r>
              <a:rPr lang="tr-TR" sz="2550" i="1" dirty="0" smtClean="0">
                <a:latin typeface="Comic Sans MS" panose="030F0902030302020204" pitchFamily="66" charset="0"/>
              </a:rPr>
              <a:t>Başlangıçta</a:t>
            </a:r>
            <a:r>
              <a:rPr lang="en-US" sz="2550" i="1" dirty="0" smtClean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buraya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getiril</a:t>
            </a:r>
            <a:r>
              <a:rPr lang="tr-TR" sz="2550" i="1" dirty="0" smtClean="0">
                <a:latin typeface="Comic Sans MS" panose="030F0902030302020204" pitchFamily="66" charset="0"/>
              </a:rPr>
              <a:t>irken</a:t>
            </a:r>
            <a:r>
              <a:rPr lang="tr-TR" sz="2550" i="1" dirty="0" smtClean="0">
                <a:latin typeface="Comic Sans MS" panose="030F0902030302020204" pitchFamily="66" charset="0"/>
              </a:rPr>
              <a:t>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geride</a:t>
            </a:r>
            <a:r>
              <a:rPr lang="en-US" sz="2550" i="1" dirty="0" smtClean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pek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çok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şey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tr-TR" sz="2550" i="1" dirty="0" smtClean="0">
                <a:latin typeface="Comic Sans MS" panose="030F0902030302020204" pitchFamily="66" charset="0"/>
              </a:rPr>
              <a:t>bırakmış olsam </a:t>
            </a:r>
            <a:r>
              <a:rPr lang="tr-TR" sz="2550" i="1" dirty="0" smtClean="0">
                <a:latin typeface="Comic Sans MS" panose="030F0902030302020204" pitchFamily="66" charset="0"/>
              </a:rPr>
              <a:t>da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ailemin</a:t>
            </a:r>
            <a:r>
              <a:rPr lang="en-US" sz="2550" i="1" dirty="0" smtClean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yeni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hayatına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katılmak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üzere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seçildiğim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için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çok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tr-TR" sz="2550" i="1" dirty="0" smtClean="0">
                <a:latin typeface="Comic Sans MS" panose="030F0902030302020204" pitchFamily="66" charset="0"/>
              </a:rPr>
              <a:t>memnundum</a:t>
            </a:r>
            <a:r>
              <a:rPr lang="en-US" sz="2550" i="1" dirty="0" smtClean="0">
                <a:latin typeface="Comic Sans MS" panose="030F0902030302020204" pitchFamily="66" charset="0"/>
              </a:rPr>
              <a:t>. </a:t>
            </a:r>
            <a:r>
              <a:rPr lang="en-US" sz="2550" i="1" dirty="0" err="1">
                <a:latin typeface="Comic Sans MS" panose="030F0902030302020204" pitchFamily="66" charset="0"/>
              </a:rPr>
              <a:t>Ama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şimdi</a:t>
            </a:r>
            <a:r>
              <a:rPr lang="en-US" sz="2550" i="1" dirty="0" smtClean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kalmanın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daha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iyi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olup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olmayacağını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>
                <a:latin typeface="Comic Sans MS" panose="030F0902030302020204" pitchFamily="66" charset="0"/>
              </a:rPr>
              <a:t>merak</a:t>
            </a:r>
            <a:r>
              <a:rPr lang="en-US" sz="2550" i="1" dirty="0">
                <a:latin typeface="Comic Sans MS" panose="030F0902030302020204" pitchFamily="66" charset="0"/>
              </a:rPr>
              <a:t> </a:t>
            </a:r>
            <a:r>
              <a:rPr lang="en-US" sz="2550" i="1" dirty="0" err="1" smtClean="0">
                <a:latin typeface="Comic Sans MS" panose="030F0902030302020204" pitchFamily="66" charset="0"/>
              </a:rPr>
              <a:t>ediyorum</a:t>
            </a:r>
            <a:r>
              <a:rPr lang="en-US" sz="2550" i="1" dirty="0" smtClean="0">
                <a:latin typeface="Comic Sans MS" panose="030F0902030302020204" pitchFamily="66" charset="0"/>
              </a:rPr>
              <a:t>…’    </a:t>
            </a:r>
            <a:endParaRPr lang="en-US" sz="2550" i="1" dirty="0">
              <a:latin typeface="Comic Sans MS" panose="030F0902030302020204" pitchFamily="66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7503C740-4A0F-1517-0D0F-08FD99F78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601" y="247954"/>
            <a:ext cx="1943102" cy="22945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068A624-CA62-96CE-DD8C-5C68B1DF7CBE}"/>
              </a:ext>
            </a:extLst>
          </p:cNvPr>
          <p:cNvSpPr txBox="1"/>
          <p:nvPr/>
        </p:nvSpPr>
        <p:spPr>
          <a:xfrm>
            <a:off x="118324" y="165385"/>
            <a:ext cx="2184609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200" b="1" i="1" dirty="0" smtClean="0">
                <a:latin typeface="Comic Sans MS" panose="030F0902030302020204" pitchFamily="66" charset="0"/>
              </a:rPr>
              <a:t>Örneğin</a:t>
            </a:r>
            <a:r>
              <a:rPr lang="en-US" sz="2200" b="1" i="1" dirty="0" smtClean="0">
                <a:latin typeface="Comic Sans MS" panose="030F0902030302020204" pitchFamily="66" charset="0"/>
              </a:rPr>
              <a:t>…</a:t>
            </a:r>
            <a:endParaRPr lang="en-US" sz="2200" b="1" i="1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726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2777D6A-EE3F-DBDA-22B2-10C82FD3CB3E}"/>
              </a:ext>
            </a:extLst>
          </p:cNvPr>
          <p:cNvSpPr txBox="1"/>
          <p:nvPr/>
        </p:nvSpPr>
        <p:spPr>
          <a:xfrm>
            <a:off x="0" y="0"/>
            <a:ext cx="8876872" cy="246221"/>
          </a:xfrm>
          <a:prstGeom prst="rect">
            <a:avLst/>
          </a:prstGeom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00" dirty="0">
                <a:latin typeface="Comic Sans MS" panose="030F0902030302020204" pitchFamily="66" charset="0"/>
              </a:rPr>
              <a:t>Çalışma dosyası</a:t>
            </a:r>
            <a:r>
              <a:rPr lang="en-US" sz="1000" dirty="0" smtClean="0">
                <a:latin typeface="Comic Sans MS" panose="030F0902030302020204" pitchFamily="66" charset="0"/>
              </a:rPr>
              <a:t> </a:t>
            </a:r>
            <a:r>
              <a:rPr lang="en-US" sz="1000" dirty="0">
                <a:latin typeface="Comic Sans MS" panose="030F0902030302020204" pitchFamily="66" charset="0"/>
              </a:rPr>
              <a:t>3.2: </a:t>
            </a:r>
            <a:r>
              <a:rPr lang="tr-TR" sz="1000" dirty="0" smtClean="0">
                <a:latin typeface="Comic Sans MS" panose="030F0902030302020204" pitchFamily="66" charset="0"/>
              </a:rPr>
              <a:t>O-anlatısı taslak</a:t>
            </a:r>
            <a:endParaRPr lang="en-US" sz="1000" dirty="0">
              <a:latin typeface="Comic Sans MS" panose="030F0902030302020204" pitchFamily="66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F3BE652-9063-A709-52B1-A14BD636DDF4}"/>
              </a:ext>
            </a:extLst>
          </p:cNvPr>
          <p:cNvSpPr/>
          <p:nvPr/>
        </p:nvSpPr>
        <p:spPr>
          <a:xfrm>
            <a:off x="190928" y="284321"/>
            <a:ext cx="5638372" cy="63831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1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O-anlatınızı yazmak için bu alanı kullanın</a:t>
            </a:r>
            <a:r>
              <a:rPr lang="en-US" sz="11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 </a:t>
            </a:r>
            <a:endParaRPr lang="en-US" sz="11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______________________________________________________________</a:t>
            </a: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7E1D9DC0-521C-1E91-B8E5-916CDBEA73E3}"/>
              </a:ext>
            </a:extLst>
          </p:cNvPr>
          <p:cNvSpPr/>
          <p:nvPr/>
        </p:nvSpPr>
        <p:spPr>
          <a:xfrm>
            <a:off x="6076950" y="246221"/>
            <a:ext cx="2876122" cy="2871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1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Seçtiğiniz nesne</a:t>
            </a:r>
            <a:r>
              <a:rPr lang="en-US" sz="11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GB" sz="11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8B4F17E-2C66-527C-C8FF-AC784D101C54}"/>
              </a:ext>
            </a:extLst>
          </p:cNvPr>
          <p:cNvSpPr/>
          <p:nvPr/>
        </p:nvSpPr>
        <p:spPr>
          <a:xfrm>
            <a:off x="6076950" y="722471"/>
            <a:ext cx="2876122" cy="29732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1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Nesnenin kabaca çizimi</a:t>
            </a:r>
            <a:r>
              <a:rPr lang="en-US" sz="11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11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endParaRPr lang="en-GB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8B6B368-92FA-4858-3F65-BF9E0E73AFEE}"/>
              </a:ext>
            </a:extLst>
          </p:cNvPr>
          <p:cNvSpPr/>
          <p:nvPr/>
        </p:nvSpPr>
        <p:spPr>
          <a:xfrm>
            <a:off x="6076950" y="3905251"/>
            <a:ext cx="2876122" cy="27622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1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Bunlara değinebilirsiniz</a:t>
            </a:r>
            <a:r>
              <a:rPr lang="en-US" sz="11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  <a:endParaRPr lang="en-US" sz="11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‘</a:t>
            </a:r>
            <a:r>
              <a:rPr lang="tr-TR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S</a:t>
            </a:r>
            <a:r>
              <a:rPr lang="en-US" sz="11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iz</a:t>
            </a:r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' (</a:t>
            </a:r>
            <a:r>
              <a:rPr lang="en-US" sz="11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nesne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)</a:t>
            </a:r>
            <a:r>
              <a:rPr lang="tr-TR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,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  <a:r>
              <a:rPr lang="en-US" sz="11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ileniz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(</a:t>
            </a:r>
            <a:r>
              <a:rPr lang="en-US" sz="11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nesnenin</a:t>
            </a:r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sahipleri</a:t>
            </a:r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) </a:t>
            </a:r>
            <a:r>
              <a:rPr lang="tr-TR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sizi </a:t>
            </a:r>
            <a:r>
              <a:rPr lang="en-US" sz="11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taşınmaya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zorlamadan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önce</a:t>
            </a:r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ne </a:t>
            </a:r>
            <a:r>
              <a:rPr lang="en-US" sz="11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için</a:t>
            </a:r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kullanılıyo</a:t>
            </a:r>
            <a:r>
              <a:rPr lang="tr-TR" sz="11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rdunuz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?. </a:t>
            </a:r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3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tr-TR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Aileniz mübadele kararını öğrendikten sonra ortamda fark ettiğiniz duygular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3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tr-TR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Aileniz geçmiş hayatlarını arkada bırakırken gözlemledikleriniz</a:t>
            </a:r>
            <a:endParaRPr lang="en-US" sz="3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tr-TR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Ailenizin yolculuğu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3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tr-TR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Siz ve ailenizin yeni hayatı</a:t>
            </a:r>
            <a:r>
              <a:rPr lang="en-US" sz="11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  </a:t>
            </a:r>
            <a:endParaRPr lang="en-GB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3666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32C19FC-1A15-336E-87F0-DC739BEB980A}"/>
              </a:ext>
            </a:extLst>
          </p:cNvPr>
          <p:cNvSpPr txBox="1"/>
          <p:nvPr/>
        </p:nvSpPr>
        <p:spPr>
          <a:xfrm>
            <a:off x="133564" y="143838"/>
            <a:ext cx="8876872" cy="3539430"/>
          </a:xfrm>
          <a:prstGeom prst="rect">
            <a:avLst/>
          </a:prstGeom>
          <a:ln w="127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800" i="1" dirty="0" smtClean="0">
                <a:latin typeface="Comic Sans MS" panose="030F0902030302020204" pitchFamily="66" charset="0"/>
              </a:rPr>
              <a:t>Sizin a</a:t>
            </a:r>
            <a:r>
              <a:rPr lang="en-US" sz="2800" i="1" dirty="0" err="1" smtClean="0">
                <a:latin typeface="Comic Sans MS" panose="030F0902030302020204" pitchFamily="66" charset="0"/>
              </a:rPr>
              <a:t>ileniz</a:t>
            </a:r>
            <a:r>
              <a:rPr lang="tr-TR" sz="2800" i="1" smtClean="0">
                <a:latin typeface="Comic Sans MS" panose="030F0902030302020204" pitchFamily="66" charset="0"/>
              </a:rPr>
              <a:t>de de</a:t>
            </a:r>
            <a:r>
              <a:rPr lang="en-US" sz="2800" i="1" smtClean="0">
                <a:latin typeface="Comic Sans MS" panose="030F0902030302020204" pitchFamily="66" charset="0"/>
              </a:rPr>
              <a:t> </a:t>
            </a:r>
            <a:r>
              <a:rPr lang="tr-TR" sz="2800" i="1" dirty="0" smtClean="0">
                <a:latin typeface="Comic Sans MS" panose="030F0902030302020204" pitchFamily="66" charset="0"/>
              </a:rPr>
              <a:t>mübadeleden kalma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nesneler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var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mı</a:t>
            </a:r>
            <a:r>
              <a:rPr lang="en-US" sz="2800" i="1" dirty="0">
                <a:latin typeface="Comic Sans MS" panose="030F0902030302020204" pitchFamily="66" charset="0"/>
              </a:rPr>
              <a:t>? </a:t>
            </a:r>
            <a:r>
              <a:rPr lang="en-US" sz="2800" i="1" dirty="0" err="1">
                <a:latin typeface="Comic Sans MS" panose="030F0902030302020204" pitchFamily="66" charset="0"/>
              </a:rPr>
              <a:t>Lozan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Projesi</a:t>
            </a:r>
            <a:r>
              <a:rPr lang="en-US" sz="2800" i="1" dirty="0">
                <a:latin typeface="Comic Sans MS" panose="030F0902030302020204" pitchFamily="66" charset="0"/>
              </a:rPr>
              <a:t> web </a:t>
            </a:r>
            <a:r>
              <a:rPr lang="en-US" sz="2800" i="1" dirty="0" err="1">
                <a:latin typeface="Comic Sans MS" panose="030F0902030302020204" pitchFamily="66" charset="0"/>
              </a:rPr>
              <a:t>sitesindeki</a:t>
            </a:r>
            <a:r>
              <a:rPr lang="en-US" sz="2800" i="1" dirty="0">
                <a:latin typeface="Comic Sans MS" panose="030F0902030302020204" pitchFamily="66" charset="0"/>
              </a:rPr>
              <a:t> '100 </a:t>
            </a:r>
            <a:r>
              <a:rPr lang="tr-TR" sz="2800" i="1" dirty="0" smtClean="0">
                <a:latin typeface="Comic Sans MS" panose="030F0902030302020204" pitchFamily="66" charset="0"/>
              </a:rPr>
              <a:t>nesne</a:t>
            </a:r>
            <a:r>
              <a:rPr lang="en-US" sz="2800" i="1" dirty="0" smtClean="0">
                <a:latin typeface="Comic Sans MS" panose="030F0902030302020204" pitchFamily="66" charset="0"/>
              </a:rPr>
              <a:t>' </a:t>
            </a:r>
            <a:r>
              <a:rPr lang="en-US" sz="2800" i="1" dirty="0" err="1">
                <a:latin typeface="Comic Sans MS" panose="030F0902030302020204" pitchFamily="66" charset="0"/>
              </a:rPr>
              <a:t>galerisine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dahil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etmek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ister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smtClean="0">
                <a:latin typeface="Comic Sans MS" panose="030F0902030302020204" pitchFamily="66" charset="0"/>
              </a:rPr>
              <a:t>mi</a:t>
            </a:r>
            <a:r>
              <a:rPr lang="tr-TR" sz="2800" i="1" dirty="0" err="1" smtClean="0">
                <a:latin typeface="Comic Sans MS" panose="030F0902030302020204" pitchFamily="66" charset="0"/>
              </a:rPr>
              <a:t>ydini</a:t>
            </a:r>
            <a:r>
              <a:rPr lang="en-US" sz="2800" i="1" dirty="0" smtClean="0">
                <a:latin typeface="Comic Sans MS" panose="030F0902030302020204" pitchFamily="66" charset="0"/>
              </a:rPr>
              <a:t>z?</a:t>
            </a:r>
            <a:endParaRPr lang="en-US" sz="2800" i="1" dirty="0">
              <a:latin typeface="Comic Sans MS" panose="030F0902030302020204" pitchFamily="66" charset="0"/>
            </a:endParaRPr>
          </a:p>
          <a:p>
            <a:endParaRPr lang="en-US" sz="2800" i="1" dirty="0">
              <a:latin typeface="Comic Sans MS" panose="030F0902030302020204" pitchFamily="66" charset="0"/>
            </a:endParaRPr>
          </a:p>
          <a:p>
            <a:r>
              <a:rPr lang="en-US" sz="2800" i="1" dirty="0" smtClean="0">
                <a:latin typeface="Comic Sans MS" panose="030F0902030302020204" pitchFamily="66" charset="0"/>
              </a:rPr>
              <a:t>Sını</a:t>
            </a:r>
            <a:r>
              <a:rPr lang="tr-TR" sz="2800" i="1" dirty="0" err="1" smtClean="0">
                <a:latin typeface="Comic Sans MS" panose="030F0902030302020204" pitchFamily="66" charset="0"/>
              </a:rPr>
              <a:t>fta</a:t>
            </a:r>
            <a:r>
              <a:rPr lang="tr-TR" sz="2800" i="1" dirty="0" smtClean="0">
                <a:latin typeface="Comic Sans MS" panose="030F0902030302020204" pitchFamily="66" charset="0"/>
              </a:rPr>
              <a:t> birden fazla kişi</a:t>
            </a:r>
            <a:r>
              <a:rPr lang="en-US" sz="2800" i="1" dirty="0" smtClean="0">
                <a:latin typeface="Comic Sans MS" panose="030F0902030302020204" pitchFamily="66" charset="0"/>
              </a:rPr>
              <a:t> b</a:t>
            </a:r>
            <a:r>
              <a:rPr lang="tr-TR" sz="2800" i="1" dirty="0" smtClean="0">
                <a:latin typeface="Comic Sans MS" panose="030F0902030302020204" pitchFamily="66" charset="0"/>
              </a:rPr>
              <a:t>öyle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nesnelere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sahipse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bunlar</a:t>
            </a:r>
            <a:r>
              <a:rPr lang="tr-TR" sz="2800" i="1" dirty="0" smtClean="0">
                <a:latin typeface="Comic Sans MS" panose="030F0902030302020204" pitchFamily="66" charset="0"/>
              </a:rPr>
              <a:t> üzerine konuşabilir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ve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>
                <a:latin typeface="Comic Sans MS" panose="030F0902030302020204" pitchFamily="66" charset="0"/>
              </a:rPr>
              <a:t>web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sitesi</a:t>
            </a:r>
            <a:r>
              <a:rPr lang="tr-TR" sz="2800" i="1" dirty="0" err="1" smtClean="0">
                <a:latin typeface="Comic Sans MS" panose="030F0902030302020204" pitchFamily="66" charset="0"/>
              </a:rPr>
              <a:t>nde</a:t>
            </a:r>
            <a:r>
              <a:rPr lang="tr-TR" sz="2800" i="1" dirty="0" smtClean="0">
                <a:latin typeface="Comic Sans MS" panose="030F0902030302020204" pitchFamily="66" charset="0"/>
              </a:rPr>
              <a:t> olduğu gibi bu nesnelerin </a:t>
            </a:r>
            <a:r>
              <a:rPr lang="en-US" sz="2800" i="1" dirty="0" err="1" smtClean="0">
                <a:latin typeface="Comic Sans MS" panose="030F0902030302020204" pitchFamily="66" charset="0"/>
              </a:rPr>
              <a:t>görsel</a:t>
            </a:r>
            <a:r>
              <a:rPr lang="tr-TR" sz="2800" i="1" dirty="0" smtClean="0">
                <a:latin typeface="Comic Sans MS" panose="030F0902030302020204" pitchFamily="66" charset="0"/>
              </a:rPr>
              <a:t>ine</a:t>
            </a:r>
            <a:r>
              <a:rPr lang="en-US" sz="2800" i="1" dirty="0" smtClean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eşlik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edecek</a:t>
            </a:r>
            <a:r>
              <a:rPr lang="en-US" sz="2800" i="1" dirty="0">
                <a:latin typeface="Comic Sans MS" panose="030F0902030302020204" pitchFamily="66" charset="0"/>
              </a:rPr>
              <a:t> 100 </a:t>
            </a:r>
            <a:r>
              <a:rPr lang="en-US" sz="2800" i="1" dirty="0" err="1">
                <a:latin typeface="Comic Sans MS" panose="030F0902030302020204" pitchFamily="66" charset="0"/>
              </a:rPr>
              <a:t>kelimelik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özetler</a:t>
            </a:r>
            <a:r>
              <a:rPr lang="en-US" sz="2800" i="1" dirty="0">
                <a:latin typeface="Comic Sans MS" panose="030F0902030302020204" pitchFamily="66" charset="0"/>
              </a:rPr>
              <a:t> </a:t>
            </a:r>
            <a:r>
              <a:rPr lang="en-US" sz="2800" i="1" dirty="0" err="1">
                <a:latin typeface="Comic Sans MS" panose="030F0902030302020204" pitchFamily="66" charset="0"/>
              </a:rPr>
              <a:t>yazabilirsiniz</a:t>
            </a:r>
            <a:r>
              <a:rPr lang="en-US" sz="2800" i="1" dirty="0">
                <a:latin typeface="Comic Sans MS" panose="030F0902030302020204" pitchFamily="66" charset="0"/>
              </a:rPr>
              <a:t>..  </a:t>
            </a:r>
          </a:p>
        </p:txBody>
      </p:sp>
    </p:spTree>
    <p:extLst>
      <p:ext uri="{BB962C8B-B14F-4D97-AF65-F5344CB8AC3E}">
        <p14:creationId xmlns:p14="http://schemas.microsoft.com/office/powerpoint/2010/main" val="2147573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20700</TotalTime>
  <Words>1716</Words>
  <Application>Microsoft Office PowerPoint</Application>
  <PresentationFormat>Ekran Gösterisi (4:3)</PresentationFormat>
  <Paragraphs>188</Paragraphs>
  <Slides>27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Comic Sans MS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Elena Stevens-Wojtowicz</dc:creator>
  <cp:lastModifiedBy>Microsoft hesabı</cp:lastModifiedBy>
  <cp:revision>157</cp:revision>
  <dcterms:created xsi:type="dcterms:W3CDTF">2022-09-26T06:25:39Z</dcterms:created>
  <dcterms:modified xsi:type="dcterms:W3CDTF">2023-09-17T15:05:53Z</dcterms:modified>
</cp:coreProperties>
</file>