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303" r:id="rId4"/>
    <p:sldId id="302" r:id="rId5"/>
    <p:sldId id="301" r:id="rId6"/>
    <p:sldId id="276" r:id="rId7"/>
    <p:sldId id="280" r:id="rId8"/>
    <p:sldId id="277" r:id="rId9"/>
    <p:sldId id="289" r:id="rId10"/>
    <p:sldId id="290" r:id="rId11"/>
    <p:sldId id="278" r:id="rId12"/>
    <p:sldId id="262" r:id="rId13"/>
    <p:sldId id="283" r:id="rId14"/>
    <p:sldId id="284" r:id="rId15"/>
    <p:sldId id="285" r:id="rId16"/>
    <p:sldId id="286" r:id="rId17"/>
    <p:sldId id="287" r:id="rId18"/>
    <p:sldId id="288" r:id="rId19"/>
    <p:sldId id="300" r:id="rId20"/>
    <p:sldId id="291" r:id="rId21"/>
    <p:sldId id="298" r:id="rId22"/>
    <p:sldId id="281" r:id="rId23"/>
    <p:sldId id="274" r:id="rId24"/>
    <p:sldId id="304" r:id="rId25"/>
    <p:sldId id="293" r:id="rId26"/>
    <p:sldId id="294" r:id="rId27"/>
    <p:sldId id="295" r:id="rId28"/>
    <p:sldId id="296" r:id="rId29"/>
    <p:sldId id="297"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B2"/>
    <a:srgbClr val="FF4F96"/>
    <a:srgbClr val="FFFFBD"/>
    <a:srgbClr val="FFABAB"/>
    <a:srgbClr val="FFB7B7"/>
    <a:srgbClr val="FFCCCC"/>
    <a:srgbClr val="FFFF99"/>
    <a:srgbClr val="FFFFCC"/>
    <a:srgbClr val="CE0202"/>
    <a:srgbClr val="FEA4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8" autoAdjust="0"/>
    <p:restoredTop sz="94671"/>
  </p:normalViewPr>
  <p:slideViewPr>
    <p:cSldViewPr snapToGrid="0" snapToObjects="1">
      <p:cViewPr varScale="1">
        <p:scale>
          <a:sx n="100" d="100"/>
          <a:sy n="100" d="100"/>
        </p:scale>
        <p:origin x="1648"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4281784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3436077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3476158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51C468C-38BB-6C47-A2EA-9353AE9DA922}" type="datetimeFigureOut">
              <a:rPr lang="en-US" smtClean="0"/>
              <a:t>9/6/23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37622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51C468C-38BB-6C47-A2EA-9353AE9DA922}" type="datetimeFigureOut">
              <a:rPr lang="en-US" smtClean="0"/>
              <a:t>9/6/23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216133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51C468C-38BB-6C47-A2EA-9353AE9DA922}" type="datetimeFigureOut">
              <a:rPr lang="en-US" smtClean="0"/>
              <a:t>9/6/23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77535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C468C-38BB-6C47-A2EA-9353AE9DA922}" type="datetimeFigureOut">
              <a:rPr lang="en-US" smtClean="0"/>
              <a:t>9/6/23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891143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51C468C-38BB-6C47-A2EA-9353AE9DA922}" type="datetimeFigureOut">
              <a:rPr lang="en-US" smtClean="0"/>
              <a:t>9/6/23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907104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51C468C-38BB-6C47-A2EA-9353AE9DA922}" type="datetimeFigureOut">
              <a:rPr lang="en-US" smtClean="0"/>
              <a:t>9/6/23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388538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758463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2625624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468C-38BB-6C47-A2EA-9353AE9DA922}" type="datetimeFigureOut">
              <a:rPr lang="en-US" smtClean="0"/>
              <a:t>9/6/23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C2B1A-C0F6-154B-A284-C26B9BCC2324}" type="slidenum">
              <a:rPr lang="en-US" smtClean="0"/>
              <a:t>‹#›</a:t>
            </a:fld>
            <a:endParaRPr lang="en-US"/>
          </a:p>
        </p:txBody>
      </p:sp>
    </p:spTree>
    <p:extLst>
      <p:ext uri="{BB962C8B-B14F-4D97-AF65-F5344CB8AC3E}">
        <p14:creationId xmlns:p14="http://schemas.microsoft.com/office/powerpoint/2010/main" val="171142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9F418B-4BF7-4D2A-C566-1E7C0662E248}"/>
              </a:ext>
            </a:extLst>
          </p:cNvPr>
          <p:cNvSpPr txBox="1"/>
          <p:nvPr/>
        </p:nvSpPr>
        <p:spPr>
          <a:xfrm>
            <a:off x="133564" y="161767"/>
            <a:ext cx="8876872" cy="954107"/>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dirty="0">
                <a:latin typeface="Comic Sans MS" panose="030F0902030302020204" pitchFamily="66" charset="0"/>
              </a:rPr>
              <a:t>LESSON 1: How was the Population Exchange justified at Lausanne?  </a:t>
            </a:r>
          </a:p>
        </p:txBody>
      </p:sp>
      <p:sp>
        <p:nvSpPr>
          <p:cNvPr id="5" name="TextBox 4">
            <a:extLst>
              <a:ext uri="{FF2B5EF4-FFF2-40B4-BE49-F238E27FC236}">
                <a16:creationId xmlns:a16="http://schemas.microsoft.com/office/drawing/2014/main" id="{7B5411B9-C20A-19E2-611E-DDB2CC68301C}"/>
              </a:ext>
            </a:extLst>
          </p:cNvPr>
          <p:cNvSpPr txBox="1"/>
          <p:nvPr/>
        </p:nvSpPr>
        <p:spPr>
          <a:xfrm>
            <a:off x="133564" y="1305505"/>
            <a:ext cx="8876872" cy="2862322"/>
          </a:xfrm>
          <a:prstGeom prst="rect">
            <a:avLst/>
          </a:prstGeom>
          <a:ln w="28575">
            <a:solidFill>
              <a:srgbClr val="F4DD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b="1" dirty="0">
                <a:latin typeface="Comic Sans MS" panose="030F0902030302020204" pitchFamily="66" charset="0"/>
              </a:rPr>
              <a:t>In this lesson, you will…</a:t>
            </a:r>
          </a:p>
          <a:p>
            <a:endParaRPr lang="en-US" sz="400" b="1" dirty="0">
              <a:latin typeface="Comic Sans MS" panose="030F0902030302020204" pitchFamily="66" charset="0"/>
            </a:endParaRPr>
          </a:p>
          <a:p>
            <a:pPr marL="457200" indent="-457200">
              <a:buFont typeface="Arial" panose="020B0604020202020204" pitchFamily="34" charset="0"/>
              <a:buChar char="•"/>
            </a:pPr>
            <a:r>
              <a:rPr lang="en-US" sz="2500" dirty="0">
                <a:latin typeface="Comic Sans MS" panose="030F0902030302020204" pitchFamily="66" charset="0"/>
              </a:rPr>
              <a:t>Consider how ‘peace’ can be defined. </a:t>
            </a:r>
          </a:p>
          <a:p>
            <a:pPr marL="457200" indent="-457200">
              <a:buFont typeface="Arial" panose="020B0604020202020204" pitchFamily="34" charset="0"/>
              <a:buChar char="•"/>
            </a:pPr>
            <a:r>
              <a:rPr lang="en-US" sz="2500" dirty="0">
                <a:latin typeface="Comic Sans MS" panose="030F0902030302020204" pitchFamily="66" charset="0"/>
              </a:rPr>
              <a:t>Study the ideas put forward at Lausanne, identifying ways in which the delegates suggested that peace could be secured.</a:t>
            </a:r>
          </a:p>
          <a:p>
            <a:pPr marL="457200" indent="-457200">
              <a:buFont typeface="Arial" panose="020B0604020202020204" pitchFamily="34" charset="0"/>
              <a:buChar char="•"/>
            </a:pPr>
            <a:r>
              <a:rPr lang="en-US" sz="2500" dirty="0">
                <a:latin typeface="Comic Sans MS" panose="030F0902030302020204" pitchFamily="66" charset="0"/>
              </a:rPr>
              <a:t>Link the ideas put forward at Lausanne with information about the context of the time. </a:t>
            </a:r>
          </a:p>
        </p:txBody>
      </p:sp>
      <p:sp>
        <p:nvSpPr>
          <p:cNvPr id="6" name="TextBox 5">
            <a:extLst>
              <a:ext uri="{FF2B5EF4-FFF2-40B4-BE49-F238E27FC236}">
                <a16:creationId xmlns:a16="http://schemas.microsoft.com/office/drawing/2014/main" id="{595CB4AB-A69C-8A1E-BA89-294DF941BB7C}"/>
              </a:ext>
            </a:extLst>
          </p:cNvPr>
          <p:cNvSpPr txBox="1"/>
          <p:nvPr/>
        </p:nvSpPr>
        <p:spPr>
          <a:xfrm>
            <a:off x="133564" y="4330264"/>
            <a:ext cx="8876872" cy="1708160"/>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b="1" dirty="0">
                <a:latin typeface="Comic Sans MS" panose="030F0902030302020204" pitchFamily="66" charset="0"/>
              </a:rPr>
              <a:t>So that you can…</a:t>
            </a:r>
          </a:p>
          <a:p>
            <a:endParaRPr lang="en-US" sz="400" dirty="0">
              <a:latin typeface="Comic Sans MS" panose="030F0902030302020204" pitchFamily="66" charset="0"/>
            </a:endParaRPr>
          </a:p>
          <a:p>
            <a:pPr marL="457200" indent="-457200">
              <a:buFont typeface="Arial" panose="020B0604020202020204" pitchFamily="34" charset="0"/>
              <a:buChar char="•"/>
            </a:pPr>
            <a:r>
              <a:rPr lang="en-US" sz="2500" dirty="0">
                <a:latin typeface="Comic Sans MS" panose="030F0902030302020204" pitchFamily="66" charset="0"/>
              </a:rPr>
              <a:t>Complete two flow diagrams, explaining the link between contextual factors, notions of ‘peace’, and events in 1923. </a:t>
            </a:r>
          </a:p>
        </p:txBody>
      </p:sp>
      <p:sp>
        <p:nvSpPr>
          <p:cNvPr id="2" name="TextBox 1">
            <a:extLst>
              <a:ext uri="{FF2B5EF4-FFF2-40B4-BE49-F238E27FC236}">
                <a16:creationId xmlns:a16="http://schemas.microsoft.com/office/drawing/2014/main" id="{F1FC3FDE-B7EE-83A1-E710-433FAC5253BB}"/>
              </a:ext>
            </a:extLst>
          </p:cNvPr>
          <p:cNvSpPr txBox="1"/>
          <p:nvPr/>
        </p:nvSpPr>
        <p:spPr>
          <a:xfrm>
            <a:off x="133564" y="6218790"/>
            <a:ext cx="8876872" cy="477054"/>
          </a:xfrm>
          <a:prstGeom prst="rect">
            <a:avLst/>
          </a:prstGeom>
          <a:ln w="28575">
            <a:solidFill>
              <a:srgbClr val="45CEE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500" b="1" dirty="0">
                <a:latin typeface="Comic Sans MS" panose="030F0902030302020204" pitchFamily="66" charset="0"/>
              </a:rPr>
              <a:t>Key words</a:t>
            </a:r>
            <a:r>
              <a:rPr lang="en-US" sz="2500" dirty="0">
                <a:latin typeface="Comic Sans MS" panose="030F0902030302020204" pitchFamily="66" charset="0"/>
              </a:rPr>
              <a:t>: peace, nationalism, sovereignty, homeland. </a:t>
            </a:r>
            <a:endParaRPr lang="en-US" sz="2500" b="1" dirty="0">
              <a:latin typeface="Comic Sans MS" panose="030F0902030302020204" pitchFamily="66" charset="0"/>
            </a:endParaRPr>
          </a:p>
        </p:txBody>
      </p:sp>
    </p:spTree>
    <p:extLst>
      <p:ext uri="{BB962C8B-B14F-4D97-AF65-F5344CB8AC3E}">
        <p14:creationId xmlns:p14="http://schemas.microsoft.com/office/powerpoint/2010/main" val="3044257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353943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latin typeface="Comic Sans MS" panose="030F0902030302020204" pitchFamily="66" charset="0"/>
              </a:rPr>
              <a:t>In the next three lessons, we’re going to study the Population Exchange of 1923 by looking at different types of sources. This lesson, we’re going to focus on extracts from the diplomatic discussions that took place at Lausanne. </a:t>
            </a:r>
          </a:p>
          <a:p>
            <a:endParaRPr lang="en-US" sz="2800" dirty="0">
              <a:latin typeface="Comic Sans MS" panose="030F0902030302020204" pitchFamily="66" charset="0"/>
            </a:endParaRPr>
          </a:p>
          <a:p>
            <a:r>
              <a:rPr lang="en-US" sz="2800" i="1" dirty="0">
                <a:latin typeface="Comic Sans MS" panose="030F0902030302020204" pitchFamily="66" charset="0"/>
              </a:rPr>
              <a:t>First, let’s re-cap some of the key information about the Population Exchange…</a:t>
            </a:r>
          </a:p>
        </p:txBody>
      </p:sp>
    </p:spTree>
    <p:extLst>
      <p:ext uri="{BB962C8B-B14F-4D97-AF65-F5344CB8AC3E}">
        <p14:creationId xmlns:p14="http://schemas.microsoft.com/office/powerpoint/2010/main" val="195057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954107"/>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dirty="0">
                <a:latin typeface="Comic Sans MS" panose="030F0902030302020204" pitchFamily="66" charset="0"/>
              </a:rPr>
              <a:t>TASK:</a:t>
            </a:r>
            <a:r>
              <a:rPr lang="en-US" sz="2800" dirty="0">
                <a:latin typeface="Comic Sans MS" panose="030F0902030302020204" pitchFamily="66" charset="0"/>
              </a:rPr>
              <a:t> In your pair, can you answer the following questions?</a:t>
            </a:r>
            <a:endParaRPr lang="en-US" sz="2800" b="1" i="1" dirty="0">
              <a:latin typeface="Comic Sans MS" panose="030F0902030302020204" pitchFamily="66" charset="0"/>
            </a:endParaRPr>
          </a:p>
        </p:txBody>
      </p:sp>
      <p:sp>
        <p:nvSpPr>
          <p:cNvPr id="2" name="TextBox 1">
            <a:extLst>
              <a:ext uri="{FF2B5EF4-FFF2-40B4-BE49-F238E27FC236}">
                <a16:creationId xmlns:a16="http://schemas.microsoft.com/office/drawing/2014/main" id="{86C89076-38AC-0842-9A27-605CD065F5F3}"/>
              </a:ext>
            </a:extLst>
          </p:cNvPr>
          <p:cNvSpPr txBox="1"/>
          <p:nvPr/>
        </p:nvSpPr>
        <p:spPr>
          <a:xfrm>
            <a:off x="118324" y="1290381"/>
            <a:ext cx="8876872" cy="1508105"/>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200" dirty="0">
                <a:latin typeface="Comic Sans MS" panose="030F0902030302020204" pitchFamily="66" charset="0"/>
              </a:rPr>
              <a:t>What was the </a:t>
            </a:r>
            <a:r>
              <a:rPr lang="en-US" sz="3200" b="1" dirty="0">
                <a:latin typeface="Comic Sans MS" panose="030F0902030302020204" pitchFamily="66" charset="0"/>
              </a:rPr>
              <a:t>context</a:t>
            </a:r>
            <a:r>
              <a:rPr lang="en-US" sz="3200" dirty="0">
                <a:latin typeface="Comic Sans MS" panose="030F0902030302020204" pitchFamily="66" charset="0"/>
              </a:rPr>
              <a:t> for the Population Exchange? </a:t>
            </a:r>
            <a:r>
              <a:rPr lang="en-US" sz="2800" i="1" dirty="0">
                <a:latin typeface="Comic Sans MS" panose="030F0902030302020204" pitchFamily="66" charset="0"/>
              </a:rPr>
              <a:t>(When was it agreed on, and by whom? What was the idea behind it?)</a:t>
            </a:r>
          </a:p>
        </p:txBody>
      </p:sp>
      <p:sp>
        <p:nvSpPr>
          <p:cNvPr id="4" name="TextBox 3">
            <a:extLst>
              <a:ext uri="{FF2B5EF4-FFF2-40B4-BE49-F238E27FC236}">
                <a16:creationId xmlns:a16="http://schemas.microsoft.com/office/drawing/2014/main" id="{44B6C8AA-0235-56B8-F410-1995B8082A8C}"/>
              </a:ext>
            </a:extLst>
          </p:cNvPr>
          <p:cNvSpPr txBox="1"/>
          <p:nvPr/>
        </p:nvSpPr>
        <p:spPr>
          <a:xfrm>
            <a:off x="118324" y="2969375"/>
            <a:ext cx="8876872" cy="1015663"/>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200" dirty="0">
                <a:latin typeface="Comic Sans MS" panose="030F0902030302020204" pitchFamily="66" charset="0"/>
              </a:rPr>
              <a:t>How was the Exchange </a:t>
            </a:r>
            <a:r>
              <a:rPr lang="en-US" sz="3200" b="1" dirty="0">
                <a:latin typeface="Comic Sans MS" panose="030F0902030302020204" pitchFamily="66" charset="0"/>
              </a:rPr>
              <a:t>carried out</a:t>
            </a:r>
            <a:r>
              <a:rPr lang="en-US" sz="3200" dirty="0">
                <a:latin typeface="Comic Sans MS" panose="030F0902030302020204" pitchFamily="66" charset="0"/>
              </a:rPr>
              <a:t>? </a:t>
            </a:r>
            <a:r>
              <a:rPr lang="en-US" sz="2800" i="1" dirty="0">
                <a:latin typeface="Comic Sans MS" panose="030F0902030302020204" pitchFamily="66" charset="0"/>
              </a:rPr>
              <a:t>(Who organised it? How did it work in practice?) </a:t>
            </a:r>
          </a:p>
        </p:txBody>
      </p:sp>
      <p:sp>
        <p:nvSpPr>
          <p:cNvPr id="5" name="TextBox 4">
            <a:extLst>
              <a:ext uri="{FF2B5EF4-FFF2-40B4-BE49-F238E27FC236}">
                <a16:creationId xmlns:a16="http://schemas.microsoft.com/office/drawing/2014/main" id="{7A30BBAB-3F86-6F48-03E5-6F0B905383E2}"/>
              </a:ext>
            </a:extLst>
          </p:cNvPr>
          <p:cNvSpPr txBox="1"/>
          <p:nvPr/>
        </p:nvSpPr>
        <p:spPr>
          <a:xfrm>
            <a:off x="133564" y="4183298"/>
            <a:ext cx="8876872" cy="1938992"/>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200" dirty="0">
                <a:latin typeface="Comic Sans MS" panose="030F0902030302020204" pitchFamily="66" charset="0"/>
              </a:rPr>
              <a:t>What were the </a:t>
            </a:r>
            <a:r>
              <a:rPr lang="en-US" sz="3200" b="1" dirty="0">
                <a:latin typeface="Comic Sans MS" panose="030F0902030302020204" pitchFamily="66" charset="0"/>
              </a:rPr>
              <a:t>consequences</a:t>
            </a:r>
            <a:r>
              <a:rPr lang="en-US" sz="3200" dirty="0">
                <a:latin typeface="Comic Sans MS" panose="030F0902030302020204" pitchFamily="66" charset="0"/>
              </a:rPr>
              <a:t> of the Exchange? </a:t>
            </a:r>
            <a:r>
              <a:rPr lang="en-US" sz="2800" i="1" dirty="0">
                <a:latin typeface="Comic Sans MS" panose="030F0902030302020204" pitchFamily="66" charset="0"/>
              </a:rPr>
              <a:t>(How did people react to it? What impact did it have in the following years? Are the consequences still felt today?)</a:t>
            </a:r>
          </a:p>
        </p:txBody>
      </p:sp>
    </p:spTree>
    <p:extLst>
      <p:ext uri="{BB962C8B-B14F-4D97-AF65-F5344CB8AC3E}">
        <p14:creationId xmlns:p14="http://schemas.microsoft.com/office/powerpoint/2010/main" val="2253110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2585323"/>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b="1" dirty="0">
                <a:latin typeface="Comic Sans MS" panose="030F0902030302020204" pitchFamily="66" charset="0"/>
              </a:rPr>
              <a:t>TASK:</a:t>
            </a:r>
            <a:r>
              <a:rPr lang="en-US" sz="2700" dirty="0">
                <a:latin typeface="Comic Sans MS" panose="030F0902030302020204" pitchFamily="66" charset="0"/>
              </a:rPr>
              <a:t> To help recall key information about the Population Exchange, complete the ‘Think Link’ grid on the next slide. In your pair, take it in turns to select any two (or three) of the boxes, and explain how they link together to describe reasons for the Exchange; how it was carried out; or its consequences. </a:t>
            </a:r>
            <a:endParaRPr lang="en-US" sz="2700" b="1" dirty="0">
              <a:latin typeface="Comic Sans MS" panose="030F0902030302020204" pitchFamily="66" charset="0"/>
            </a:endParaRPr>
          </a:p>
        </p:txBody>
      </p:sp>
      <p:graphicFrame>
        <p:nvGraphicFramePr>
          <p:cNvPr id="4" name="Table 3">
            <a:extLst>
              <a:ext uri="{FF2B5EF4-FFF2-40B4-BE49-F238E27FC236}">
                <a16:creationId xmlns:a16="http://schemas.microsoft.com/office/drawing/2014/main" id="{8F778563-0556-9A64-89C0-D5B76D9835E4}"/>
              </a:ext>
            </a:extLst>
          </p:cNvPr>
          <p:cNvGraphicFramePr>
            <a:graphicFrameLocks noGrp="1"/>
          </p:cNvGraphicFramePr>
          <p:nvPr>
            <p:extLst>
              <p:ext uri="{D42A27DB-BD31-4B8C-83A1-F6EECF244321}">
                <p14:modId xmlns:p14="http://schemas.microsoft.com/office/powerpoint/2010/main" val="3806896500"/>
              </p:ext>
            </p:extLst>
          </p:nvPr>
        </p:nvGraphicFramePr>
        <p:xfrm>
          <a:off x="118324" y="3970804"/>
          <a:ext cx="2136741" cy="1051098"/>
        </p:xfrm>
        <a:graphic>
          <a:graphicData uri="http://schemas.openxmlformats.org/drawingml/2006/table">
            <a:tbl>
              <a:tblPr firstRow="1" bandRow="1">
                <a:tableStyleId>{5C22544A-7EE6-4342-B048-85BDC9FD1C3A}</a:tableStyleId>
              </a:tblPr>
              <a:tblGrid>
                <a:gridCol w="2136741">
                  <a:extLst>
                    <a:ext uri="{9D8B030D-6E8A-4147-A177-3AD203B41FA5}">
                      <a16:colId xmlns:a16="http://schemas.microsoft.com/office/drawing/2014/main" val="612570997"/>
                    </a:ext>
                  </a:extLst>
                </a:gridCol>
              </a:tblGrid>
              <a:tr h="1051098">
                <a:tc>
                  <a:txBody>
                    <a:bodyPr/>
                    <a:lstStyle/>
                    <a:p>
                      <a:pPr algn="ctr"/>
                      <a:endParaRPr lang="en-US" sz="700" b="1" dirty="0">
                        <a:solidFill>
                          <a:schemeClr val="tx1"/>
                        </a:solidFill>
                        <a:latin typeface="Comic Sans MS" panose="030F0702030302020204" pitchFamily="66" charset="0"/>
                      </a:endParaRPr>
                    </a:p>
                    <a:p>
                      <a:pPr algn="ctr"/>
                      <a:r>
                        <a:rPr lang="en-US" sz="2500" b="1" dirty="0">
                          <a:solidFill>
                            <a:schemeClr val="tx1"/>
                          </a:solidFill>
                          <a:latin typeface="Comic Sans MS" panose="030F0702030302020204" pitchFamily="66" charset="0"/>
                        </a:rPr>
                        <a:t>First World War</a:t>
                      </a:r>
                      <a:endParaRPr lang="en-GB" sz="2500" b="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4517527"/>
                  </a:ext>
                </a:extLst>
              </a:tr>
            </a:tbl>
          </a:graphicData>
        </a:graphic>
      </p:graphicFrame>
      <p:graphicFrame>
        <p:nvGraphicFramePr>
          <p:cNvPr id="5" name="Table 4">
            <a:extLst>
              <a:ext uri="{FF2B5EF4-FFF2-40B4-BE49-F238E27FC236}">
                <a16:creationId xmlns:a16="http://schemas.microsoft.com/office/drawing/2014/main" id="{B9287AD4-D09C-0554-0AD5-7CE8CA8DC74C}"/>
              </a:ext>
            </a:extLst>
          </p:cNvPr>
          <p:cNvGraphicFramePr>
            <a:graphicFrameLocks noGrp="1"/>
          </p:cNvGraphicFramePr>
          <p:nvPr>
            <p:extLst>
              <p:ext uri="{D42A27DB-BD31-4B8C-83A1-F6EECF244321}">
                <p14:modId xmlns:p14="http://schemas.microsoft.com/office/powerpoint/2010/main" val="3344432074"/>
              </p:ext>
            </p:extLst>
          </p:nvPr>
        </p:nvGraphicFramePr>
        <p:xfrm>
          <a:off x="2894030" y="3970804"/>
          <a:ext cx="2136741" cy="1051098"/>
        </p:xfrm>
        <a:graphic>
          <a:graphicData uri="http://schemas.openxmlformats.org/drawingml/2006/table">
            <a:tbl>
              <a:tblPr firstRow="1" bandRow="1">
                <a:tableStyleId>{5C22544A-7EE6-4342-B048-85BDC9FD1C3A}</a:tableStyleId>
              </a:tblPr>
              <a:tblGrid>
                <a:gridCol w="2136741">
                  <a:extLst>
                    <a:ext uri="{9D8B030D-6E8A-4147-A177-3AD203B41FA5}">
                      <a16:colId xmlns:a16="http://schemas.microsoft.com/office/drawing/2014/main" val="612570997"/>
                    </a:ext>
                  </a:extLst>
                </a:gridCol>
              </a:tblGrid>
              <a:tr h="1051098">
                <a:tc>
                  <a:txBody>
                    <a:bodyPr/>
                    <a:lstStyle/>
                    <a:p>
                      <a:pPr algn="ctr"/>
                      <a:endParaRPr lang="en-US" sz="1300" b="1" dirty="0">
                        <a:solidFill>
                          <a:schemeClr val="tx1"/>
                        </a:solidFill>
                        <a:latin typeface="Comic Sans MS" panose="030F0702030302020204" pitchFamily="66" charset="0"/>
                      </a:endParaRPr>
                    </a:p>
                    <a:p>
                      <a:pPr algn="ctr"/>
                      <a:r>
                        <a:rPr lang="en-US" sz="3500" b="1" dirty="0">
                          <a:solidFill>
                            <a:schemeClr val="tx1"/>
                          </a:solidFill>
                          <a:latin typeface="Comic Sans MS" panose="030F0702030302020204" pitchFamily="66" charset="0"/>
                        </a:rPr>
                        <a:t>Lausanne</a:t>
                      </a:r>
                      <a:endParaRPr lang="en-GB" sz="3500" b="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4517527"/>
                  </a:ext>
                </a:extLst>
              </a:tr>
            </a:tbl>
          </a:graphicData>
        </a:graphic>
      </p:graphicFrame>
      <p:sp>
        <p:nvSpPr>
          <p:cNvPr id="6" name="TextBox 5">
            <a:extLst>
              <a:ext uri="{FF2B5EF4-FFF2-40B4-BE49-F238E27FC236}">
                <a16:creationId xmlns:a16="http://schemas.microsoft.com/office/drawing/2014/main" id="{E2419DF8-709C-7D3C-AB59-D68DA6834EC0}"/>
              </a:ext>
            </a:extLst>
          </p:cNvPr>
          <p:cNvSpPr txBox="1"/>
          <p:nvPr/>
        </p:nvSpPr>
        <p:spPr>
          <a:xfrm>
            <a:off x="2238823" y="3834633"/>
            <a:ext cx="726141" cy="1323439"/>
          </a:xfrm>
          <a:prstGeom prst="rect">
            <a:avLst/>
          </a:prstGeom>
          <a:noFill/>
        </p:spPr>
        <p:txBody>
          <a:bodyPr wrap="square">
            <a:spAutoFit/>
          </a:bodyPr>
          <a:lstStyle/>
          <a:p>
            <a:r>
              <a:rPr lang="en-US" sz="8000" dirty="0">
                <a:solidFill>
                  <a:srgbClr val="FF0000"/>
                </a:solidFill>
                <a:latin typeface="Comic Sans MS" panose="030F0702030302020204" pitchFamily="66" charset="0"/>
              </a:rPr>
              <a:t>+</a:t>
            </a:r>
            <a:endParaRPr lang="en-GB" sz="8000" dirty="0">
              <a:solidFill>
                <a:srgbClr val="FF0000"/>
              </a:solidFill>
            </a:endParaRPr>
          </a:p>
        </p:txBody>
      </p:sp>
      <p:sp>
        <p:nvSpPr>
          <p:cNvPr id="7" name="TextBox 6">
            <a:extLst>
              <a:ext uri="{FF2B5EF4-FFF2-40B4-BE49-F238E27FC236}">
                <a16:creationId xmlns:a16="http://schemas.microsoft.com/office/drawing/2014/main" id="{1C9024A9-D73D-0773-CC0B-4FBA21176F00}"/>
              </a:ext>
            </a:extLst>
          </p:cNvPr>
          <p:cNvSpPr txBox="1"/>
          <p:nvPr/>
        </p:nvSpPr>
        <p:spPr>
          <a:xfrm>
            <a:off x="5030771" y="3834633"/>
            <a:ext cx="726141" cy="1323439"/>
          </a:xfrm>
          <a:prstGeom prst="rect">
            <a:avLst/>
          </a:prstGeom>
          <a:noFill/>
        </p:spPr>
        <p:txBody>
          <a:bodyPr wrap="square">
            <a:spAutoFit/>
          </a:bodyPr>
          <a:lstStyle/>
          <a:p>
            <a:r>
              <a:rPr lang="en-US" sz="8000" dirty="0">
                <a:solidFill>
                  <a:srgbClr val="FF0000"/>
                </a:solidFill>
                <a:latin typeface="Comic Sans MS" panose="030F0702030302020204" pitchFamily="66" charset="0"/>
              </a:rPr>
              <a:t>=</a:t>
            </a:r>
            <a:endParaRPr lang="en-GB" sz="8000" dirty="0">
              <a:solidFill>
                <a:srgbClr val="FF0000"/>
              </a:solidFill>
            </a:endParaRPr>
          </a:p>
        </p:txBody>
      </p:sp>
      <p:sp>
        <p:nvSpPr>
          <p:cNvPr id="8" name="TextBox 7">
            <a:extLst>
              <a:ext uri="{FF2B5EF4-FFF2-40B4-BE49-F238E27FC236}">
                <a16:creationId xmlns:a16="http://schemas.microsoft.com/office/drawing/2014/main" id="{88D4B9B3-5D01-CE04-790A-575B3D8BAFAA}"/>
              </a:ext>
            </a:extLst>
          </p:cNvPr>
          <p:cNvSpPr txBox="1"/>
          <p:nvPr/>
        </p:nvSpPr>
        <p:spPr>
          <a:xfrm>
            <a:off x="5573383" y="3322171"/>
            <a:ext cx="3474264" cy="2677656"/>
          </a:xfrm>
          <a:prstGeom prst="rect">
            <a:avLst/>
          </a:prstGeom>
          <a:noFill/>
        </p:spPr>
        <p:txBody>
          <a:bodyPr wrap="square">
            <a:spAutoFit/>
          </a:bodyPr>
          <a:lstStyle/>
          <a:p>
            <a:r>
              <a:rPr lang="en-US" sz="2100" i="1" dirty="0">
                <a:solidFill>
                  <a:srgbClr val="7030A0"/>
                </a:solidFill>
                <a:latin typeface="Comic Sans MS" panose="030F0702030302020204" pitchFamily="66" charset="0"/>
              </a:rPr>
              <a:t>After the </a:t>
            </a:r>
            <a:r>
              <a:rPr lang="en-US" sz="2100" b="1" i="1" dirty="0">
                <a:solidFill>
                  <a:srgbClr val="7030A0"/>
                </a:solidFill>
                <a:latin typeface="Comic Sans MS" panose="030F0702030302020204" pitchFamily="66" charset="0"/>
              </a:rPr>
              <a:t>First World War</a:t>
            </a:r>
            <a:r>
              <a:rPr lang="en-US" sz="2100" i="1" dirty="0">
                <a:solidFill>
                  <a:srgbClr val="7030A0"/>
                </a:solidFill>
                <a:latin typeface="Comic Sans MS" panose="030F0702030302020204" pitchFamily="66" charset="0"/>
              </a:rPr>
              <a:t>, the </a:t>
            </a:r>
            <a:r>
              <a:rPr lang="en-US" sz="2100" b="1" i="1" dirty="0">
                <a:solidFill>
                  <a:srgbClr val="7030A0"/>
                </a:solidFill>
                <a:latin typeface="Comic Sans MS" panose="030F0702030302020204" pitchFamily="66" charset="0"/>
              </a:rPr>
              <a:t>Treaty of Lausanne</a:t>
            </a:r>
            <a:r>
              <a:rPr lang="en-US" sz="2100" i="1" dirty="0">
                <a:solidFill>
                  <a:srgbClr val="7030A0"/>
                </a:solidFill>
                <a:latin typeface="Comic Sans MS" panose="030F0702030302020204" pitchFamily="66" charset="0"/>
              </a:rPr>
              <a:t> was negotiated to settle conflict over former Ottoman Empire territories; one issue discussed at Lausanne was the Population Exchange. </a:t>
            </a:r>
            <a:endParaRPr lang="en-GB" sz="2100" i="1" dirty="0">
              <a:solidFill>
                <a:srgbClr val="7030A0"/>
              </a:solidFill>
              <a:latin typeface="Comic Sans MS" panose="030F0702030302020204" pitchFamily="66" charset="0"/>
            </a:endParaRPr>
          </a:p>
        </p:txBody>
      </p:sp>
    </p:spTree>
    <p:extLst>
      <p:ext uri="{BB962C8B-B14F-4D97-AF65-F5344CB8AC3E}">
        <p14:creationId xmlns:p14="http://schemas.microsoft.com/office/powerpoint/2010/main" val="472405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4512E531-282B-49B3-6E70-2BB7DBBC8F80}"/>
              </a:ext>
            </a:extLst>
          </p:cNvPr>
          <p:cNvGraphicFramePr>
            <a:graphicFrameLocks noGrp="1"/>
          </p:cNvGraphicFramePr>
          <p:nvPr>
            <p:extLst>
              <p:ext uri="{D42A27DB-BD31-4B8C-83A1-F6EECF244321}">
                <p14:modId xmlns:p14="http://schemas.microsoft.com/office/powerpoint/2010/main" val="3394040630"/>
              </p:ext>
            </p:extLst>
          </p:nvPr>
        </p:nvGraphicFramePr>
        <p:xfrm>
          <a:off x="441955" y="425537"/>
          <a:ext cx="8260089" cy="3282577"/>
        </p:xfrm>
        <a:graphic>
          <a:graphicData uri="http://schemas.openxmlformats.org/drawingml/2006/table">
            <a:tbl>
              <a:tblPr firstRow="1" bandRow="1">
                <a:tableStyleId>{5C22544A-7EE6-4342-B048-85BDC9FD1C3A}</a:tableStyleId>
              </a:tblPr>
              <a:tblGrid>
                <a:gridCol w="2753363">
                  <a:extLst>
                    <a:ext uri="{9D8B030D-6E8A-4147-A177-3AD203B41FA5}">
                      <a16:colId xmlns:a16="http://schemas.microsoft.com/office/drawing/2014/main" val="139630761"/>
                    </a:ext>
                  </a:extLst>
                </a:gridCol>
                <a:gridCol w="2753363">
                  <a:extLst>
                    <a:ext uri="{9D8B030D-6E8A-4147-A177-3AD203B41FA5}">
                      <a16:colId xmlns:a16="http://schemas.microsoft.com/office/drawing/2014/main" val="2510010961"/>
                    </a:ext>
                  </a:extLst>
                </a:gridCol>
                <a:gridCol w="2753363">
                  <a:extLst>
                    <a:ext uri="{9D8B030D-6E8A-4147-A177-3AD203B41FA5}">
                      <a16:colId xmlns:a16="http://schemas.microsoft.com/office/drawing/2014/main" val="93837950"/>
                    </a:ext>
                  </a:extLst>
                </a:gridCol>
              </a:tblGrid>
              <a:tr h="6583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0" dirty="0">
                          <a:solidFill>
                            <a:schemeClr val="tx1"/>
                          </a:solidFill>
                          <a:latin typeface="Comic Sans MS" panose="030F0702030302020204" pitchFamily="66" charset="0"/>
                        </a:rPr>
                        <a:t>Lausanne</a:t>
                      </a:r>
                      <a:endParaRPr lang="en-GB" sz="3000" b="0" i="0" kern="1200" dirty="0">
                        <a:solidFill>
                          <a:schemeClr val="tx1"/>
                        </a:solidFill>
                        <a:effectLst/>
                        <a:latin typeface="Comic Sans MS" panose="030F0702030302020204" pitchFamily="66"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D"/>
                    </a:solidFill>
                  </a:tcPr>
                </a:tc>
                <a:tc>
                  <a:txBody>
                    <a:bodyPr/>
                    <a:lstStyle/>
                    <a:p>
                      <a:pPr algn="ctr"/>
                      <a:r>
                        <a:rPr lang="en-US" sz="3000" b="0" dirty="0">
                          <a:solidFill>
                            <a:schemeClr val="tx1"/>
                          </a:solidFill>
                          <a:latin typeface="Comic Sans MS" panose="030F0702030302020204" pitchFamily="66" charset="0"/>
                        </a:rPr>
                        <a:t>Armenians</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D"/>
                    </a:solidFill>
                  </a:tcPr>
                </a:tc>
                <a:tc>
                  <a:txBody>
                    <a:bodyPr/>
                    <a:lstStyle/>
                    <a:p>
                      <a:pPr algn="ctr"/>
                      <a:endParaRPr lang="en-US" sz="400" b="0" dirty="0">
                        <a:solidFill>
                          <a:schemeClr val="tx1"/>
                        </a:solidFill>
                        <a:latin typeface="Comic Sans MS" panose="030F0702030302020204" pitchFamily="66" charset="0"/>
                      </a:endParaRPr>
                    </a:p>
                    <a:p>
                      <a:pPr algn="ctr"/>
                      <a:r>
                        <a:rPr lang="en-US" sz="2500" b="0" dirty="0">
                          <a:solidFill>
                            <a:schemeClr val="tx1"/>
                          </a:solidFill>
                          <a:latin typeface="Comic Sans MS" panose="030F0702030302020204" pitchFamily="66" charset="0"/>
                        </a:rPr>
                        <a:t>First World War</a:t>
                      </a:r>
                      <a:endParaRPr lang="en-GB" sz="25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D"/>
                    </a:solidFill>
                  </a:tcPr>
                </a:tc>
                <a:extLst>
                  <a:ext uri="{0D108BD9-81ED-4DB2-BD59-A6C34878D82A}">
                    <a16:rowId xmlns:a16="http://schemas.microsoft.com/office/drawing/2014/main" val="2012030180"/>
                  </a:ext>
                </a:extLst>
              </a:tr>
              <a:tr h="658319">
                <a:tc>
                  <a:txBody>
                    <a:bodyPr/>
                    <a:lstStyle/>
                    <a:p>
                      <a:pPr algn="ctr"/>
                      <a:endParaRPr lang="en-US" sz="400" b="0" dirty="0">
                        <a:solidFill>
                          <a:schemeClr val="tx1"/>
                        </a:solidFill>
                        <a:latin typeface="Comic Sans MS" panose="030F0702030302020204" pitchFamily="66" charset="0"/>
                      </a:endParaRPr>
                    </a:p>
                    <a:p>
                      <a:pPr algn="ctr"/>
                      <a:r>
                        <a:rPr lang="en-US" sz="2600" b="0" dirty="0">
                          <a:solidFill>
                            <a:schemeClr val="tx1"/>
                          </a:solidFill>
                          <a:latin typeface="Comic Sans MS" panose="030F0702030302020204" pitchFamily="66" charset="0"/>
                        </a:rPr>
                        <a:t>Ottoman Empire</a:t>
                      </a:r>
                      <a:endParaRPr lang="en-GB" sz="26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endParaRPr lang="en-US" sz="500" b="0" dirty="0">
                        <a:solidFill>
                          <a:schemeClr val="tx1"/>
                        </a:solidFill>
                        <a:latin typeface="Comic Sans MS" panose="030F0702030302020204" pitchFamily="66" charset="0"/>
                      </a:endParaRPr>
                    </a:p>
                    <a:p>
                      <a:pPr algn="ctr"/>
                      <a:r>
                        <a:rPr lang="en-US" sz="2300" b="0" dirty="0">
                          <a:solidFill>
                            <a:schemeClr val="tx1"/>
                          </a:solidFill>
                          <a:latin typeface="Comic Sans MS" panose="030F0702030302020204" pitchFamily="66" charset="0"/>
                        </a:rPr>
                        <a:t>League of Nations</a:t>
                      </a:r>
                      <a:endParaRPr lang="en-GB" sz="23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3000" b="0" dirty="0">
                          <a:solidFill>
                            <a:schemeClr val="tx1"/>
                          </a:solidFill>
                          <a:latin typeface="Comic Sans MS" panose="030F0702030302020204" pitchFamily="66" charset="0"/>
                        </a:rPr>
                        <a:t>Nansen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4197366579"/>
                  </a:ext>
                </a:extLst>
              </a:tr>
              <a:tr h="6583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0" dirty="0">
                          <a:solidFill>
                            <a:schemeClr val="tx1"/>
                          </a:solidFill>
                          <a:latin typeface="Comic Sans MS" panose="030F0702030302020204" pitchFamily="66" charset="0"/>
                        </a:rPr>
                        <a:t>Turkey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a:r>
                        <a:rPr lang="en-US" sz="3000" b="0" dirty="0">
                          <a:solidFill>
                            <a:schemeClr val="tx1"/>
                          </a:solidFill>
                          <a:latin typeface="Comic Sans MS" panose="030F0702030302020204" pitchFamily="66" charset="0"/>
                        </a:rPr>
                        <a:t>Venizelos</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a:r>
                        <a:rPr lang="en-US" sz="3000" b="0" dirty="0">
                          <a:solidFill>
                            <a:schemeClr val="tx1"/>
                          </a:solidFill>
                          <a:latin typeface="Comic Sans MS" panose="030F0702030302020204" pitchFamily="66" charset="0"/>
                        </a:rPr>
                        <a:t>‘Ghost towns’</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extLst>
                  <a:ext uri="{0D108BD9-81ED-4DB2-BD59-A6C34878D82A}">
                    <a16:rowId xmlns:a16="http://schemas.microsoft.com/office/drawing/2014/main" val="1518441272"/>
                  </a:ext>
                </a:extLst>
              </a:tr>
              <a:tr h="658319">
                <a:tc>
                  <a:txBody>
                    <a:bodyPr/>
                    <a:lstStyle/>
                    <a:p>
                      <a:pPr algn="ctr"/>
                      <a:endParaRPr lang="en-US" sz="600" b="0" dirty="0">
                        <a:solidFill>
                          <a:schemeClr val="tx1"/>
                        </a:solidFill>
                        <a:latin typeface="Comic Sans MS" panose="030F0702030302020204" pitchFamily="66" charset="0"/>
                      </a:endParaRPr>
                    </a:p>
                    <a:p>
                      <a:pPr algn="ctr"/>
                      <a:r>
                        <a:rPr lang="en-US" sz="2000" b="0" dirty="0">
                          <a:solidFill>
                            <a:schemeClr val="tx1"/>
                          </a:solidFill>
                          <a:latin typeface="Comic Sans MS" panose="030F0702030302020204" pitchFamily="66" charset="0"/>
                        </a:rPr>
                        <a:t>Refugee Commission</a:t>
                      </a:r>
                      <a:endParaRPr lang="en-GB" sz="2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tc>
                  <a:txBody>
                    <a:bodyPr/>
                    <a:lstStyle/>
                    <a:p>
                      <a:pPr algn="ctr"/>
                      <a:endParaRPr lang="en-US" sz="600" b="0" dirty="0">
                        <a:solidFill>
                          <a:schemeClr val="tx1"/>
                        </a:solidFill>
                        <a:latin typeface="Comic Sans MS" panose="030F0702030302020204" pitchFamily="66" charset="0"/>
                      </a:endParaRPr>
                    </a:p>
                    <a:p>
                      <a:pPr algn="ctr"/>
                      <a:r>
                        <a:rPr lang="en-US" sz="2000" b="0" dirty="0">
                          <a:solidFill>
                            <a:schemeClr val="tx1"/>
                          </a:solidFill>
                          <a:latin typeface="Comic Sans MS" panose="030F0702030302020204" pitchFamily="66" charset="0"/>
                        </a:rPr>
                        <a:t>Abandoned houses</a:t>
                      </a:r>
                      <a:endParaRPr lang="en-GB" sz="2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tc>
                  <a:txBody>
                    <a:bodyPr/>
                    <a:lstStyle/>
                    <a:p>
                      <a:pPr algn="ctr"/>
                      <a:r>
                        <a:rPr lang="en-US" sz="3000" b="0" dirty="0">
                          <a:solidFill>
                            <a:schemeClr val="tx1"/>
                          </a:solidFill>
                          <a:latin typeface="Comic Sans MS" panose="030F0702030302020204" pitchFamily="66" charset="0"/>
                        </a:rPr>
                        <a:t>Naturalisation</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extLst>
                  <a:ext uri="{0D108BD9-81ED-4DB2-BD59-A6C34878D82A}">
                    <a16:rowId xmlns:a16="http://schemas.microsoft.com/office/drawing/2014/main" val="3909068486"/>
                  </a:ext>
                </a:extLst>
              </a:tr>
              <a:tr h="649301">
                <a:tc>
                  <a:txBody>
                    <a:bodyPr/>
                    <a:lstStyle/>
                    <a:p>
                      <a:pPr algn="ctr"/>
                      <a:r>
                        <a:rPr lang="en-US" sz="3000" b="0" dirty="0">
                          <a:solidFill>
                            <a:schemeClr val="tx1"/>
                          </a:solidFill>
                          <a:latin typeface="Comic Sans MS" panose="030F0702030302020204" pitchFamily="66" charset="0"/>
                        </a:rPr>
                        <a:t>Muslims</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7DB2"/>
                    </a:solidFill>
                  </a:tcPr>
                </a:tc>
                <a:tc>
                  <a:txBody>
                    <a:bodyPr/>
                    <a:lstStyle/>
                    <a:p>
                      <a:pPr algn="ctr"/>
                      <a:r>
                        <a:rPr lang="en-US" sz="3000" b="0" dirty="0">
                          <a:solidFill>
                            <a:schemeClr val="tx1"/>
                          </a:solidFill>
                          <a:latin typeface="Comic Sans MS" panose="030F0702030302020204" pitchFamily="66" charset="0"/>
                        </a:rPr>
                        <a:t>Kemal</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7DB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0" dirty="0">
                        <a:solidFill>
                          <a:schemeClr val="tx1"/>
                        </a:solidFill>
                        <a:latin typeface="Comic Sans MS" panose="030F0702030302020204"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Comic Sans MS" panose="030F0702030302020204" pitchFamily="66" charset="0"/>
                        </a:rPr>
                        <a:t>Orthodox Christians</a:t>
                      </a:r>
                      <a:endParaRPr lang="en-GB" sz="2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7DB2"/>
                    </a:solidFill>
                  </a:tcPr>
                </a:tc>
                <a:extLst>
                  <a:ext uri="{0D108BD9-81ED-4DB2-BD59-A6C34878D82A}">
                    <a16:rowId xmlns:a16="http://schemas.microsoft.com/office/drawing/2014/main" val="515541797"/>
                  </a:ext>
                </a:extLst>
              </a:tr>
            </a:tbl>
          </a:graphicData>
        </a:graphic>
      </p:graphicFrame>
      <p:graphicFrame>
        <p:nvGraphicFramePr>
          <p:cNvPr id="5" name="Table 4">
            <a:extLst>
              <a:ext uri="{FF2B5EF4-FFF2-40B4-BE49-F238E27FC236}">
                <a16:creationId xmlns:a16="http://schemas.microsoft.com/office/drawing/2014/main" id="{8058D37C-EEFF-0274-CE3A-79B2DBFE9EDE}"/>
              </a:ext>
            </a:extLst>
          </p:cNvPr>
          <p:cNvGraphicFramePr>
            <a:graphicFrameLocks noGrp="1"/>
          </p:cNvGraphicFramePr>
          <p:nvPr>
            <p:extLst>
              <p:ext uri="{D42A27DB-BD31-4B8C-83A1-F6EECF244321}">
                <p14:modId xmlns:p14="http://schemas.microsoft.com/office/powerpoint/2010/main" val="3120594629"/>
              </p:ext>
            </p:extLst>
          </p:nvPr>
        </p:nvGraphicFramePr>
        <p:xfrm>
          <a:off x="746755" y="4489090"/>
          <a:ext cx="2136741" cy="1051098"/>
        </p:xfrm>
        <a:graphic>
          <a:graphicData uri="http://schemas.openxmlformats.org/drawingml/2006/table">
            <a:tbl>
              <a:tblPr firstRow="1" bandRow="1">
                <a:tableStyleId>{5C22544A-7EE6-4342-B048-85BDC9FD1C3A}</a:tableStyleId>
              </a:tblPr>
              <a:tblGrid>
                <a:gridCol w="2136741">
                  <a:extLst>
                    <a:ext uri="{9D8B030D-6E8A-4147-A177-3AD203B41FA5}">
                      <a16:colId xmlns:a16="http://schemas.microsoft.com/office/drawing/2014/main" val="612570997"/>
                    </a:ext>
                  </a:extLst>
                </a:gridCol>
              </a:tblGrid>
              <a:tr h="1051098">
                <a:tc>
                  <a:txBody>
                    <a:bodyPr/>
                    <a:lstStyle/>
                    <a:p>
                      <a:pPr algn="ctr"/>
                      <a:endParaRPr lang="en-US" sz="1300" b="1" dirty="0">
                        <a:solidFill>
                          <a:schemeClr val="tx1"/>
                        </a:solidFill>
                        <a:latin typeface="Comic Sans MS" panose="030F0702030302020204" pitchFamily="66" charset="0"/>
                      </a:endParaRPr>
                    </a:p>
                    <a:p>
                      <a:pPr algn="ctr"/>
                      <a:r>
                        <a:rPr lang="en-US" sz="3500" b="1" dirty="0">
                          <a:solidFill>
                            <a:schemeClr val="tx1"/>
                          </a:solidFill>
                          <a:latin typeface="Comic Sans MS" panose="030F0702030302020204" pitchFamily="66" charset="0"/>
                        </a:rPr>
                        <a:t>Box 1</a:t>
                      </a:r>
                      <a:endParaRPr lang="en-GB" sz="3500" b="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4517527"/>
                  </a:ext>
                </a:extLst>
              </a:tr>
            </a:tbl>
          </a:graphicData>
        </a:graphic>
      </p:graphicFrame>
      <p:graphicFrame>
        <p:nvGraphicFramePr>
          <p:cNvPr id="7" name="Table 6">
            <a:extLst>
              <a:ext uri="{FF2B5EF4-FFF2-40B4-BE49-F238E27FC236}">
                <a16:creationId xmlns:a16="http://schemas.microsoft.com/office/drawing/2014/main" id="{7BE2CBA6-6A69-5C3D-8A36-B9F974B4BAC5}"/>
              </a:ext>
            </a:extLst>
          </p:cNvPr>
          <p:cNvGraphicFramePr>
            <a:graphicFrameLocks noGrp="1"/>
          </p:cNvGraphicFramePr>
          <p:nvPr>
            <p:extLst>
              <p:ext uri="{D42A27DB-BD31-4B8C-83A1-F6EECF244321}">
                <p14:modId xmlns:p14="http://schemas.microsoft.com/office/powerpoint/2010/main" val="1189951922"/>
              </p:ext>
            </p:extLst>
          </p:nvPr>
        </p:nvGraphicFramePr>
        <p:xfrm>
          <a:off x="3503628" y="4489090"/>
          <a:ext cx="2136741" cy="1051098"/>
        </p:xfrm>
        <a:graphic>
          <a:graphicData uri="http://schemas.openxmlformats.org/drawingml/2006/table">
            <a:tbl>
              <a:tblPr firstRow="1" bandRow="1">
                <a:tableStyleId>{5C22544A-7EE6-4342-B048-85BDC9FD1C3A}</a:tableStyleId>
              </a:tblPr>
              <a:tblGrid>
                <a:gridCol w="2136741">
                  <a:extLst>
                    <a:ext uri="{9D8B030D-6E8A-4147-A177-3AD203B41FA5}">
                      <a16:colId xmlns:a16="http://schemas.microsoft.com/office/drawing/2014/main" val="612570997"/>
                    </a:ext>
                  </a:extLst>
                </a:gridCol>
              </a:tblGrid>
              <a:tr h="1051098">
                <a:tc>
                  <a:txBody>
                    <a:bodyPr/>
                    <a:lstStyle/>
                    <a:p>
                      <a:pPr algn="ctr"/>
                      <a:endParaRPr lang="en-US" sz="1300" b="1" dirty="0">
                        <a:solidFill>
                          <a:schemeClr val="tx1"/>
                        </a:solidFill>
                        <a:latin typeface="Comic Sans MS" panose="030F0702030302020204" pitchFamily="66" charset="0"/>
                      </a:endParaRPr>
                    </a:p>
                    <a:p>
                      <a:pPr algn="ctr"/>
                      <a:r>
                        <a:rPr lang="en-US" sz="3500" b="1" dirty="0">
                          <a:solidFill>
                            <a:schemeClr val="tx1"/>
                          </a:solidFill>
                          <a:latin typeface="Comic Sans MS" panose="030F0702030302020204" pitchFamily="66" charset="0"/>
                        </a:rPr>
                        <a:t>Box 2</a:t>
                      </a:r>
                      <a:endParaRPr lang="en-GB" sz="3500" b="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4517527"/>
                  </a:ext>
                </a:extLst>
              </a:tr>
            </a:tbl>
          </a:graphicData>
        </a:graphic>
      </p:graphicFrame>
      <p:sp>
        <p:nvSpPr>
          <p:cNvPr id="9" name="TextBox 8">
            <a:extLst>
              <a:ext uri="{FF2B5EF4-FFF2-40B4-BE49-F238E27FC236}">
                <a16:creationId xmlns:a16="http://schemas.microsoft.com/office/drawing/2014/main" id="{4186475A-A0D3-FC55-86FC-56BB0486A2D8}"/>
              </a:ext>
            </a:extLst>
          </p:cNvPr>
          <p:cNvSpPr txBox="1"/>
          <p:nvPr/>
        </p:nvSpPr>
        <p:spPr>
          <a:xfrm>
            <a:off x="2848421" y="4352919"/>
            <a:ext cx="726141" cy="1323439"/>
          </a:xfrm>
          <a:prstGeom prst="rect">
            <a:avLst/>
          </a:prstGeom>
          <a:noFill/>
        </p:spPr>
        <p:txBody>
          <a:bodyPr wrap="square">
            <a:spAutoFit/>
          </a:bodyPr>
          <a:lstStyle/>
          <a:p>
            <a:r>
              <a:rPr lang="en-US" sz="8000" dirty="0">
                <a:solidFill>
                  <a:srgbClr val="FF0000"/>
                </a:solidFill>
                <a:latin typeface="Comic Sans MS" panose="030F0702030302020204" pitchFamily="66" charset="0"/>
              </a:rPr>
              <a:t>+</a:t>
            </a:r>
            <a:endParaRPr lang="en-GB" sz="8000" dirty="0">
              <a:solidFill>
                <a:srgbClr val="FF0000"/>
              </a:solidFill>
            </a:endParaRPr>
          </a:p>
        </p:txBody>
      </p:sp>
      <p:sp>
        <p:nvSpPr>
          <p:cNvPr id="10" name="TextBox 9">
            <a:extLst>
              <a:ext uri="{FF2B5EF4-FFF2-40B4-BE49-F238E27FC236}">
                <a16:creationId xmlns:a16="http://schemas.microsoft.com/office/drawing/2014/main" id="{1584513E-DFA4-4C4A-318A-BECFF67D4B35}"/>
              </a:ext>
            </a:extLst>
          </p:cNvPr>
          <p:cNvSpPr txBox="1"/>
          <p:nvPr/>
        </p:nvSpPr>
        <p:spPr>
          <a:xfrm>
            <a:off x="5640369" y="4352919"/>
            <a:ext cx="726141" cy="1323439"/>
          </a:xfrm>
          <a:prstGeom prst="rect">
            <a:avLst/>
          </a:prstGeom>
          <a:noFill/>
        </p:spPr>
        <p:txBody>
          <a:bodyPr wrap="square">
            <a:spAutoFit/>
          </a:bodyPr>
          <a:lstStyle/>
          <a:p>
            <a:r>
              <a:rPr lang="en-US" sz="8000" dirty="0">
                <a:solidFill>
                  <a:srgbClr val="FF0000"/>
                </a:solidFill>
                <a:latin typeface="Comic Sans MS" panose="030F0702030302020204" pitchFamily="66" charset="0"/>
              </a:rPr>
              <a:t>=</a:t>
            </a:r>
            <a:endParaRPr lang="en-GB" sz="8000" dirty="0">
              <a:solidFill>
                <a:srgbClr val="FF0000"/>
              </a:solidFill>
            </a:endParaRPr>
          </a:p>
        </p:txBody>
      </p:sp>
      <p:sp>
        <p:nvSpPr>
          <p:cNvPr id="11" name="TextBox 10">
            <a:extLst>
              <a:ext uri="{FF2B5EF4-FFF2-40B4-BE49-F238E27FC236}">
                <a16:creationId xmlns:a16="http://schemas.microsoft.com/office/drawing/2014/main" id="{7CB1B602-BC5F-85E2-3977-BC3799AF8893}"/>
              </a:ext>
            </a:extLst>
          </p:cNvPr>
          <p:cNvSpPr txBox="1"/>
          <p:nvPr/>
        </p:nvSpPr>
        <p:spPr>
          <a:xfrm>
            <a:off x="6302969" y="4281201"/>
            <a:ext cx="726141" cy="1323439"/>
          </a:xfrm>
          <a:prstGeom prst="rect">
            <a:avLst/>
          </a:prstGeom>
          <a:noFill/>
        </p:spPr>
        <p:txBody>
          <a:bodyPr wrap="square">
            <a:spAutoFit/>
          </a:bodyPr>
          <a:lstStyle/>
          <a:p>
            <a:r>
              <a:rPr lang="en-US" sz="8000" dirty="0">
                <a:solidFill>
                  <a:srgbClr val="7030A0"/>
                </a:solidFill>
                <a:latin typeface="Comic Sans MS" panose="030F0702030302020204" pitchFamily="66" charset="0"/>
              </a:rPr>
              <a:t>?</a:t>
            </a:r>
            <a:endParaRPr lang="en-GB" sz="8000" dirty="0">
              <a:solidFill>
                <a:srgbClr val="7030A0"/>
              </a:solidFill>
            </a:endParaRPr>
          </a:p>
        </p:txBody>
      </p:sp>
      <p:sp>
        <p:nvSpPr>
          <p:cNvPr id="12" name="TextBox 11">
            <a:extLst>
              <a:ext uri="{FF2B5EF4-FFF2-40B4-BE49-F238E27FC236}">
                <a16:creationId xmlns:a16="http://schemas.microsoft.com/office/drawing/2014/main" id="{4241E671-4C18-D5C6-3D06-A1926CDAC000}"/>
              </a:ext>
            </a:extLst>
          </p:cNvPr>
          <p:cNvSpPr txBox="1"/>
          <p:nvPr/>
        </p:nvSpPr>
        <p:spPr>
          <a:xfrm>
            <a:off x="4571998" y="5761487"/>
            <a:ext cx="4332308" cy="707886"/>
          </a:xfrm>
          <a:prstGeom prst="rect">
            <a:avLst/>
          </a:prstGeom>
          <a:noFill/>
        </p:spPr>
        <p:txBody>
          <a:bodyPr wrap="square">
            <a:spAutoFit/>
          </a:bodyPr>
          <a:lstStyle/>
          <a:p>
            <a:r>
              <a:rPr lang="en-US" sz="4000" i="1" dirty="0">
                <a:solidFill>
                  <a:srgbClr val="7030A0"/>
                </a:solidFill>
                <a:latin typeface="Comic Sans MS" panose="030F0702030302020204" pitchFamily="66" charset="0"/>
              </a:rPr>
              <a:t>What is the link?</a:t>
            </a:r>
            <a:endParaRPr lang="en-GB" sz="4000" i="1" dirty="0">
              <a:solidFill>
                <a:srgbClr val="7030A0"/>
              </a:solidFill>
            </a:endParaRPr>
          </a:p>
        </p:txBody>
      </p:sp>
    </p:spTree>
    <p:extLst>
      <p:ext uri="{BB962C8B-B14F-4D97-AF65-F5344CB8AC3E}">
        <p14:creationId xmlns:p14="http://schemas.microsoft.com/office/powerpoint/2010/main" val="414218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47800"/>
            <a:ext cx="8876872" cy="2400657"/>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500" dirty="0">
                <a:latin typeface="Comic Sans MS" panose="030F0902030302020204" pitchFamily="66" charset="0"/>
              </a:rPr>
              <a:t>In 1923, American author </a:t>
            </a:r>
            <a:r>
              <a:rPr lang="en-US" sz="2500" b="1" dirty="0">
                <a:latin typeface="Comic Sans MS" panose="030F0902030302020204" pitchFamily="66" charset="0"/>
              </a:rPr>
              <a:t>Ernest Hemingway</a:t>
            </a:r>
            <a:r>
              <a:rPr lang="en-US" sz="2500" dirty="0">
                <a:latin typeface="Comic Sans MS" panose="030F0902030302020204" pitchFamily="66" charset="0"/>
              </a:rPr>
              <a:t> wrote a poem about the </a:t>
            </a:r>
            <a:r>
              <a:rPr lang="en-US" sz="2500" b="1" dirty="0">
                <a:latin typeface="Comic Sans MS" panose="030F0902030302020204" pitchFamily="66" charset="0"/>
              </a:rPr>
              <a:t>Lausanne Conference</a:t>
            </a:r>
            <a:r>
              <a:rPr lang="en-US" sz="2500" dirty="0">
                <a:latin typeface="Comic Sans MS" panose="030F0902030302020204" pitchFamily="66" charset="0"/>
              </a:rPr>
              <a:t>. The previous year, he had spent time in Istanbul and Lausanne, reporting on events for the </a:t>
            </a:r>
            <a:r>
              <a:rPr lang="en-US" sz="2500" i="1" dirty="0">
                <a:latin typeface="Comic Sans MS" panose="030F0902030302020204" pitchFamily="66" charset="0"/>
              </a:rPr>
              <a:t>Toronto Star</a:t>
            </a:r>
            <a:r>
              <a:rPr lang="en-US" sz="2500" dirty="0">
                <a:latin typeface="Comic Sans MS" panose="030F0902030302020204" pitchFamily="66" charset="0"/>
              </a:rPr>
              <a:t> (a Canadian newspaper). Hemingway’s poem – describing events at Lausanne – was called </a:t>
            </a:r>
            <a:r>
              <a:rPr lang="en-US" sz="2500" b="1" dirty="0">
                <a:latin typeface="Comic Sans MS" panose="030F0902030302020204" pitchFamily="66" charset="0"/>
              </a:rPr>
              <a:t>‘They All Made Peace – What Is Peace?’</a:t>
            </a:r>
            <a:r>
              <a:rPr lang="en-US" sz="2500" dirty="0">
                <a:latin typeface="Comic Sans MS" panose="030F0902030302020204" pitchFamily="66" charset="0"/>
              </a:rPr>
              <a:t> </a:t>
            </a:r>
          </a:p>
        </p:txBody>
      </p:sp>
      <p:pic>
        <p:nvPicPr>
          <p:cNvPr id="3074" name="Picture 2" descr="PODCAST – Episode 2: Hemingway at Lausanne – The Lausanne Project">
            <a:extLst>
              <a:ext uri="{FF2B5EF4-FFF2-40B4-BE49-F238E27FC236}">
                <a16:creationId xmlns:a16="http://schemas.microsoft.com/office/drawing/2014/main" id="{6AB7D60D-F602-D8D9-4716-19E55B4B58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205"/>
          <a:stretch/>
        </p:blipFill>
        <p:spPr bwMode="auto">
          <a:xfrm>
            <a:off x="4645858" y="2611164"/>
            <a:ext cx="4453675" cy="40990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183F258-FDF4-CF0B-E129-4D17F650A766}"/>
              </a:ext>
            </a:extLst>
          </p:cNvPr>
          <p:cNvSpPr txBox="1"/>
          <p:nvPr/>
        </p:nvSpPr>
        <p:spPr>
          <a:xfrm>
            <a:off x="3679251" y="5693395"/>
            <a:ext cx="3193444" cy="1015663"/>
          </a:xfrm>
          <a:prstGeom prst="rect">
            <a:avLst/>
          </a:prstGeom>
          <a:solidFill>
            <a:schemeClr val="accent4">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latin typeface="Comic Sans MS" panose="030F0902030302020204" pitchFamily="66" charset="0"/>
              </a:rPr>
              <a:t>Hemingway (on the right) pictured at Lausanne with another journalist.</a:t>
            </a:r>
          </a:p>
        </p:txBody>
      </p:sp>
      <p:sp>
        <p:nvSpPr>
          <p:cNvPr id="4" name="TextBox 3">
            <a:extLst>
              <a:ext uri="{FF2B5EF4-FFF2-40B4-BE49-F238E27FC236}">
                <a16:creationId xmlns:a16="http://schemas.microsoft.com/office/drawing/2014/main" id="{0C05D140-20BC-B9F7-EBCC-11162D26BB8B}"/>
              </a:ext>
            </a:extLst>
          </p:cNvPr>
          <p:cNvSpPr txBox="1"/>
          <p:nvPr/>
        </p:nvSpPr>
        <p:spPr>
          <a:xfrm>
            <a:off x="118325" y="2684451"/>
            <a:ext cx="4453676" cy="2092881"/>
          </a:xfrm>
          <a:prstGeom prst="rect">
            <a:avLst/>
          </a:prstGeom>
          <a:solidFill>
            <a:schemeClr val="accent1">
              <a:lumMod val="20000"/>
              <a:lumOff val="80000"/>
            </a:schemeClr>
          </a:solidFill>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i="1" dirty="0">
                <a:latin typeface="Comic Sans MS" panose="030F0902030302020204" pitchFamily="66" charset="0"/>
              </a:rPr>
              <a:t>If you had to define ‘peace’, how would you do it? Can you agree on a definition with your partner?</a:t>
            </a:r>
            <a:endParaRPr lang="en-US" sz="2600" b="1" i="1" dirty="0">
              <a:latin typeface="Comic Sans MS" panose="030F0902030302020204" pitchFamily="66" charset="0"/>
            </a:endParaRPr>
          </a:p>
        </p:txBody>
      </p:sp>
    </p:spTree>
    <p:extLst>
      <p:ext uri="{BB962C8B-B14F-4D97-AF65-F5344CB8AC3E}">
        <p14:creationId xmlns:p14="http://schemas.microsoft.com/office/powerpoint/2010/main" val="14088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3970318"/>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dirty="0">
                <a:latin typeface="Comic Sans MS" panose="030F0902030302020204" pitchFamily="66" charset="0"/>
              </a:rPr>
              <a:t>TASK:</a:t>
            </a:r>
            <a:r>
              <a:rPr lang="en-US" sz="2800" dirty="0">
                <a:latin typeface="Comic Sans MS" panose="030F0902030302020204" pitchFamily="66" charset="0"/>
              </a:rPr>
              <a:t> Look at the possible definitions or aspects of ‘peace’ on the next slide. In your pair, can you agree on your top three? Which are the most important </a:t>
            </a:r>
            <a:r>
              <a:rPr lang="en-US" sz="2800" b="1" dirty="0">
                <a:latin typeface="Comic Sans MS" panose="030F0902030302020204" pitchFamily="66" charset="0"/>
              </a:rPr>
              <a:t>criteria</a:t>
            </a:r>
            <a:r>
              <a:rPr lang="en-US" sz="2800" dirty="0">
                <a:latin typeface="Comic Sans MS" panose="030F0902030302020204" pitchFamily="66" charset="0"/>
              </a:rPr>
              <a:t> for peace?</a:t>
            </a:r>
          </a:p>
          <a:p>
            <a:endParaRPr lang="en-US" sz="2800" b="1" dirty="0">
              <a:latin typeface="Comic Sans MS" panose="030F0902030302020204" pitchFamily="66" charset="0"/>
            </a:endParaRPr>
          </a:p>
          <a:p>
            <a:r>
              <a:rPr lang="en-US" sz="2800" i="1" dirty="0">
                <a:latin typeface="Comic Sans MS" panose="030F0902030302020204" pitchFamily="66" charset="0"/>
              </a:rPr>
              <a:t>Are there any criteria that you would remove, or that you disagree with? Do any of the criteria contradict one another, or do you think they could all ‘exist’ at the same time?</a:t>
            </a:r>
          </a:p>
        </p:txBody>
      </p:sp>
    </p:spTree>
    <p:extLst>
      <p:ext uri="{BB962C8B-B14F-4D97-AF65-F5344CB8AC3E}">
        <p14:creationId xmlns:p14="http://schemas.microsoft.com/office/powerpoint/2010/main" val="3381111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85BC70-08A9-7A9B-CECA-B5E1DBEC3E7F}"/>
              </a:ext>
            </a:extLst>
          </p:cNvPr>
          <p:cNvSpPr/>
          <p:nvPr/>
        </p:nvSpPr>
        <p:spPr>
          <a:xfrm>
            <a:off x="295351" y="293198"/>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mic Sans MS" panose="030F0702030302020204" pitchFamily="66" charset="0"/>
              </a:rPr>
              <a:t>Absence of international conflict (between countries).</a:t>
            </a:r>
            <a:endParaRPr lang="en-GB" sz="2400" dirty="0">
              <a:solidFill>
                <a:schemeClr val="tx1"/>
              </a:solidFill>
              <a:latin typeface="Comic Sans MS" panose="030F0702030302020204" pitchFamily="66" charset="0"/>
            </a:endParaRPr>
          </a:p>
        </p:txBody>
      </p:sp>
      <p:sp>
        <p:nvSpPr>
          <p:cNvPr id="4" name="Rectangle 3">
            <a:extLst>
              <a:ext uri="{FF2B5EF4-FFF2-40B4-BE49-F238E27FC236}">
                <a16:creationId xmlns:a16="http://schemas.microsoft.com/office/drawing/2014/main" id="{627B118F-D1DE-9D9F-92AB-503938A74306}"/>
              </a:ext>
            </a:extLst>
          </p:cNvPr>
          <p:cNvSpPr/>
          <p:nvPr/>
        </p:nvSpPr>
        <p:spPr>
          <a:xfrm>
            <a:off x="3312905" y="293198"/>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dirty="0">
                <a:solidFill>
                  <a:schemeClr val="tx1"/>
                </a:solidFill>
                <a:latin typeface="Comic Sans MS" panose="030F0702030302020204" pitchFamily="66" charset="0"/>
              </a:rPr>
              <a:t>Absence of internal conflict (between groups within the country).</a:t>
            </a:r>
            <a:endParaRPr lang="en-GB" sz="2300" dirty="0">
              <a:solidFill>
                <a:schemeClr val="tx1"/>
              </a:solidFill>
              <a:latin typeface="Comic Sans MS" panose="030F0702030302020204" pitchFamily="66" charset="0"/>
            </a:endParaRPr>
          </a:p>
        </p:txBody>
      </p:sp>
      <p:sp>
        <p:nvSpPr>
          <p:cNvPr id="5" name="Rectangle 4">
            <a:extLst>
              <a:ext uri="{FF2B5EF4-FFF2-40B4-BE49-F238E27FC236}">
                <a16:creationId xmlns:a16="http://schemas.microsoft.com/office/drawing/2014/main" id="{20D279BC-6853-5C80-CC28-452B2CCBFC7E}"/>
              </a:ext>
            </a:extLst>
          </p:cNvPr>
          <p:cNvSpPr/>
          <p:nvPr/>
        </p:nvSpPr>
        <p:spPr>
          <a:xfrm>
            <a:off x="6330459" y="293198"/>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mic Sans MS" panose="030F0702030302020204" pitchFamily="66" charset="0"/>
              </a:rPr>
              <a:t>Conditions suitable for economic growth.</a:t>
            </a:r>
            <a:endParaRPr lang="en-GB" sz="2800" dirty="0">
              <a:solidFill>
                <a:schemeClr val="tx1"/>
              </a:solidFill>
              <a:latin typeface="Comic Sans MS" panose="030F0702030302020204" pitchFamily="66" charset="0"/>
            </a:endParaRPr>
          </a:p>
        </p:txBody>
      </p:sp>
      <p:sp>
        <p:nvSpPr>
          <p:cNvPr id="6" name="Rectangle 5">
            <a:extLst>
              <a:ext uri="{FF2B5EF4-FFF2-40B4-BE49-F238E27FC236}">
                <a16:creationId xmlns:a16="http://schemas.microsoft.com/office/drawing/2014/main" id="{31C5A730-1F7B-761E-D55F-A60B450A60AB}"/>
              </a:ext>
            </a:extLst>
          </p:cNvPr>
          <p:cNvSpPr/>
          <p:nvPr/>
        </p:nvSpPr>
        <p:spPr>
          <a:xfrm>
            <a:off x="295351" y="2496476"/>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dirty="0">
                <a:solidFill>
                  <a:schemeClr val="tx1"/>
                </a:solidFill>
                <a:latin typeface="Comic Sans MS" panose="030F0702030302020204" pitchFamily="66" charset="0"/>
              </a:rPr>
              <a:t>People feel safe and secure in their own homes.</a:t>
            </a:r>
            <a:endParaRPr lang="en-GB" sz="2600" dirty="0">
              <a:solidFill>
                <a:schemeClr val="tx1"/>
              </a:solidFill>
              <a:latin typeface="Comic Sans MS" panose="030F0702030302020204" pitchFamily="66" charset="0"/>
            </a:endParaRPr>
          </a:p>
        </p:txBody>
      </p:sp>
      <p:sp>
        <p:nvSpPr>
          <p:cNvPr id="7" name="Rectangle 6">
            <a:extLst>
              <a:ext uri="{FF2B5EF4-FFF2-40B4-BE49-F238E27FC236}">
                <a16:creationId xmlns:a16="http://schemas.microsoft.com/office/drawing/2014/main" id="{37B3E9B4-3DEE-80B4-077A-755AFAE92C3F}"/>
              </a:ext>
            </a:extLst>
          </p:cNvPr>
          <p:cNvSpPr/>
          <p:nvPr/>
        </p:nvSpPr>
        <p:spPr>
          <a:xfrm>
            <a:off x="3312905" y="2505269"/>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omic Sans MS" panose="030F0702030302020204" pitchFamily="66" charset="0"/>
              </a:rPr>
              <a:t>Country has independence/</a:t>
            </a:r>
          </a:p>
          <a:p>
            <a:pPr algn="ctr"/>
            <a:r>
              <a:rPr lang="en-US" sz="2200" dirty="0">
                <a:solidFill>
                  <a:schemeClr val="tx1"/>
                </a:solidFill>
                <a:latin typeface="Comic Sans MS" panose="030F0702030302020204" pitchFamily="66" charset="0"/>
              </a:rPr>
              <a:t>sovereignty </a:t>
            </a:r>
          </a:p>
          <a:p>
            <a:pPr algn="ctr"/>
            <a:r>
              <a:rPr lang="en-US" sz="2200" dirty="0">
                <a:solidFill>
                  <a:schemeClr val="tx1"/>
                </a:solidFill>
                <a:latin typeface="Comic Sans MS" panose="030F0702030302020204" pitchFamily="66" charset="0"/>
              </a:rPr>
              <a:t>(no ‘outside’ interference).</a:t>
            </a:r>
            <a:endParaRPr lang="en-GB" sz="2200" dirty="0">
              <a:solidFill>
                <a:schemeClr val="tx1"/>
              </a:solidFill>
              <a:latin typeface="Comic Sans MS" panose="030F0702030302020204" pitchFamily="66" charset="0"/>
            </a:endParaRPr>
          </a:p>
        </p:txBody>
      </p:sp>
      <p:sp>
        <p:nvSpPr>
          <p:cNvPr id="8" name="Rectangle 7">
            <a:extLst>
              <a:ext uri="{FF2B5EF4-FFF2-40B4-BE49-F238E27FC236}">
                <a16:creationId xmlns:a16="http://schemas.microsoft.com/office/drawing/2014/main" id="{61A79661-D4EF-4BAD-38FE-FDEE1D543F56}"/>
              </a:ext>
            </a:extLst>
          </p:cNvPr>
          <p:cNvSpPr/>
          <p:nvPr/>
        </p:nvSpPr>
        <p:spPr>
          <a:xfrm>
            <a:off x="6330459" y="2505269"/>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50" dirty="0">
                <a:solidFill>
                  <a:schemeClr val="tx1"/>
                </a:solidFill>
                <a:latin typeface="Comic Sans MS" panose="030F0702030302020204" pitchFamily="66" charset="0"/>
              </a:rPr>
              <a:t>Respect for human rights (freedom of speech/ assembly/vote).</a:t>
            </a:r>
            <a:endParaRPr lang="en-GB" sz="2350" dirty="0">
              <a:solidFill>
                <a:schemeClr val="tx1"/>
              </a:solidFill>
              <a:latin typeface="Comic Sans MS" panose="030F0702030302020204" pitchFamily="66" charset="0"/>
            </a:endParaRPr>
          </a:p>
        </p:txBody>
      </p:sp>
      <p:sp>
        <p:nvSpPr>
          <p:cNvPr id="9" name="Rectangle 8">
            <a:extLst>
              <a:ext uri="{FF2B5EF4-FFF2-40B4-BE49-F238E27FC236}">
                <a16:creationId xmlns:a16="http://schemas.microsoft.com/office/drawing/2014/main" id="{D2FFAAF3-CF73-F7FA-2C73-96574E811FFC}"/>
              </a:ext>
            </a:extLst>
          </p:cNvPr>
          <p:cNvSpPr/>
          <p:nvPr/>
        </p:nvSpPr>
        <p:spPr>
          <a:xfrm>
            <a:off x="295351" y="4699754"/>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mic Sans MS" panose="030F0702030302020204" pitchFamily="66" charset="0"/>
              </a:rPr>
              <a:t>Single-faith community.</a:t>
            </a:r>
            <a:endParaRPr lang="en-GB" sz="2800" dirty="0">
              <a:solidFill>
                <a:schemeClr val="tx1"/>
              </a:solidFill>
              <a:latin typeface="Comic Sans MS" panose="030F0702030302020204" pitchFamily="66" charset="0"/>
            </a:endParaRPr>
          </a:p>
        </p:txBody>
      </p:sp>
      <p:sp>
        <p:nvSpPr>
          <p:cNvPr id="10" name="Rectangle 9">
            <a:extLst>
              <a:ext uri="{FF2B5EF4-FFF2-40B4-BE49-F238E27FC236}">
                <a16:creationId xmlns:a16="http://schemas.microsoft.com/office/drawing/2014/main" id="{E24D6E25-163D-1441-378E-79E9CB2A45CF}"/>
              </a:ext>
            </a:extLst>
          </p:cNvPr>
          <p:cNvSpPr/>
          <p:nvPr/>
        </p:nvSpPr>
        <p:spPr>
          <a:xfrm>
            <a:off x="3312905" y="4699755"/>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mic Sans MS" panose="030F0702030302020204" pitchFamily="66" charset="0"/>
              </a:rPr>
              <a:t>A set of international norms/laws that everyone signs up to.</a:t>
            </a:r>
            <a:endParaRPr lang="en-GB" sz="2400" dirty="0">
              <a:solidFill>
                <a:schemeClr val="tx1"/>
              </a:solidFill>
              <a:latin typeface="Comic Sans MS" panose="030F0702030302020204" pitchFamily="66" charset="0"/>
            </a:endParaRPr>
          </a:p>
        </p:txBody>
      </p:sp>
      <p:sp>
        <p:nvSpPr>
          <p:cNvPr id="11" name="Rectangle 10">
            <a:extLst>
              <a:ext uri="{FF2B5EF4-FFF2-40B4-BE49-F238E27FC236}">
                <a16:creationId xmlns:a16="http://schemas.microsoft.com/office/drawing/2014/main" id="{19D96E64-8678-E717-0C46-2DC53A329379}"/>
              </a:ext>
            </a:extLst>
          </p:cNvPr>
          <p:cNvSpPr/>
          <p:nvPr/>
        </p:nvSpPr>
        <p:spPr>
          <a:xfrm>
            <a:off x="6330459" y="4699755"/>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mic Sans MS" panose="030F0702030302020204" pitchFamily="66" charset="0"/>
              </a:rPr>
              <a:t>Good relations with other countries.</a:t>
            </a:r>
            <a:endParaRPr lang="en-GB" sz="28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4213769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3108543"/>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i="1" dirty="0">
                <a:latin typeface="Comic Sans MS" panose="030F0902030302020204" pitchFamily="66" charset="0"/>
              </a:rPr>
              <a:t>This lesson, we’re going to consider how delegates at Lausanne strove to create ‘peace’ in the years after World War One. </a:t>
            </a:r>
          </a:p>
          <a:p>
            <a:endParaRPr lang="en-US" sz="2800" i="1" dirty="0">
              <a:latin typeface="Comic Sans MS" panose="030F0902030302020204" pitchFamily="66" charset="0"/>
            </a:endParaRPr>
          </a:p>
          <a:p>
            <a:r>
              <a:rPr lang="en-US" sz="2800" i="1" dirty="0">
                <a:latin typeface="Comic Sans MS" panose="030F0902030302020204" pitchFamily="66" charset="0"/>
              </a:rPr>
              <a:t>In the quotes that we will study, the delegates reflected on the Population Exchange as a method by which ‘peace’ could be secured.  </a:t>
            </a:r>
          </a:p>
        </p:txBody>
      </p:sp>
    </p:spTree>
    <p:extLst>
      <p:ext uri="{BB962C8B-B14F-4D97-AF65-F5344CB8AC3E}">
        <p14:creationId xmlns:p14="http://schemas.microsoft.com/office/powerpoint/2010/main" val="455652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3000821"/>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b="1" dirty="0">
                <a:latin typeface="Comic Sans MS" panose="030F0902030302020204" pitchFamily="66" charset="0"/>
              </a:rPr>
              <a:t>TASK:</a:t>
            </a:r>
            <a:r>
              <a:rPr lang="en-US" sz="2700" i="1" dirty="0">
                <a:latin typeface="Comic Sans MS" panose="030F0902030302020204" pitchFamily="66" charset="0"/>
              </a:rPr>
              <a:t> </a:t>
            </a:r>
            <a:r>
              <a:rPr lang="en-US" sz="2700" dirty="0">
                <a:latin typeface="Comic Sans MS" panose="030F0902030302020204" pitchFamily="66" charset="0"/>
              </a:rPr>
              <a:t>First, agree in your group on the best summary of the quote(s), choosing from the three possible summaries at the bottom of the sheet. </a:t>
            </a:r>
          </a:p>
          <a:p>
            <a:endParaRPr lang="en-US" sz="2700" dirty="0">
              <a:latin typeface="Comic Sans MS" panose="030F0902030302020204" pitchFamily="66" charset="0"/>
            </a:endParaRPr>
          </a:p>
          <a:p>
            <a:r>
              <a:rPr lang="en-US" sz="2700" dirty="0">
                <a:latin typeface="Comic Sans MS" panose="030F0902030302020204" pitchFamily="66" charset="0"/>
              </a:rPr>
              <a:t>Then, decide which of the criteria for peace are mentioned or discussed in the quote(s), and tick them off on your copy of Worksheet 1.1. </a:t>
            </a:r>
            <a:endParaRPr lang="en-US" sz="2700" i="1" dirty="0">
              <a:latin typeface="Comic Sans MS" panose="030F0902030302020204" pitchFamily="66" charset="0"/>
            </a:endParaRPr>
          </a:p>
        </p:txBody>
      </p:sp>
      <p:sp>
        <p:nvSpPr>
          <p:cNvPr id="2" name="TextBox 1">
            <a:extLst>
              <a:ext uri="{FF2B5EF4-FFF2-40B4-BE49-F238E27FC236}">
                <a16:creationId xmlns:a16="http://schemas.microsoft.com/office/drawing/2014/main" id="{0194822D-567F-0BD2-8386-99B64A5D9E70}"/>
              </a:ext>
            </a:extLst>
          </p:cNvPr>
          <p:cNvSpPr txBox="1"/>
          <p:nvPr/>
        </p:nvSpPr>
        <p:spPr>
          <a:xfrm>
            <a:off x="118324" y="5984729"/>
            <a:ext cx="8876872" cy="707886"/>
          </a:xfrm>
          <a:prstGeom prst="rect">
            <a:avLst/>
          </a:prstGeom>
          <a:solidFill>
            <a:schemeClr val="accent2">
              <a:lumMod val="40000"/>
              <a:lumOff val="60000"/>
            </a:schemeClr>
          </a:solidFill>
          <a:ln w="127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b="1" dirty="0">
                <a:latin typeface="Comic Sans MS" panose="030F0902030302020204" pitchFamily="66" charset="0"/>
              </a:rPr>
              <a:t>Correct summaries: Ismet-A / Venizelos-B / Hayashi-B / Curzon-C / Nansen-A </a:t>
            </a:r>
            <a:r>
              <a:rPr lang="en-US" sz="2000" b="1" dirty="0">
                <a:solidFill>
                  <a:schemeClr val="tx1"/>
                </a:solidFill>
                <a:latin typeface="Comic Sans MS" panose="030F0902030302020204" pitchFamily="66" charset="0"/>
              </a:rPr>
              <a:t>/ </a:t>
            </a:r>
            <a:r>
              <a:rPr lang="en-GB" sz="2000" b="1" dirty="0">
                <a:solidFill>
                  <a:schemeClr val="tx1"/>
                </a:solidFill>
                <a:latin typeface="Comic Sans MS" panose="030F0702030302020204" pitchFamily="66" charset="0"/>
              </a:rPr>
              <a:t>Barrère-C</a:t>
            </a:r>
            <a:r>
              <a:rPr lang="en-US" sz="2000" b="1" dirty="0">
                <a:solidFill>
                  <a:schemeClr val="tx1"/>
                </a:solidFill>
                <a:latin typeface="Comic Sans MS" panose="030F0902030302020204" pitchFamily="66" charset="0"/>
              </a:rPr>
              <a:t> / Child-A.</a:t>
            </a:r>
            <a:endParaRPr lang="en-US" sz="2000" i="1" dirty="0">
              <a:solidFill>
                <a:schemeClr val="tx1"/>
              </a:solidFill>
              <a:latin typeface="Comic Sans MS" panose="030F0902030302020204" pitchFamily="66" charset="0"/>
            </a:endParaRPr>
          </a:p>
        </p:txBody>
      </p:sp>
    </p:spTree>
    <p:extLst>
      <p:ext uri="{BB962C8B-B14F-4D97-AF65-F5344CB8AC3E}">
        <p14:creationId xmlns:p14="http://schemas.microsoft.com/office/powerpoint/2010/main" val="252234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2184609" cy="430887"/>
          </a:xfrm>
          <a:prstGeom prst="rect">
            <a:avLst/>
          </a:prstGeom>
          <a:solidFill>
            <a:schemeClr val="accent1">
              <a:lumMod val="20000"/>
              <a:lumOff val="80000"/>
            </a:schemeClr>
          </a:solidFill>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200" b="1" i="1" dirty="0">
                <a:latin typeface="Comic Sans MS" panose="030F0902030302020204" pitchFamily="66" charset="0"/>
              </a:rPr>
              <a:t>For example…</a:t>
            </a:r>
          </a:p>
        </p:txBody>
      </p:sp>
      <p:graphicFrame>
        <p:nvGraphicFramePr>
          <p:cNvPr id="2" name="Table 1">
            <a:extLst>
              <a:ext uri="{FF2B5EF4-FFF2-40B4-BE49-F238E27FC236}">
                <a16:creationId xmlns:a16="http://schemas.microsoft.com/office/drawing/2014/main" id="{F948B4A1-754E-F830-1233-46CCDCCD47A6}"/>
              </a:ext>
            </a:extLst>
          </p:cNvPr>
          <p:cNvGraphicFramePr>
            <a:graphicFrameLocks noGrp="1"/>
          </p:cNvGraphicFramePr>
          <p:nvPr>
            <p:extLst>
              <p:ext uri="{D42A27DB-BD31-4B8C-83A1-F6EECF244321}">
                <p14:modId xmlns:p14="http://schemas.microsoft.com/office/powerpoint/2010/main" val="1369000964"/>
              </p:ext>
            </p:extLst>
          </p:nvPr>
        </p:nvGraphicFramePr>
        <p:xfrm>
          <a:off x="4724401" y="775758"/>
          <a:ext cx="4236929" cy="4985982"/>
        </p:xfrm>
        <a:graphic>
          <a:graphicData uri="http://schemas.openxmlformats.org/drawingml/2006/table">
            <a:tbl>
              <a:tblPr firstRow="1" bandRow="1">
                <a:tableStyleId>{5C22544A-7EE6-4342-B048-85BDC9FD1C3A}</a:tableStyleId>
              </a:tblPr>
              <a:tblGrid>
                <a:gridCol w="3302766">
                  <a:extLst>
                    <a:ext uri="{9D8B030D-6E8A-4147-A177-3AD203B41FA5}">
                      <a16:colId xmlns:a16="http://schemas.microsoft.com/office/drawing/2014/main" val="1887683246"/>
                    </a:ext>
                  </a:extLst>
                </a:gridCol>
                <a:gridCol w="934163">
                  <a:extLst>
                    <a:ext uri="{9D8B030D-6E8A-4147-A177-3AD203B41FA5}">
                      <a16:colId xmlns:a16="http://schemas.microsoft.com/office/drawing/2014/main" val="1694624916"/>
                    </a:ext>
                  </a:extLst>
                </a:gridCol>
              </a:tblGrid>
              <a:tr h="388449">
                <a:tc>
                  <a:txBody>
                    <a:bodyPr/>
                    <a:lstStyle/>
                    <a:p>
                      <a:r>
                        <a:rPr lang="en-US" sz="1300" dirty="0">
                          <a:solidFill>
                            <a:schemeClr val="tx1"/>
                          </a:solidFill>
                          <a:latin typeface="Comic Sans MS" panose="030F0702030302020204" pitchFamily="66" charset="0"/>
                        </a:rPr>
                        <a:t>Criteria for ‘peace’:</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r>
                        <a:rPr lang="en-US" sz="1300" dirty="0">
                          <a:solidFill>
                            <a:schemeClr val="tx1"/>
                          </a:solidFill>
                          <a:latin typeface="Comic Sans MS" panose="030F0702030302020204" pitchFamily="66" charset="0"/>
                        </a:rPr>
                        <a:t>Ismet?</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902380"/>
                  </a:ext>
                </a:extLst>
              </a:tr>
              <a:tr h="5108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latin typeface="Comic Sans MS" panose="030F0702030302020204" pitchFamily="66" charset="0"/>
                        </a:rPr>
                        <a:t>Absence of international conflict (between countries):</a:t>
                      </a:r>
                      <a:endParaRPr lang="en-GB" sz="13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9331851"/>
                  </a:ext>
                </a:extLst>
              </a:tr>
              <a:tr h="510837">
                <a:tc>
                  <a:txBody>
                    <a:bodyPr/>
                    <a:lstStyle/>
                    <a:p>
                      <a:pPr algn="l"/>
                      <a:r>
                        <a:rPr lang="en-US" sz="1300" dirty="0">
                          <a:solidFill>
                            <a:schemeClr val="tx1"/>
                          </a:solidFill>
                          <a:latin typeface="Comic Sans MS" panose="030F0702030302020204" pitchFamily="66" charset="0"/>
                        </a:rPr>
                        <a:t>Absence of internal conflict (between groups within the country):</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64656415"/>
                  </a:ext>
                </a:extLst>
              </a:tr>
              <a:tr h="510837">
                <a:tc>
                  <a:txBody>
                    <a:bodyPr/>
                    <a:lstStyle/>
                    <a:p>
                      <a:r>
                        <a:rPr lang="en-US" sz="1300" dirty="0">
                          <a:solidFill>
                            <a:schemeClr val="tx1"/>
                          </a:solidFill>
                          <a:latin typeface="Comic Sans MS" panose="030F0702030302020204" pitchFamily="66" charset="0"/>
                        </a:rPr>
                        <a:t>Conditions suitable for economic growth: </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2593682"/>
                  </a:ext>
                </a:extLst>
              </a:tr>
              <a:tr h="510837">
                <a:tc>
                  <a:txBody>
                    <a:bodyPr/>
                    <a:lstStyle/>
                    <a:p>
                      <a:r>
                        <a:rPr lang="en-US" sz="1300" dirty="0">
                          <a:solidFill>
                            <a:schemeClr val="tx1"/>
                          </a:solidFill>
                          <a:latin typeface="Comic Sans MS" panose="030F0702030302020204" pitchFamily="66" charset="0"/>
                        </a:rPr>
                        <a:t>People feel safe and secure in their own homes:</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rgbClr val="FF0000"/>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3638986"/>
                  </a:ext>
                </a:extLst>
              </a:tr>
              <a:tr h="510837">
                <a:tc>
                  <a:txBody>
                    <a:bodyPr/>
                    <a:lstStyle/>
                    <a:p>
                      <a:r>
                        <a:rPr lang="en-US" sz="1300" dirty="0">
                          <a:solidFill>
                            <a:schemeClr val="tx1"/>
                          </a:solidFill>
                          <a:latin typeface="Comic Sans MS" panose="030F0702030302020204" pitchFamily="66" charset="0"/>
                        </a:rPr>
                        <a:t>Country has independence/sovereignty (no ‘outside’ interference):</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200" b="0" i="0" kern="1200" dirty="0">
                          <a:solidFill>
                            <a:srgbClr val="FF0000"/>
                          </a:solidFill>
                          <a:effectLst/>
                          <a:latin typeface="+mn-lt"/>
                          <a:ea typeface="+mn-ea"/>
                          <a:cs typeface="+mn-cs"/>
                        </a:rPr>
                        <a:t>✔</a:t>
                      </a:r>
                      <a:endParaRPr lang="en-GB" sz="2200" dirty="0">
                        <a:solidFill>
                          <a:srgbClr val="FF0000"/>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6101899"/>
                  </a:ext>
                </a:extLst>
              </a:tr>
              <a:tr h="510837">
                <a:tc>
                  <a:txBody>
                    <a:bodyPr/>
                    <a:lstStyle/>
                    <a:p>
                      <a:pPr algn="l"/>
                      <a:r>
                        <a:rPr lang="en-US" sz="1300" dirty="0">
                          <a:solidFill>
                            <a:schemeClr val="tx1"/>
                          </a:solidFill>
                          <a:latin typeface="Comic Sans MS" panose="030F0702030302020204" pitchFamily="66" charset="0"/>
                        </a:rPr>
                        <a:t>Respect for human rights (freedom of speech/ assembly/vote).</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8638962"/>
                  </a:ext>
                </a:extLst>
              </a:tr>
              <a:tr h="510837">
                <a:tc>
                  <a:txBody>
                    <a:bodyPr/>
                    <a:lstStyle/>
                    <a:p>
                      <a:pPr algn="l"/>
                      <a:r>
                        <a:rPr lang="en-US" sz="1300" dirty="0">
                          <a:solidFill>
                            <a:schemeClr val="tx1"/>
                          </a:solidFill>
                          <a:latin typeface="Comic Sans MS" panose="030F0702030302020204" pitchFamily="66" charset="0"/>
                        </a:rPr>
                        <a:t>Single-faith community.</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0" i="0" kern="1200" dirty="0">
                          <a:solidFill>
                            <a:srgbClr val="FF0000"/>
                          </a:solidFill>
                          <a:effectLst/>
                          <a:latin typeface="+mn-lt"/>
                          <a:ea typeface="+mn-ea"/>
                          <a:cs typeface="+mn-cs"/>
                        </a:rPr>
                        <a:t>✔</a:t>
                      </a:r>
                      <a:endParaRPr lang="en-GB" sz="2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3961740"/>
                  </a:ext>
                </a:extLst>
              </a:tr>
              <a:tr h="510837">
                <a:tc>
                  <a:txBody>
                    <a:bodyPr/>
                    <a:lstStyle/>
                    <a:p>
                      <a:pPr algn="l"/>
                      <a:r>
                        <a:rPr lang="en-US" sz="1300" dirty="0">
                          <a:solidFill>
                            <a:schemeClr val="tx1"/>
                          </a:solidFill>
                          <a:latin typeface="Comic Sans MS" panose="030F0702030302020204" pitchFamily="66" charset="0"/>
                        </a:rPr>
                        <a:t>A set of international norms/laws that everyone signs up to.</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10540822"/>
                  </a:ext>
                </a:extLst>
              </a:tr>
              <a:tr h="510837">
                <a:tc>
                  <a:txBody>
                    <a:bodyPr/>
                    <a:lstStyle/>
                    <a:p>
                      <a:r>
                        <a:rPr lang="en-US" sz="1300" dirty="0">
                          <a:solidFill>
                            <a:schemeClr val="tx1"/>
                          </a:solidFill>
                          <a:latin typeface="Comic Sans MS" panose="030F0702030302020204" pitchFamily="66" charset="0"/>
                        </a:rPr>
                        <a:t>Good relations with other countries:</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5456559"/>
                  </a:ext>
                </a:extLst>
              </a:tr>
            </a:tbl>
          </a:graphicData>
        </a:graphic>
      </p:graphicFrame>
      <p:sp>
        <p:nvSpPr>
          <p:cNvPr id="4" name="TextBox 3">
            <a:extLst>
              <a:ext uri="{FF2B5EF4-FFF2-40B4-BE49-F238E27FC236}">
                <a16:creationId xmlns:a16="http://schemas.microsoft.com/office/drawing/2014/main" id="{24A0082E-6047-1080-AEB0-1247515764B1}"/>
              </a:ext>
            </a:extLst>
          </p:cNvPr>
          <p:cNvSpPr txBox="1"/>
          <p:nvPr/>
        </p:nvSpPr>
        <p:spPr>
          <a:xfrm>
            <a:off x="118325" y="775758"/>
            <a:ext cx="4453675" cy="498598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i="1" dirty="0">
                <a:latin typeface="Comic Sans MS" panose="030F0902030302020204" pitchFamily="66" charset="0"/>
              </a:rPr>
              <a:t>Look at the quotes from Ismet Pasha. </a:t>
            </a:r>
          </a:p>
          <a:p>
            <a:endParaRPr lang="en-US" sz="1500" i="1" dirty="0">
              <a:latin typeface="Comic Sans MS" panose="030F0902030302020204" pitchFamily="66" charset="0"/>
            </a:endParaRPr>
          </a:p>
          <a:p>
            <a:r>
              <a:rPr lang="en-US" sz="2400" dirty="0">
                <a:latin typeface="Comic Sans MS" panose="030F0902030302020204" pitchFamily="66" charset="0"/>
              </a:rPr>
              <a:t>He talks about the importance of independence (‘Turkish sovereignty’ and ‘the integrity of Turkey’). </a:t>
            </a:r>
          </a:p>
          <a:p>
            <a:endParaRPr lang="en-US" sz="1500" dirty="0">
              <a:latin typeface="Comic Sans MS" panose="030F0902030302020204" pitchFamily="66" charset="0"/>
            </a:endParaRPr>
          </a:p>
          <a:p>
            <a:r>
              <a:rPr lang="en-US" sz="2400" dirty="0">
                <a:latin typeface="Comic Sans MS" panose="030F0902030302020204" pitchFamily="66" charset="0"/>
              </a:rPr>
              <a:t>He also describes how, historically, Turkey has been ‘dismembered’, which suggests that Ismet wanted to ensure a level of conformity in the future.  </a:t>
            </a:r>
          </a:p>
        </p:txBody>
      </p:sp>
    </p:spTree>
    <p:extLst>
      <p:ext uri="{BB962C8B-B14F-4D97-AF65-F5344CB8AC3E}">
        <p14:creationId xmlns:p14="http://schemas.microsoft.com/office/powerpoint/2010/main" val="3529640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smet İnönü - Wikipedia">
            <a:extLst>
              <a:ext uri="{FF2B5EF4-FFF2-40B4-BE49-F238E27FC236}">
                <a16:creationId xmlns:a16="http://schemas.microsoft.com/office/drawing/2014/main" id="{01096DAD-ACF4-7A98-AD2E-E015450920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54" r="28627" b="61611"/>
          <a:stretch/>
        </p:blipFill>
        <p:spPr bwMode="auto">
          <a:xfrm>
            <a:off x="208728" y="370753"/>
            <a:ext cx="1110774" cy="1109408"/>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1.1: Ismet Pasha at Lausanne</a:t>
            </a: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653938"/>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500" dirty="0">
                <a:solidFill>
                  <a:schemeClr val="tx1"/>
                </a:solidFill>
                <a:latin typeface="Dreaming Outloud Pro" panose="03050502040302030504" pitchFamily="66" charset="0"/>
                <a:cs typeface="Dreaming Outloud Pro" panose="03050502040302030504" pitchFamily="66" charset="0"/>
              </a:rPr>
              <a:t>‘In making these superhuman sacrifices, the Turkish nation has conquered its place in civilised mankind with all those rights to existence and independence which are inherent in nations capable of a vigorous vitality… The highest aim of the Grand National Assembly of Turkey is to maintain and consolidate this position… Up to the present day Turkish sovereignty had always been infringed on the plea of humanitarian considerations. The integrity of Turkey had frequently been guaranteed by means of promises from the highest authorities and also by solemn treaties, and yet Turkish sovereignty had repeatedly been violated and Turkey had been dismembered again and again. How could Turkey help having misgivings?’ </a:t>
            </a:r>
            <a:endParaRPr lang="en-GB" sz="15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2734886278"/>
              </p:ext>
            </p:extLst>
          </p:nvPr>
        </p:nvGraphicFramePr>
        <p:xfrm>
          <a:off x="223241" y="4843443"/>
          <a:ext cx="5212359" cy="1737360"/>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 Turkey had achieved ‘civilisation’ and wanted to continue making progress. Interference from abroad might compromise this progress.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He was concerned to protect the legal and moral rights of minorities living in Turkey.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He thought that the Population Exchange might benefit Turkey economically in the long term, helping Turkey progress towards greater ‘civilisation’.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91795" y="1582554"/>
            <a:ext cx="1110774" cy="276999"/>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Ismet Pasha</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1" y="4456158"/>
            <a:ext cx="5074471" cy="276999"/>
          </a:xfrm>
          <a:prstGeom prst="rect">
            <a:avLst/>
          </a:prstGeom>
          <a:noFill/>
        </p:spPr>
        <p:txBody>
          <a:bodyPr wrap="square">
            <a:spAutoFit/>
          </a:bodyPr>
          <a:lstStyle/>
          <a:p>
            <a:r>
              <a:rPr lang="en-US" sz="1200" b="1" i="1" dirty="0">
                <a:solidFill>
                  <a:schemeClr val="tx1"/>
                </a:solidFill>
                <a:latin typeface="Comic Sans MS" panose="030F0702030302020204" pitchFamily="66" charset="0"/>
              </a:rPr>
              <a:t>Which of these summaries best reflects Ismet Pasha’s ideas?</a:t>
            </a:r>
            <a:endParaRPr lang="en-GB" sz="1200" b="1" i="1" dirty="0">
              <a:solidFill>
                <a:schemeClr val="tx1"/>
              </a:solidFill>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4284133"/>
            <a:ext cx="2960226" cy="2244355"/>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i="1" dirty="0">
                <a:solidFill>
                  <a:schemeClr val="tx1"/>
                </a:solidFill>
                <a:latin typeface="Comic Sans MS" panose="030F0702030302020204" pitchFamily="66" charset="0"/>
              </a:rPr>
              <a:t>You might also like to consider…</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What do you think Ismet Pasha means by ‘civilised’? At another point in the discussion, he described how the Ottoman Empire had been tolerant of non-Muslims for many years. Perhaps he associated ‘civilisation’ with tolerance? Would you agree with his definition?</a:t>
            </a:r>
          </a:p>
        </p:txBody>
      </p:sp>
    </p:spTree>
    <p:extLst>
      <p:ext uri="{BB962C8B-B14F-4D97-AF65-F5344CB8AC3E}">
        <p14:creationId xmlns:p14="http://schemas.microsoft.com/office/powerpoint/2010/main" val="398859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Eleftherios Venizelos - Wikipedia">
            <a:extLst>
              <a:ext uri="{FF2B5EF4-FFF2-40B4-BE49-F238E27FC236}">
                <a16:creationId xmlns:a16="http://schemas.microsoft.com/office/drawing/2014/main" id="{791C74B9-AA71-5697-C418-E64231E030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330" b="40680"/>
          <a:stretch/>
        </p:blipFill>
        <p:spPr bwMode="auto">
          <a:xfrm>
            <a:off x="208728" y="370753"/>
            <a:ext cx="1110774" cy="1109408"/>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1.2: Eleftherios Venizelos at Lausanne</a:t>
            </a: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700" dirty="0">
                <a:solidFill>
                  <a:schemeClr val="tx1"/>
                </a:solidFill>
                <a:latin typeface="Dreaming Outloud Pro" panose="03050502040302030504" pitchFamily="66" charset="0"/>
                <a:cs typeface="Dreaming Outloud Pro" panose="03050502040302030504" pitchFamily="66" charset="0"/>
              </a:rPr>
              <a:t>‘He [i.e. Venizelos himself] had always held that the only principle which could provide an acceptable solution was that of reciprocal and voluntary emigration. In his great anxiety to facilitate the work of the conference he had gone so far as to accept Dr Nansen’s proposals for a compulsory exchange, but only because he had become firmly convinced that any other settlement of the refugee problem would be rejected by the Ottoman delegation.’ </a:t>
            </a:r>
            <a:endParaRPr lang="en-GB" sz="17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2036441593"/>
              </p:ext>
            </p:extLst>
          </p:nvPr>
        </p:nvGraphicFramePr>
        <p:xfrm>
          <a:off x="223241" y="4843443"/>
          <a:ext cx="5212359" cy="1737360"/>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 He was proud to have come up with the idea of the Population Exchange as a way of ‘unmixing the population’.</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He reluctantly agreed to a compulsory Population Exchange, though he thought that a non-compulsory approach would have been better.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He thought that the Population Exchange would work on humanitarian grounds, as there were a lot of people ready to volunteer themselves for the Exchange.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91795"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Eleftherios Venizelos</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2" y="4456158"/>
            <a:ext cx="5463938" cy="276999"/>
          </a:xfrm>
          <a:prstGeom prst="rect">
            <a:avLst/>
          </a:prstGeom>
          <a:noFill/>
        </p:spPr>
        <p:txBody>
          <a:bodyPr wrap="square">
            <a:spAutoFit/>
          </a:bodyPr>
          <a:lstStyle/>
          <a:p>
            <a:r>
              <a:rPr lang="en-US" sz="1200" b="1" i="1" dirty="0">
                <a:solidFill>
                  <a:schemeClr val="tx1"/>
                </a:solidFill>
                <a:latin typeface="Comic Sans MS" panose="030F0702030302020204" pitchFamily="66" charset="0"/>
              </a:rPr>
              <a:t>Which of these summaries best reflects Eleftherios Venizelos’ ideas?</a:t>
            </a:r>
            <a:endParaRPr lang="en-GB" sz="1200" b="1" i="1" dirty="0">
              <a:solidFill>
                <a:schemeClr val="tx1"/>
              </a:solidFill>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4134977"/>
            <a:ext cx="2960226" cy="2393511"/>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i="1" dirty="0">
                <a:solidFill>
                  <a:schemeClr val="tx1"/>
                </a:solidFill>
                <a:latin typeface="Comic Sans MS" panose="030F0702030302020204" pitchFamily="66" charset="0"/>
              </a:rPr>
              <a:t>You might also like to consider…</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What phrases does Venizelos use as a way of suggesting that the Population Exchange was not his idea? How does he try to distance himself from it?</a:t>
            </a:r>
          </a:p>
          <a:p>
            <a:endParaRPr lang="en-GB" sz="200"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In reality, it’s difficult to determine who first devised the idea for the Exchange.  </a:t>
            </a:r>
          </a:p>
        </p:txBody>
      </p:sp>
    </p:spTree>
    <p:extLst>
      <p:ext uri="{BB962C8B-B14F-4D97-AF65-F5344CB8AC3E}">
        <p14:creationId xmlns:p14="http://schemas.microsoft.com/office/powerpoint/2010/main" val="14139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Quietly effective League of Nations has done much to improve the world says  Japanese delegate | Century Ireland">
            <a:extLst>
              <a:ext uri="{FF2B5EF4-FFF2-40B4-BE49-F238E27FC236}">
                <a16:creationId xmlns:a16="http://schemas.microsoft.com/office/drawing/2014/main" id="{2B72B864-DD56-0CDE-0F36-B0FDB1961F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791" r="18831" b="24725"/>
          <a:stretch/>
        </p:blipFill>
        <p:spPr bwMode="auto">
          <a:xfrm>
            <a:off x="208728" y="370753"/>
            <a:ext cx="1110774" cy="1109408"/>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1.3: Hayashi Gonsuke at Lausanne</a:t>
            </a: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900" dirty="0">
                <a:solidFill>
                  <a:schemeClr val="tx1"/>
                </a:solidFill>
                <a:latin typeface="Dreaming Outloud Pro" panose="03050502040302030504" pitchFamily="66" charset="0"/>
                <a:cs typeface="Dreaming Outloud Pro" panose="03050502040302030504" pitchFamily="66" charset="0"/>
              </a:rPr>
              <a:t>‘To my mind, Turkey has secured nearly everything she had hoped for on the most important point, that is, her sovereign power… Turkey will be almost the only Power among our ex-enemies that has come out without loss of prestige and has emerged with a full promise of peaceful development.’ </a:t>
            </a:r>
            <a:endParaRPr lang="en-GB" sz="19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3816077301"/>
              </p:ext>
            </p:extLst>
          </p:nvPr>
        </p:nvGraphicFramePr>
        <p:xfrm>
          <a:off x="223241" y="4843443"/>
          <a:ext cx="5212359" cy="1685045"/>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 The disastrous effects of the First World War could only be remedied with a carefully-planned Population Exchange.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He thought that Turkey had the potential to be a successful country in the future (unlike the other nations that had been defeated in World War One).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Those who proposed the Population Exchange needed to reconsider, as it would cause countries to lose prestige.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91795"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Hayashi Gonsuke</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2" y="4456158"/>
            <a:ext cx="5463938" cy="276999"/>
          </a:xfrm>
          <a:prstGeom prst="rect">
            <a:avLst/>
          </a:prstGeom>
          <a:noFill/>
        </p:spPr>
        <p:txBody>
          <a:bodyPr wrap="square">
            <a:spAutoFit/>
          </a:bodyPr>
          <a:lstStyle/>
          <a:p>
            <a:r>
              <a:rPr lang="en-US" sz="1200" b="1" i="1" dirty="0">
                <a:solidFill>
                  <a:schemeClr val="tx1"/>
                </a:solidFill>
                <a:latin typeface="Comic Sans MS" panose="030F0702030302020204" pitchFamily="66" charset="0"/>
              </a:rPr>
              <a:t>Which of these summaries best reflects Hayashi Gonsuke’s ideas?</a:t>
            </a:r>
            <a:endParaRPr lang="en-GB" sz="1200" b="1" i="1" dirty="0">
              <a:solidFill>
                <a:schemeClr val="tx1"/>
              </a:solidFill>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4134977"/>
            <a:ext cx="2960226" cy="2393511"/>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i="1" dirty="0">
                <a:solidFill>
                  <a:schemeClr val="tx1"/>
                </a:solidFill>
                <a:latin typeface="Comic Sans MS" panose="030F0702030302020204" pitchFamily="66" charset="0"/>
              </a:rPr>
              <a:t>You might also like to consider…</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In 1905, Japan became the first ‘non-white’ nation to defeat a European empire, when they overcame Russia in the Russo-Japanese War. </a:t>
            </a: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Why do you think Turkish leaders felt they had lessons to learn from Japan’s recent history?</a:t>
            </a:r>
          </a:p>
        </p:txBody>
      </p:sp>
    </p:spTree>
    <p:extLst>
      <p:ext uri="{BB962C8B-B14F-4D97-AF65-F5344CB8AC3E}">
        <p14:creationId xmlns:p14="http://schemas.microsoft.com/office/powerpoint/2010/main" val="1712264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George Curzon, 1st Marquess Curzon of Kedleston - Wikipedia">
            <a:extLst>
              <a:ext uri="{FF2B5EF4-FFF2-40B4-BE49-F238E27FC236}">
                <a16:creationId xmlns:a16="http://schemas.microsoft.com/office/drawing/2014/main" id="{6DDBEFE4-AFC3-8F91-8BD1-F2A10D5CA1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488" r="9036" b="38058"/>
          <a:stretch/>
        </p:blipFill>
        <p:spPr bwMode="auto">
          <a:xfrm>
            <a:off x="191795" y="356507"/>
            <a:ext cx="1127707" cy="1127556"/>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1.4: George Curzon at Lausanne</a:t>
            </a: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600" dirty="0">
                <a:solidFill>
                  <a:schemeClr val="tx1"/>
                </a:solidFill>
                <a:latin typeface="Dreaming Outloud Pro" panose="03050502040302030504" pitchFamily="66" charset="0"/>
                <a:cs typeface="Dreaming Outloud Pro" panose="03050502040302030504" pitchFamily="66" charset="0"/>
              </a:rPr>
              <a:t>‘The purpose of the conference was to make a solution for the future. For his own part, he deeply regretted that any solution now being worked out should be the compulsory exchange of populations – a thoroughly bad and vicious solution, for which the world would pay a heavy penalty for a hundred years to come. He detested having anything to do with it. But to say it was a suggestion of the Greek Government was ridiculous. It was a solution enforced by the action of the Turkish Government in expelling these people from Turkish territory.’ </a:t>
            </a:r>
            <a:endParaRPr lang="en-GB" sz="16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246076658"/>
              </p:ext>
            </p:extLst>
          </p:nvPr>
        </p:nvGraphicFramePr>
        <p:xfrm>
          <a:off x="223241" y="4843443"/>
          <a:ext cx="5212359" cy="1685045"/>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 He thought that the Population Exchange was the only option left, as countries wished to recover economically after the First World War.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He thought that the Population Exchange would provide a good model for future exchanges, despite being difficult to implement.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He was opposed to the Population Exchange, and he blamed Turkish leaders for coming up with the idea.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74862"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George Curzon</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2" y="4456158"/>
            <a:ext cx="5463938" cy="276999"/>
          </a:xfrm>
          <a:prstGeom prst="rect">
            <a:avLst/>
          </a:prstGeom>
          <a:noFill/>
        </p:spPr>
        <p:txBody>
          <a:bodyPr wrap="square">
            <a:spAutoFit/>
          </a:bodyPr>
          <a:lstStyle/>
          <a:p>
            <a:r>
              <a:rPr lang="en-US" sz="1200" b="1" i="1" dirty="0">
                <a:solidFill>
                  <a:schemeClr val="tx1"/>
                </a:solidFill>
                <a:latin typeface="Comic Sans MS" panose="030F0702030302020204" pitchFamily="66" charset="0"/>
              </a:rPr>
              <a:t>Which of these summaries best reflects George Curzon’s ideas?</a:t>
            </a:r>
            <a:endParaRPr lang="en-GB" sz="1200" b="1" i="1" dirty="0">
              <a:solidFill>
                <a:schemeClr val="tx1"/>
              </a:solidFill>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3901339"/>
            <a:ext cx="2960226" cy="262714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i="1" dirty="0">
                <a:solidFill>
                  <a:schemeClr val="tx1"/>
                </a:solidFill>
                <a:latin typeface="Comic Sans MS" panose="030F0702030302020204" pitchFamily="66" charset="0"/>
              </a:rPr>
              <a:t>You might also like to consider…</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At the end of the First World War, there was ‘war-weariness’ in Britain: a sense that Britain needed to spend less time and taxpayers’ money on its empire. How might this attitude have shaped Curzon’s views?</a:t>
            </a:r>
          </a:p>
        </p:txBody>
      </p:sp>
    </p:spTree>
    <p:extLst>
      <p:ext uri="{BB962C8B-B14F-4D97-AF65-F5344CB8AC3E}">
        <p14:creationId xmlns:p14="http://schemas.microsoft.com/office/powerpoint/2010/main" val="144964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Fridtjof Nansen – Facts - NobelPrize.org">
            <a:extLst>
              <a:ext uri="{FF2B5EF4-FFF2-40B4-BE49-F238E27FC236}">
                <a16:creationId xmlns:a16="http://schemas.microsoft.com/office/drawing/2014/main" id="{34F8A889-6CCC-263E-921F-2E03EBFED4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558"/>
          <a:stretch/>
        </p:blipFill>
        <p:spPr bwMode="auto">
          <a:xfrm>
            <a:off x="191795" y="333812"/>
            <a:ext cx="1110774" cy="1157004"/>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solidFill>
                  <a:schemeClr val="tx1"/>
                </a:solidFill>
                <a:latin typeface="Comic Sans MS" panose="030F0902030302020204" pitchFamily="66" charset="0"/>
              </a:rPr>
              <a:t>Resource sheet 1.5: Fridtjof Nansen at Lausanne</a:t>
            </a: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400" dirty="0">
                <a:solidFill>
                  <a:schemeClr val="tx1"/>
                </a:solidFill>
                <a:latin typeface="Dreaming Outloud Pro" panose="03050502040302030504" pitchFamily="66" charset="0"/>
                <a:cs typeface="Dreaming Outloud Pro" panose="03050502040302030504" pitchFamily="66" charset="0"/>
              </a:rPr>
              <a:t>‘Anyone who has reflected upon what is involved in the displacement of populations of many more than 1,000,000 people, in uprooting these people from their homes, transferring them to a strange new country, in registering, valuing and liquidating their individual property which they abandon, and in securing to them the payment of their just claims to the value of this property, will understand that the difficulties are immense… There had been already very great displacements of populations… Unless something is done, and done quickly, to deal with it, the economic results for both countries… will be disastrous. More can be done by a prompt and efficient exchange of minority populations to prevent these disastrous economic results from coming about than by any other measure which can be taken.’ </a:t>
            </a:r>
            <a:endParaRPr lang="en-GB" sz="14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1357730051"/>
              </p:ext>
            </p:extLst>
          </p:nvPr>
        </p:nvGraphicFramePr>
        <p:xfrm>
          <a:off x="223241" y="4843443"/>
          <a:ext cx="5212359" cy="1685045"/>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 He thought that the quick movement of people back to where they ‘belonged’ was the only way to prevent significant economic problems.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He thought that the Population Exchange would be too impractical to actually implement, due to the numbers involved.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He wanted to prioritise the ‘human’ needs and wishes of the people involved in the Population Exchange.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74862"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Fridtjof Nansen</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2" y="4456158"/>
            <a:ext cx="5463938" cy="276999"/>
          </a:xfrm>
          <a:prstGeom prst="rect">
            <a:avLst/>
          </a:prstGeom>
          <a:noFill/>
        </p:spPr>
        <p:txBody>
          <a:bodyPr wrap="square">
            <a:spAutoFit/>
          </a:bodyPr>
          <a:lstStyle/>
          <a:p>
            <a:r>
              <a:rPr lang="en-US" sz="1200" b="1" i="1" dirty="0">
                <a:solidFill>
                  <a:schemeClr val="tx1"/>
                </a:solidFill>
                <a:latin typeface="Comic Sans MS" panose="030F0702030302020204" pitchFamily="66" charset="0"/>
              </a:rPr>
              <a:t>Which of these summaries best reflects </a:t>
            </a:r>
            <a:r>
              <a:rPr lang="en-US" sz="1200" b="1" i="1" dirty="0">
                <a:solidFill>
                  <a:schemeClr val="tx1"/>
                </a:solidFill>
                <a:latin typeface="Comic Sans MS" panose="030F0902030302020204" pitchFamily="66" charset="0"/>
              </a:rPr>
              <a:t>Fridtjof Nansen’s </a:t>
            </a:r>
            <a:r>
              <a:rPr lang="en-US" sz="1200" b="1" i="1" dirty="0">
                <a:solidFill>
                  <a:schemeClr val="tx1"/>
                </a:solidFill>
                <a:latin typeface="Comic Sans MS" panose="030F0702030302020204" pitchFamily="66" charset="0"/>
              </a:rPr>
              <a:t>ideas?</a:t>
            </a:r>
            <a:endParaRPr lang="en-GB" sz="1200" b="1" i="1" dirty="0">
              <a:solidFill>
                <a:schemeClr val="tx1"/>
              </a:solidFill>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3901339"/>
            <a:ext cx="2960226" cy="262714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i="1" dirty="0">
                <a:solidFill>
                  <a:schemeClr val="tx1"/>
                </a:solidFill>
                <a:latin typeface="Comic Sans MS" panose="030F0702030302020204" pitchFamily="66" charset="0"/>
              </a:rPr>
              <a:t>You might also like to consider…</a:t>
            </a:r>
          </a:p>
          <a:p>
            <a:endParaRPr lang="en-US" sz="6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In 1921, Nansen was appointed High Commissioner for Refugees for the League of Nations. In 1922, he was given the Nobel Peace Prize for his work on behalf of those displaced by the First World War. How does the language used in the extract reflect Nansen’s humanitarian approach? Is there anything in the extract that seems to contradict this? </a:t>
            </a:r>
          </a:p>
        </p:txBody>
      </p:sp>
    </p:spTree>
    <p:extLst>
      <p:ext uri="{BB962C8B-B14F-4D97-AF65-F5344CB8AC3E}">
        <p14:creationId xmlns:p14="http://schemas.microsoft.com/office/powerpoint/2010/main" val="2774852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French diplomat Camille Barrère (1851-1940)">
            <a:extLst>
              <a:ext uri="{FF2B5EF4-FFF2-40B4-BE49-F238E27FC236}">
                <a16:creationId xmlns:a16="http://schemas.microsoft.com/office/drawing/2014/main" id="{CCD9C344-611B-56EB-8EEE-2AA301EC62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862" y="316173"/>
            <a:ext cx="1127707" cy="1174643"/>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solidFill>
                  <a:schemeClr val="tx1"/>
                </a:solidFill>
                <a:latin typeface="Comic Sans MS" panose="030F0902030302020204" pitchFamily="66" charset="0"/>
              </a:rPr>
              <a:t>Resource sheet 1.6: Camille </a:t>
            </a:r>
            <a:r>
              <a:rPr lang="en-GB" sz="1000" dirty="0">
                <a:effectLst/>
                <a:latin typeface="Comic Sans MS" panose="030F0702030302020204" pitchFamily="66" charset="0"/>
              </a:rPr>
              <a:t>Barrère</a:t>
            </a:r>
            <a:r>
              <a:rPr lang="en-US" sz="1000" dirty="0">
                <a:solidFill>
                  <a:schemeClr val="tx1"/>
                </a:solidFill>
                <a:latin typeface="Comic Sans MS" panose="030F0902030302020204" pitchFamily="66" charset="0"/>
              </a:rPr>
              <a:t> at Lausanne</a:t>
            </a: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700" dirty="0">
                <a:solidFill>
                  <a:schemeClr val="tx1"/>
                </a:solidFill>
                <a:latin typeface="Dreaming Outloud Pro" panose="03050502040302030504" pitchFamily="66" charset="0"/>
                <a:cs typeface="Dreaming Outloud Pro" panose="03050502040302030504" pitchFamily="66" charset="0"/>
              </a:rPr>
              <a:t>‘Can we doubt… that Turkey appreciates the true value of the economic and moral strength which she has hitherto derived from these minorities? At a time when commercial, industrial and agricultural activity is so necessary to every country for repairing damages due to a long series of wars and for exploiting undeveloped wealth, can we believe that the Turkish Government will fail to recognise how vitally important it is to preserve certain educated, industrious and hard-working elements of the population?’ </a:t>
            </a:r>
            <a:endParaRPr lang="en-GB" sz="17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691772312"/>
              </p:ext>
            </p:extLst>
          </p:nvPr>
        </p:nvGraphicFramePr>
        <p:xfrm>
          <a:off x="223241" y="4843443"/>
          <a:ext cx="5212359" cy="1737360"/>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 He was an enthusiastic supporter of the Population Exchange, on humanitarian grounds.</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He thought that the Population Exchange would do little to solve the deep-rooted economic problems present in Turkey.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He suggested that Turkey would do better to keep the minority groups that they wanted to exchange, because these groups were so important to Turkey’s economy.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74862"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1200" b="1" i="0" dirty="0">
                <a:solidFill>
                  <a:srgbClr val="0033CC"/>
                </a:solidFill>
                <a:effectLst/>
                <a:latin typeface="Comic Sans MS" panose="030F0702030302020204" pitchFamily="66" charset="0"/>
              </a:rPr>
              <a:t>Camille Barrère</a:t>
            </a:r>
            <a:endParaRPr lang="en-US" sz="1200" b="1" dirty="0">
              <a:solidFill>
                <a:srgbClr val="0033CC"/>
              </a:solidFill>
              <a:latin typeface="Comic Sans MS" panose="030F0902030302020204" pitchFamily="66" charset="0"/>
            </a:endParaRPr>
          </a:p>
        </p:txBody>
      </p:sp>
      <p:sp>
        <p:nvSpPr>
          <p:cNvPr id="10" name="TextBox 9">
            <a:extLst>
              <a:ext uri="{FF2B5EF4-FFF2-40B4-BE49-F238E27FC236}">
                <a16:creationId xmlns:a16="http://schemas.microsoft.com/office/drawing/2014/main" id="{FEBA61C8-22A7-25C6-4B79-CD93E97BD484}"/>
              </a:ext>
            </a:extLst>
          </p:cNvPr>
          <p:cNvSpPr txBox="1"/>
          <p:nvPr/>
        </p:nvSpPr>
        <p:spPr>
          <a:xfrm>
            <a:off x="124061" y="4456158"/>
            <a:ext cx="5655733" cy="276999"/>
          </a:xfrm>
          <a:prstGeom prst="rect">
            <a:avLst/>
          </a:prstGeom>
          <a:noFill/>
        </p:spPr>
        <p:txBody>
          <a:bodyPr wrap="square">
            <a:spAutoFit/>
          </a:bodyPr>
          <a:lstStyle/>
          <a:p>
            <a:r>
              <a:rPr lang="en-US" sz="1200" b="1" i="1" dirty="0">
                <a:latin typeface="Comic Sans MS" panose="030F0702030302020204" pitchFamily="66" charset="0"/>
              </a:rPr>
              <a:t>Which of these summaries best reflects </a:t>
            </a:r>
            <a:r>
              <a:rPr lang="en-GB" sz="1200" b="1" i="1" dirty="0">
                <a:effectLst/>
                <a:latin typeface="Comic Sans MS" panose="030F0702030302020204" pitchFamily="66" charset="0"/>
              </a:rPr>
              <a:t>Camille Barrère</a:t>
            </a:r>
            <a:r>
              <a:rPr lang="en-US" sz="1200" b="1" i="1" dirty="0">
                <a:effectLst/>
                <a:latin typeface="Comic Sans MS" panose="030F0902030302020204" pitchFamily="66" charset="0"/>
              </a:rPr>
              <a:t>’s </a:t>
            </a:r>
            <a:r>
              <a:rPr lang="en-US" sz="1200" b="1" i="1" dirty="0">
                <a:latin typeface="Comic Sans MS" panose="030F0702030302020204" pitchFamily="66" charset="0"/>
              </a:rPr>
              <a:t>ideas?</a:t>
            </a:r>
            <a:endParaRPr lang="en-GB" sz="1200" b="1" i="1" dirty="0">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4134977"/>
            <a:ext cx="2960226" cy="2393511"/>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i="1" dirty="0">
                <a:solidFill>
                  <a:schemeClr val="tx1"/>
                </a:solidFill>
                <a:latin typeface="Comic Sans MS" panose="030F0702030302020204" pitchFamily="66" charset="0"/>
              </a:rPr>
              <a:t>You might also like to consider…</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What evidence does </a:t>
            </a:r>
            <a:r>
              <a:rPr lang="en-GB" sz="1200" dirty="0">
                <a:solidFill>
                  <a:schemeClr val="tx1"/>
                </a:solidFill>
                <a:effectLst/>
                <a:latin typeface="Comic Sans MS" panose="030F0702030302020204" pitchFamily="66" charset="0"/>
              </a:rPr>
              <a:t>Barrère give of the benefits that Turkey had derived from the ‘minorities’ currently living in Turkey? </a:t>
            </a: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Why did some Turks at the time have a different view of these people, and their role in Turkish society?</a:t>
            </a:r>
          </a:p>
        </p:txBody>
      </p:sp>
    </p:spTree>
    <p:extLst>
      <p:ext uri="{BB962C8B-B14F-4D97-AF65-F5344CB8AC3E}">
        <p14:creationId xmlns:p14="http://schemas.microsoft.com/office/powerpoint/2010/main" val="3396850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4">
            <a:extLst>
              <a:ext uri="{FF2B5EF4-FFF2-40B4-BE49-F238E27FC236}">
                <a16:creationId xmlns:a16="http://schemas.microsoft.com/office/drawing/2014/main" id="{0451E68E-FFA8-8BB8-80BD-842614873B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36" r="6364" b="33915"/>
          <a:stretch/>
        </p:blipFill>
        <p:spPr bwMode="auto">
          <a:xfrm>
            <a:off x="174862" y="352767"/>
            <a:ext cx="1127707" cy="1119501"/>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solidFill>
                  <a:schemeClr val="tx1"/>
                </a:solidFill>
                <a:latin typeface="Comic Sans MS" panose="030F0902030302020204" pitchFamily="66" charset="0"/>
              </a:rPr>
              <a:t>Resource sheet 1.7: Richard Washburn Child at Lausanne</a:t>
            </a: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600" dirty="0">
                <a:solidFill>
                  <a:schemeClr val="tx1"/>
                </a:solidFill>
                <a:latin typeface="Dreaming Outloud Pro" panose="03050502040302030504" pitchFamily="66" charset="0"/>
                <a:cs typeface="Dreaming Outloud Pro" panose="03050502040302030504" pitchFamily="66" charset="0"/>
              </a:rPr>
              <a:t>‘The comfort and safety and settlement of the hundreds of thousands of human beings, most of them non-belligerents, many of them women and children, many dislodged for ever from their homes by the disturbances in the near East, is a matter which has for the people of the United States a vital interest… We believed that new precedents which tend to establish the right of nations to expel large bodies of their citizens to become burdens upon other nations must be carefully considered… lest a new and unwholesome principle find foothold to vex international law and justice.’ </a:t>
            </a:r>
            <a:endParaRPr lang="en-GB" sz="16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2695076191"/>
              </p:ext>
            </p:extLst>
          </p:nvPr>
        </p:nvGraphicFramePr>
        <p:xfrm>
          <a:off x="223241" y="4843443"/>
          <a:ext cx="5212359" cy="1685045"/>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 He was worried about the Population Exchange, because he was worried that it might lead to other groups of people being forced to move in the future.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He thought that forcing a wave of refugees from their homes could lead to a rise in crime.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He supported the Population Exchange as a way of bringing order and security back to the region.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74862" y="1582554"/>
            <a:ext cx="1110774" cy="646331"/>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Richard Washburn Child</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1" y="4456158"/>
            <a:ext cx="5655733" cy="269304"/>
          </a:xfrm>
          <a:prstGeom prst="rect">
            <a:avLst/>
          </a:prstGeom>
          <a:noFill/>
        </p:spPr>
        <p:txBody>
          <a:bodyPr wrap="square">
            <a:spAutoFit/>
          </a:bodyPr>
          <a:lstStyle/>
          <a:p>
            <a:r>
              <a:rPr lang="en-US" sz="1150" b="1" i="1" dirty="0">
                <a:latin typeface="Comic Sans MS" panose="030F0702030302020204" pitchFamily="66" charset="0"/>
              </a:rPr>
              <a:t>Which of these summaries best reflects </a:t>
            </a:r>
            <a:r>
              <a:rPr lang="en-US" sz="1150" b="1" i="1" dirty="0">
                <a:effectLst/>
                <a:latin typeface="Comic Sans MS" panose="030F0702030302020204" pitchFamily="66" charset="0"/>
              </a:rPr>
              <a:t>Richard Washburn Child’s </a:t>
            </a:r>
            <a:r>
              <a:rPr lang="en-US" sz="1150" b="1" i="1" dirty="0">
                <a:latin typeface="Comic Sans MS" panose="030F0702030302020204" pitchFamily="66" charset="0"/>
              </a:rPr>
              <a:t>ideas?</a:t>
            </a:r>
            <a:endParaRPr lang="en-GB" sz="1150" b="1" i="1" dirty="0">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3901339"/>
            <a:ext cx="2960226" cy="262714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i="1" dirty="0">
                <a:solidFill>
                  <a:schemeClr val="tx1"/>
                </a:solidFill>
                <a:latin typeface="Comic Sans MS" panose="030F0702030302020204" pitchFamily="66" charset="0"/>
              </a:rPr>
              <a:t>You might also like to consider…</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Can you identify words or phrases from the extract that highlight Child’s commitment to humanitarianism? </a:t>
            </a: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At Lausanne Ismet Pasha pointed to a double standard, noting the poor treatment of minorities in the USA. Which groups do you think he was thinking of?</a:t>
            </a:r>
          </a:p>
        </p:txBody>
      </p:sp>
    </p:spTree>
    <p:extLst>
      <p:ext uri="{BB962C8B-B14F-4D97-AF65-F5344CB8AC3E}">
        <p14:creationId xmlns:p14="http://schemas.microsoft.com/office/powerpoint/2010/main" val="3638063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Worksheet 1.1: Recording grid</a:t>
            </a:r>
          </a:p>
        </p:txBody>
      </p:sp>
      <p:graphicFrame>
        <p:nvGraphicFramePr>
          <p:cNvPr id="4" name="Table 5">
            <a:extLst>
              <a:ext uri="{FF2B5EF4-FFF2-40B4-BE49-F238E27FC236}">
                <a16:creationId xmlns:a16="http://schemas.microsoft.com/office/drawing/2014/main" id="{82BF073D-0964-5585-082E-E083E6D19D29}"/>
              </a:ext>
            </a:extLst>
          </p:cNvPr>
          <p:cNvGraphicFramePr>
            <a:graphicFrameLocks noGrp="1"/>
          </p:cNvGraphicFramePr>
          <p:nvPr>
            <p:extLst>
              <p:ext uri="{D42A27DB-BD31-4B8C-83A1-F6EECF244321}">
                <p14:modId xmlns:p14="http://schemas.microsoft.com/office/powerpoint/2010/main" val="1767603757"/>
              </p:ext>
            </p:extLst>
          </p:nvPr>
        </p:nvGraphicFramePr>
        <p:xfrm>
          <a:off x="220132" y="330301"/>
          <a:ext cx="8656748" cy="4180840"/>
        </p:xfrm>
        <a:graphic>
          <a:graphicData uri="http://schemas.openxmlformats.org/drawingml/2006/table">
            <a:tbl>
              <a:tblPr firstRow="1" bandRow="1">
                <a:tableStyleId>{5C22544A-7EE6-4342-B048-85BDC9FD1C3A}</a:tableStyleId>
              </a:tblPr>
              <a:tblGrid>
                <a:gridCol w="2716499">
                  <a:extLst>
                    <a:ext uri="{9D8B030D-6E8A-4147-A177-3AD203B41FA5}">
                      <a16:colId xmlns:a16="http://schemas.microsoft.com/office/drawing/2014/main" val="544358587"/>
                    </a:ext>
                  </a:extLst>
                </a:gridCol>
                <a:gridCol w="848607">
                  <a:extLst>
                    <a:ext uri="{9D8B030D-6E8A-4147-A177-3AD203B41FA5}">
                      <a16:colId xmlns:a16="http://schemas.microsoft.com/office/drawing/2014/main" val="1587799788"/>
                    </a:ext>
                  </a:extLst>
                </a:gridCol>
                <a:gridCol w="848607">
                  <a:extLst>
                    <a:ext uri="{9D8B030D-6E8A-4147-A177-3AD203B41FA5}">
                      <a16:colId xmlns:a16="http://schemas.microsoft.com/office/drawing/2014/main" val="3332252822"/>
                    </a:ext>
                  </a:extLst>
                </a:gridCol>
                <a:gridCol w="848607">
                  <a:extLst>
                    <a:ext uri="{9D8B030D-6E8A-4147-A177-3AD203B41FA5}">
                      <a16:colId xmlns:a16="http://schemas.microsoft.com/office/drawing/2014/main" val="3224967526"/>
                    </a:ext>
                  </a:extLst>
                </a:gridCol>
                <a:gridCol w="848607">
                  <a:extLst>
                    <a:ext uri="{9D8B030D-6E8A-4147-A177-3AD203B41FA5}">
                      <a16:colId xmlns:a16="http://schemas.microsoft.com/office/drawing/2014/main" val="1684974093"/>
                    </a:ext>
                  </a:extLst>
                </a:gridCol>
                <a:gridCol w="848607">
                  <a:extLst>
                    <a:ext uri="{9D8B030D-6E8A-4147-A177-3AD203B41FA5}">
                      <a16:colId xmlns:a16="http://schemas.microsoft.com/office/drawing/2014/main" val="905850458"/>
                    </a:ext>
                  </a:extLst>
                </a:gridCol>
                <a:gridCol w="848607">
                  <a:extLst>
                    <a:ext uri="{9D8B030D-6E8A-4147-A177-3AD203B41FA5}">
                      <a16:colId xmlns:a16="http://schemas.microsoft.com/office/drawing/2014/main" val="1466840732"/>
                    </a:ext>
                  </a:extLst>
                </a:gridCol>
                <a:gridCol w="848607">
                  <a:extLst>
                    <a:ext uri="{9D8B030D-6E8A-4147-A177-3AD203B41FA5}">
                      <a16:colId xmlns:a16="http://schemas.microsoft.com/office/drawing/2014/main" val="83999195"/>
                    </a:ext>
                  </a:extLst>
                </a:gridCol>
              </a:tblGrid>
              <a:tr h="370840">
                <a:tc>
                  <a:txBody>
                    <a:bodyPr/>
                    <a:lstStyle/>
                    <a:p>
                      <a:r>
                        <a:rPr lang="en-US" sz="1050" dirty="0">
                          <a:solidFill>
                            <a:schemeClr val="tx1"/>
                          </a:solidFill>
                          <a:latin typeface="Comic Sans MS" panose="030F0702030302020204" pitchFamily="66" charset="0"/>
                        </a:rPr>
                        <a:t>Criteria for ‘peace’:</a:t>
                      </a:r>
                      <a:endParaRPr lang="en-GB" sz="105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r>
                        <a:rPr lang="en-US" sz="1000" dirty="0">
                          <a:solidFill>
                            <a:schemeClr val="tx1"/>
                          </a:solidFill>
                          <a:latin typeface="Comic Sans MS" panose="030F0702030302020204" pitchFamily="66" charset="0"/>
                        </a:rPr>
                        <a:t>Ismet?</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Venizelos?</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Hayashi?</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Curzon?</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Nansen?</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b="1" i="0" dirty="0">
                          <a:solidFill>
                            <a:srgbClr val="202122"/>
                          </a:solidFill>
                          <a:effectLst/>
                          <a:latin typeface="Comic Sans MS" panose="030F0702030302020204" pitchFamily="66" charset="0"/>
                        </a:rPr>
                        <a:t>Barrère?</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Child?</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4192387"/>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Comic Sans MS" panose="030F0702030302020204" pitchFamily="66" charset="0"/>
                        </a:rPr>
                        <a:t>Absence of international conflict (between countries):</a:t>
                      </a:r>
                      <a:endParaRPr lang="en-GB" sz="11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3367744"/>
                  </a:ext>
                </a:extLst>
              </a:tr>
              <a:tr h="411480">
                <a:tc>
                  <a:txBody>
                    <a:bodyPr/>
                    <a:lstStyle/>
                    <a:p>
                      <a:pPr algn="l"/>
                      <a:r>
                        <a:rPr lang="en-US" sz="1100" dirty="0">
                          <a:solidFill>
                            <a:schemeClr val="tx1"/>
                          </a:solidFill>
                          <a:latin typeface="Comic Sans MS" panose="030F0702030302020204" pitchFamily="66" charset="0"/>
                        </a:rPr>
                        <a:t>Absence of internal conflict (between groups within the country):</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5351012"/>
                  </a:ext>
                </a:extLst>
              </a:tr>
              <a:tr h="411480">
                <a:tc>
                  <a:txBody>
                    <a:bodyPr/>
                    <a:lstStyle/>
                    <a:p>
                      <a:r>
                        <a:rPr lang="en-US" sz="1100" dirty="0">
                          <a:solidFill>
                            <a:schemeClr val="tx1"/>
                          </a:solidFill>
                          <a:latin typeface="Comic Sans MS" panose="030F0702030302020204" pitchFamily="66" charset="0"/>
                        </a:rPr>
                        <a:t>Conditions suitable for economic growth: </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4848104"/>
                  </a:ext>
                </a:extLst>
              </a:tr>
              <a:tr h="411480">
                <a:tc>
                  <a:txBody>
                    <a:bodyPr/>
                    <a:lstStyle/>
                    <a:p>
                      <a:r>
                        <a:rPr lang="en-US" sz="1100" dirty="0">
                          <a:solidFill>
                            <a:schemeClr val="tx1"/>
                          </a:solidFill>
                          <a:latin typeface="Comic Sans MS" panose="030F0702030302020204" pitchFamily="66" charset="0"/>
                        </a:rPr>
                        <a:t>People feel safe and secure in their own homes:</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4029610"/>
                  </a:ext>
                </a:extLst>
              </a:tr>
              <a:tr h="411480">
                <a:tc>
                  <a:txBody>
                    <a:bodyPr/>
                    <a:lstStyle/>
                    <a:p>
                      <a:r>
                        <a:rPr lang="en-US" sz="1100" dirty="0">
                          <a:solidFill>
                            <a:schemeClr val="tx1"/>
                          </a:solidFill>
                          <a:latin typeface="Comic Sans MS" panose="030F0702030302020204" pitchFamily="66" charset="0"/>
                        </a:rPr>
                        <a:t>Country has independence/ sovereignty (no ‘outside’ interference):</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14137997"/>
                  </a:ext>
                </a:extLst>
              </a:tr>
              <a:tr h="411480">
                <a:tc>
                  <a:txBody>
                    <a:bodyPr/>
                    <a:lstStyle/>
                    <a:p>
                      <a:pPr algn="l"/>
                      <a:r>
                        <a:rPr lang="en-US" sz="1100" dirty="0">
                          <a:solidFill>
                            <a:schemeClr val="tx1"/>
                          </a:solidFill>
                          <a:latin typeface="Comic Sans MS" panose="030F0702030302020204" pitchFamily="66" charset="0"/>
                        </a:rPr>
                        <a:t>Respect for human rights (freedom of speech/ assembly/vote).</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7775018"/>
                  </a:ext>
                </a:extLst>
              </a:tr>
              <a:tr h="411480">
                <a:tc>
                  <a:txBody>
                    <a:bodyPr/>
                    <a:lstStyle/>
                    <a:p>
                      <a:pPr algn="l"/>
                      <a:r>
                        <a:rPr lang="en-US" sz="1100" dirty="0">
                          <a:solidFill>
                            <a:schemeClr val="tx1"/>
                          </a:solidFill>
                          <a:latin typeface="Comic Sans MS" panose="030F0702030302020204" pitchFamily="66" charset="0"/>
                        </a:rPr>
                        <a:t>Single-faith community.</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33485772"/>
                  </a:ext>
                </a:extLst>
              </a:tr>
              <a:tr h="411480">
                <a:tc>
                  <a:txBody>
                    <a:bodyPr/>
                    <a:lstStyle/>
                    <a:p>
                      <a:pPr algn="l"/>
                      <a:r>
                        <a:rPr lang="en-US" sz="1100" dirty="0">
                          <a:solidFill>
                            <a:schemeClr val="tx1"/>
                          </a:solidFill>
                          <a:latin typeface="Comic Sans MS" panose="030F0702030302020204" pitchFamily="66" charset="0"/>
                        </a:rPr>
                        <a:t>A set of international norms/laws that everyone signs up to.</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6299384"/>
                  </a:ext>
                </a:extLst>
              </a:tr>
              <a:tr h="411480">
                <a:tc>
                  <a:txBody>
                    <a:bodyPr/>
                    <a:lstStyle/>
                    <a:p>
                      <a:r>
                        <a:rPr lang="en-US" sz="1100" dirty="0">
                          <a:solidFill>
                            <a:schemeClr val="tx1"/>
                          </a:solidFill>
                          <a:latin typeface="Comic Sans MS" panose="030F0702030302020204" pitchFamily="66" charset="0"/>
                        </a:rPr>
                        <a:t>Good relations with other countries:</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5437476"/>
                  </a:ext>
                </a:extLst>
              </a:tr>
            </a:tbl>
          </a:graphicData>
        </a:graphic>
      </p:graphicFrame>
      <p:graphicFrame>
        <p:nvGraphicFramePr>
          <p:cNvPr id="6" name="Table 5">
            <a:extLst>
              <a:ext uri="{FF2B5EF4-FFF2-40B4-BE49-F238E27FC236}">
                <a16:creationId xmlns:a16="http://schemas.microsoft.com/office/drawing/2014/main" id="{0348224A-38E6-893E-09B1-073E1FD38FBC}"/>
              </a:ext>
            </a:extLst>
          </p:cNvPr>
          <p:cNvGraphicFramePr>
            <a:graphicFrameLocks noGrp="1"/>
          </p:cNvGraphicFramePr>
          <p:nvPr>
            <p:extLst>
              <p:ext uri="{D42A27DB-BD31-4B8C-83A1-F6EECF244321}">
                <p14:modId xmlns:p14="http://schemas.microsoft.com/office/powerpoint/2010/main" val="3415594602"/>
              </p:ext>
            </p:extLst>
          </p:nvPr>
        </p:nvGraphicFramePr>
        <p:xfrm>
          <a:off x="220132" y="4664164"/>
          <a:ext cx="8656740" cy="786780"/>
        </p:xfrm>
        <a:graphic>
          <a:graphicData uri="http://schemas.openxmlformats.org/drawingml/2006/table">
            <a:tbl>
              <a:tblPr firstRow="1" bandRow="1">
                <a:tableStyleId>{5C22544A-7EE6-4342-B048-85BDC9FD1C3A}</a:tableStyleId>
              </a:tblPr>
              <a:tblGrid>
                <a:gridCol w="2056903">
                  <a:extLst>
                    <a:ext uri="{9D8B030D-6E8A-4147-A177-3AD203B41FA5}">
                      <a16:colId xmlns:a16="http://schemas.microsoft.com/office/drawing/2014/main" val="2966041221"/>
                    </a:ext>
                  </a:extLst>
                </a:gridCol>
                <a:gridCol w="6599837">
                  <a:extLst>
                    <a:ext uri="{9D8B030D-6E8A-4147-A177-3AD203B41FA5}">
                      <a16:colId xmlns:a16="http://schemas.microsoft.com/office/drawing/2014/main" val="2670003481"/>
                    </a:ext>
                  </a:extLst>
                </a:gridCol>
              </a:tblGrid>
              <a:tr h="786780">
                <a:tc>
                  <a:txBody>
                    <a:bodyPr/>
                    <a:lstStyle/>
                    <a:p>
                      <a:r>
                        <a:rPr lang="en-US" sz="1100" dirty="0">
                          <a:solidFill>
                            <a:schemeClr val="tx1"/>
                          </a:solidFill>
                          <a:latin typeface="Comic Sans MS" panose="030F0702030302020204" pitchFamily="66" charset="0"/>
                        </a:rPr>
                        <a:t>Did any of the delegates mention or describe any other criteria for ‘peace’? Note them down here:</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4898459"/>
                  </a:ext>
                </a:extLst>
              </a:tr>
            </a:tbl>
          </a:graphicData>
        </a:graphic>
      </p:graphicFrame>
      <p:graphicFrame>
        <p:nvGraphicFramePr>
          <p:cNvPr id="7" name="Table 6">
            <a:extLst>
              <a:ext uri="{FF2B5EF4-FFF2-40B4-BE49-F238E27FC236}">
                <a16:creationId xmlns:a16="http://schemas.microsoft.com/office/drawing/2014/main" id="{9992780A-3C0F-958A-7235-7ACC704D867B}"/>
              </a:ext>
            </a:extLst>
          </p:cNvPr>
          <p:cNvGraphicFramePr>
            <a:graphicFrameLocks noGrp="1"/>
          </p:cNvGraphicFramePr>
          <p:nvPr>
            <p:extLst>
              <p:ext uri="{D42A27DB-BD31-4B8C-83A1-F6EECF244321}">
                <p14:modId xmlns:p14="http://schemas.microsoft.com/office/powerpoint/2010/main" val="335556040"/>
              </p:ext>
            </p:extLst>
          </p:nvPr>
        </p:nvGraphicFramePr>
        <p:xfrm>
          <a:off x="220138" y="5583310"/>
          <a:ext cx="8656740" cy="1121257"/>
        </p:xfrm>
        <a:graphic>
          <a:graphicData uri="http://schemas.openxmlformats.org/drawingml/2006/table">
            <a:tbl>
              <a:tblPr firstRow="1" bandRow="1">
                <a:tableStyleId>{5C22544A-7EE6-4342-B048-85BDC9FD1C3A}</a:tableStyleId>
              </a:tblPr>
              <a:tblGrid>
                <a:gridCol w="2056903">
                  <a:extLst>
                    <a:ext uri="{9D8B030D-6E8A-4147-A177-3AD203B41FA5}">
                      <a16:colId xmlns:a16="http://schemas.microsoft.com/office/drawing/2014/main" val="2966041221"/>
                    </a:ext>
                  </a:extLst>
                </a:gridCol>
                <a:gridCol w="6599837">
                  <a:extLst>
                    <a:ext uri="{9D8B030D-6E8A-4147-A177-3AD203B41FA5}">
                      <a16:colId xmlns:a16="http://schemas.microsoft.com/office/drawing/2014/main" val="2670003481"/>
                    </a:ext>
                  </a:extLst>
                </a:gridCol>
              </a:tblGrid>
              <a:tr h="1121257">
                <a:tc>
                  <a:txBody>
                    <a:bodyPr/>
                    <a:lstStyle/>
                    <a:p>
                      <a:r>
                        <a:rPr lang="en-US" sz="1100" dirty="0">
                          <a:solidFill>
                            <a:schemeClr val="tx1"/>
                          </a:solidFill>
                          <a:latin typeface="Comic Sans MS" panose="030F0702030302020204" pitchFamily="66" charset="0"/>
                        </a:rPr>
                        <a:t>Which criteria were mentioned most commonly? Did this surprise you? Explain your ideas:</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4898459"/>
                  </a:ext>
                </a:extLst>
              </a:tr>
            </a:tbl>
          </a:graphicData>
        </a:graphic>
      </p:graphicFrame>
    </p:spTree>
    <p:extLst>
      <p:ext uri="{BB962C8B-B14F-4D97-AF65-F5344CB8AC3E}">
        <p14:creationId xmlns:p14="http://schemas.microsoft.com/office/powerpoint/2010/main" val="1109352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4401205"/>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latin typeface="Comic Sans MS" panose="030F0902030302020204" pitchFamily="66" charset="0"/>
              </a:rPr>
              <a:t>Now, it’s time to think about the </a:t>
            </a:r>
            <a:r>
              <a:rPr lang="en-US" sz="2800" b="1" dirty="0">
                <a:latin typeface="Comic Sans MS" panose="030F0902030302020204" pitchFamily="66" charset="0"/>
              </a:rPr>
              <a:t>context</a:t>
            </a:r>
            <a:r>
              <a:rPr lang="en-US" sz="2800" dirty="0">
                <a:latin typeface="Comic Sans MS" panose="030F0902030302020204" pitchFamily="66" charset="0"/>
              </a:rPr>
              <a:t> in which these definitions or ideas about ‘peace’ (and an understanding that the Population Exchange might help to secure it) came into being. </a:t>
            </a:r>
          </a:p>
          <a:p>
            <a:endParaRPr lang="en-US" sz="2800" b="1" dirty="0">
              <a:latin typeface="Comic Sans MS" panose="030F0902030302020204" pitchFamily="66" charset="0"/>
            </a:endParaRPr>
          </a:p>
          <a:p>
            <a:r>
              <a:rPr lang="en-US" sz="2800" b="1" dirty="0">
                <a:latin typeface="Comic Sans MS" panose="030F0902030302020204" pitchFamily="66" charset="0"/>
              </a:rPr>
              <a:t>TASK:</a:t>
            </a:r>
            <a:r>
              <a:rPr lang="en-US" sz="2800" dirty="0">
                <a:latin typeface="Comic Sans MS" panose="030F0902030302020204" pitchFamily="66" charset="0"/>
              </a:rPr>
              <a:t> In your group, reflect on each of the context cards in turn. Can you link any of these cards with the ideas expressed by the delegates at Lausanne? Use the sentence starters on the next slide to help you…</a:t>
            </a:r>
            <a:endParaRPr lang="en-US" sz="2800" i="1" dirty="0">
              <a:latin typeface="Comic Sans MS" panose="030F0902030302020204" pitchFamily="66" charset="0"/>
            </a:endParaRPr>
          </a:p>
        </p:txBody>
      </p:sp>
    </p:spTree>
    <p:extLst>
      <p:ext uri="{BB962C8B-B14F-4D97-AF65-F5344CB8AC3E}">
        <p14:creationId xmlns:p14="http://schemas.microsoft.com/office/powerpoint/2010/main" val="2237568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271220"/>
            <a:ext cx="8876872" cy="1169551"/>
          </a:xfrm>
          <a:prstGeom prst="rect">
            <a:avLst/>
          </a:prstGeom>
          <a:solidFill>
            <a:schemeClr val="accent1">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i="1" dirty="0">
                <a:latin typeface="Comic Sans MS" panose="030F0902030302020204" pitchFamily="66" charset="0"/>
              </a:rPr>
              <a:t>[Event/development] </a:t>
            </a:r>
            <a:r>
              <a:rPr lang="en-US" sz="3500" b="1" i="1" dirty="0">
                <a:solidFill>
                  <a:srgbClr val="7030A0"/>
                </a:solidFill>
                <a:latin typeface="Comic Sans MS" panose="030F0902030302020204" pitchFamily="66" charset="0"/>
              </a:rPr>
              <a:t>helped to inspire </a:t>
            </a:r>
            <a:r>
              <a:rPr lang="en-US" sz="3500" i="1" dirty="0">
                <a:latin typeface="Comic Sans MS" panose="030F0902030302020204" pitchFamily="66" charset="0"/>
              </a:rPr>
              <a:t>[individual’s] ideas because… </a:t>
            </a:r>
          </a:p>
        </p:txBody>
      </p:sp>
      <p:sp>
        <p:nvSpPr>
          <p:cNvPr id="2" name="TextBox 1">
            <a:extLst>
              <a:ext uri="{FF2B5EF4-FFF2-40B4-BE49-F238E27FC236}">
                <a16:creationId xmlns:a16="http://schemas.microsoft.com/office/drawing/2014/main" id="{96E45F8D-ACF5-0A22-6202-F8DDC0ADE33C}"/>
              </a:ext>
            </a:extLst>
          </p:cNvPr>
          <p:cNvSpPr txBox="1"/>
          <p:nvPr/>
        </p:nvSpPr>
        <p:spPr>
          <a:xfrm>
            <a:off x="133564" y="1792561"/>
            <a:ext cx="8876872" cy="1169551"/>
          </a:xfrm>
          <a:prstGeom prst="rect">
            <a:avLst/>
          </a:prstGeom>
          <a:solidFill>
            <a:schemeClr val="accent1">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i="1" dirty="0">
                <a:latin typeface="Comic Sans MS" panose="030F0902030302020204" pitchFamily="66" charset="0"/>
              </a:rPr>
              <a:t>[Event/development] </a:t>
            </a:r>
            <a:r>
              <a:rPr lang="en-US" sz="3500" b="1" i="1" dirty="0">
                <a:solidFill>
                  <a:srgbClr val="7030A0"/>
                </a:solidFill>
                <a:latin typeface="Comic Sans MS" panose="030F0902030302020204" pitchFamily="66" charset="0"/>
              </a:rPr>
              <a:t>made it more likely </a:t>
            </a:r>
            <a:r>
              <a:rPr lang="en-US" sz="3500" i="1" dirty="0">
                <a:latin typeface="Comic Sans MS" panose="030F0902030302020204" pitchFamily="66" charset="0"/>
              </a:rPr>
              <a:t>that [individual] would argue… because… </a:t>
            </a:r>
          </a:p>
        </p:txBody>
      </p:sp>
      <p:sp>
        <p:nvSpPr>
          <p:cNvPr id="4" name="TextBox 3">
            <a:extLst>
              <a:ext uri="{FF2B5EF4-FFF2-40B4-BE49-F238E27FC236}">
                <a16:creationId xmlns:a16="http://schemas.microsoft.com/office/drawing/2014/main" id="{62AAA5C9-6956-9253-8342-3BA26C55F53B}"/>
              </a:ext>
            </a:extLst>
          </p:cNvPr>
          <p:cNvSpPr txBox="1"/>
          <p:nvPr/>
        </p:nvSpPr>
        <p:spPr>
          <a:xfrm>
            <a:off x="133564" y="3323878"/>
            <a:ext cx="8876872" cy="1708160"/>
          </a:xfrm>
          <a:prstGeom prst="rect">
            <a:avLst/>
          </a:prstGeom>
          <a:solidFill>
            <a:schemeClr val="accent1">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i="1" dirty="0">
                <a:latin typeface="Comic Sans MS" panose="030F0902030302020204" pitchFamily="66" charset="0"/>
              </a:rPr>
              <a:t>It was </a:t>
            </a:r>
            <a:r>
              <a:rPr lang="en-US" sz="3500" b="1" i="1" dirty="0">
                <a:solidFill>
                  <a:srgbClr val="7030A0"/>
                </a:solidFill>
                <a:latin typeface="Comic Sans MS" panose="030F0902030302020204" pitchFamily="66" charset="0"/>
              </a:rPr>
              <a:t>in the context of</a:t>
            </a:r>
            <a:r>
              <a:rPr lang="en-US" sz="3500" i="1" dirty="0">
                <a:latin typeface="Comic Sans MS" panose="030F0902030302020204" pitchFamily="66" charset="0"/>
              </a:rPr>
              <a:t> [event/ development] that people were starting to think that…</a:t>
            </a:r>
          </a:p>
        </p:txBody>
      </p:sp>
      <p:sp>
        <p:nvSpPr>
          <p:cNvPr id="5" name="TextBox 4">
            <a:extLst>
              <a:ext uri="{FF2B5EF4-FFF2-40B4-BE49-F238E27FC236}">
                <a16:creationId xmlns:a16="http://schemas.microsoft.com/office/drawing/2014/main" id="{6679B621-A67B-382E-E421-FD8662B70E7A}"/>
              </a:ext>
            </a:extLst>
          </p:cNvPr>
          <p:cNvSpPr txBox="1"/>
          <p:nvPr/>
        </p:nvSpPr>
        <p:spPr>
          <a:xfrm>
            <a:off x="133564" y="5427060"/>
            <a:ext cx="8876872" cy="1169551"/>
          </a:xfrm>
          <a:prstGeom prst="rect">
            <a:avLst/>
          </a:prstGeom>
          <a:solidFill>
            <a:schemeClr val="accent1">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i="1" dirty="0">
                <a:latin typeface="Comic Sans MS" panose="030F0902030302020204" pitchFamily="66" charset="0"/>
              </a:rPr>
              <a:t>There was a </a:t>
            </a:r>
            <a:r>
              <a:rPr lang="en-US" sz="3500" b="1" i="1" dirty="0">
                <a:solidFill>
                  <a:srgbClr val="7030A0"/>
                </a:solidFill>
                <a:latin typeface="Comic Sans MS" panose="030F0902030302020204" pitchFamily="66" charset="0"/>
              </a:rPr>
              <a:t>link/relationship</a:t>
            </a:r>
            <a:r>
              <a:rPr lang="en-US" sz="3500" i="1" dirty="0">
                <a:latin typeface="Comic Sans MS" panose="030F0902030302020204" pitchFamily="66" charset="0"/>
              </a:rPr>
              <a:t> between [event/development] and… because… </a:t>
            </a:r>
          </a:p>
        </p:txBody>
      </p:sp>
    </p:spTree>
    <p:extLst>
      <p:ext uri="{BB962C8B-B14F-4D97-AF65-F5344CB8AC3E}">
        <p14:creationId xmlns:p14="http://schemas.microsoft.com/office/powerpoint/2010/main" val="2475164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1.8: Context cards</a:t>
            </a:r>
          </a:p>
        </p:txBody>
      </p:sp>
      <p:graphicFrame>
        <p:nvGraphicFramePr>
          <p:cNvPr id="4" name="Table 4">
            <a:extLst>
              <a:ext uri="{FF2B5EF4-FFF2-40B4-BE49-F238E27FC236}">
                <a16:creationId xmlns:a16="http://schemas.microsoft.com/office/drawing/2014/main" id="{44F73C42-FC21-4997-700E-338DA0AC1342}"/>
              </a:ext>
            </a:extLst>
          </p:cNvPr>
          <p:cNvGraphicFramePr>
            <a:graphicFrameLocks noGrp="1"/>
          </p:cNvGraphicFramePr>
          <p:nvPr>
            <p:extLst>
              <p:ext uri="{D42A27DB-BD31-4B8C-83A1-F6EECF244321}">
                <p14:modId xmlns:p14="http://schemas.microsoft.com/office/powerpoint/2010/main" val="2601938870"/>
              </p:ext>
            </p:extLst>
          </p:nvPr>
        </p:nvGraphicFramePr>
        <p:xfrm>
          <a:off x="498582" y="618244"/>
          <a:ext cx="8146836" cy="5232177"/>
        </p:xfrm>
        <a:graphic>
          <a:graphicData uri="http://schemas.openxmlformats.org/drawingml/2006/table">
            <a:tbl>
              <a:tblPr firstRow="1" bandRow="1">
                <a:tableStyleId>{5C22544A-7EE6-4342-B048-85BDC9FD1C3A}</a:tableStyleId>
              </a:tblPr>
              <a:tblGrid>
                <a:gridCol w="4073418">
                  <a:extLst>
                    <a:ext uri="{9D8B030D-6E8A-4147-A177-3AD203B41FA5}">
                      <a16:colId xmlns:a16="http://schemas.microsoft.com/office/drawing/2014/main" val="2940219831"/>
                    </a:ext>
                  </a:extLst>
                </a:gridCol>
                <a:gridCol w="4073418">
                  <a:extLst>
                    <a:ext uri="{9D8B030D-6E8A-4147-A177-3AD203B41FA5}">
                      <a16:colId xmlns:a16="http://schemas.microsoft.com/office/drawing/2014/main" val="3837903653"/>
                    </a:ext>
                  </a:extLst>
                </a:gridCol>
              </a:tblGrid>
              <a:tr h="2397537">
                <a:tc>
                  <a:txBody>
                    <a:bodyPr/>
                    <a:lstStyle/>
                    <a:p>
                      <a:r>
                        <a:rPr lang="en-US" sz="1200" b="1" dirty="0">
                          <a:solidFill>
                            <a:schemeClr val="tx1"/>
                          </a:solidFill>
                          <a:latin typeface="Comic Sans MS" panose="030F0702030302020204" pitchFamily="66" charset="0"/>
                        </a:rPr>
                        <a:t>Context card A:</a:t>
                      </a:r>
                    </a:p>
                    <a:p>
                      <a:endParaRPr lang="en-US" sz="1200" b="1" dirty="0">
                        <a:solidFill>
                          <a:schemeClr val="tx1"/>
                        </a:solidFill>
                        <a:latin typeface="Comic Sans MS" panose="030F0702030302020204" pitchFamily="66" charset="0"/>
                      </a:endParaRPr>
                    </a:p>
                    <a:p>
                      <a:r>
                        <a:rPr lang="en-US" sz="1200" b="0" dirty="0">
                          <a:solidFill>
                            <a:schemeClr val="tx1"/>
                          </a:solidFill>
                          <a:latin typeface="Comic Sans MS" panose="030F0702030302020204" pitchFamily="66" charset="0"/>
                        </a:rPr>
                        <a:t>‘Nationalism’ is the idea that a group of people share a particular identity, a language and a ‘homeland’ – and that these people should therefore be able to govern themselves, free from interference. Nationalism began to develop in the 18</a:t>
                      </a:r>
                      <a:r>
                        <a:rPr lang="en-US" sz="1200" b="0" baseline="30000" dirty="0">
                          <a:solidFill>
                            <a:schemeClr val="tx1"/>
                          </a:solidFill>
                          <a:latin typeface="Comic Sans MS" panose="030F0702030302020204" pitchFamily="66" charset="0"/>
                        </a:rPr>
                        <a:t>th</a:t>
                      </a:r>
                      <a:r>
                        <a:rPr lang="en-US" sz="1200" b="0" dirty="0">
                          <a:solidFill>
                            <a:schemeClr val="tx1"/>
                          </a:solidFill>
                          <a:latin typeface="Comic Sans MS" panose="030F0702030302020204" pitchFamily="66" charset="0"/>
                        </a:rPr>
                        <a:t> and 19</a:t>
                      </a:r>
                      <a:r>
                        <a:rPr lang="en-US" sz="1200" b="0" baseline="30000" dirty="0">
                          <a:solidFill>
                            <a:schemeClr val="tx1"/>
                          </a:solidFill>
                          <a:latin typeface="Comic Sans MS" panose="030F0702030302020204" pitchFamily="66" charset="0"/>
                        </a:rPr>
                        <a:t>th</a:t>
                      </a:r>
                      <a:r>
                        <a:rPr lang="en-US" sz="1200" b="0" dirty="0">
                          <a:solidFill>
                            <a:schemeClr val="tx1"/>
                          </a:solidFill>
                          <a:latin typeface="Comic Sans MS" panose="030F0702030302020204" pitchFamily="66" charset="0"/>
                        </a:rPr>
                        <a:t> centuries, when some people began to consider themselves part of a ‘nation’ for the first time. As part of this new thinking, there were calls to ‘unmix’ populations, with some groups identified as not fitting in.</a:t>
                      </a:r>
                    </a:p>
                    <a:p>
                      <a:endParaRPr lang="en-GB" sz="1200" b="0" dirty="0">
                        <a:solidFill>
                          <a:schemeClr val="tx1"/>
                        </a:solidFill>
                        <a:latin typeface="Comic Sans MS" panose="030F07020303020202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bg1"/>
                    </a:solidFill>
                  </a:tcPr>
                </a:tc>
                <a:tc>
                  <a:txBody>
                    <a:bodyPr/>
                    <a:lstStyle/>
                    <a:p>
                      <a:r>
                        <a:rPr lang="en-US" sz="1200" b="1" dirty="0">
                          <a:solidFill>
                            <a:schemeClr val="tx1"/>
                          </a:solidFill>
                          <a:latin typeface="Comic Sans MS" panose="030F0702030302020204" pitchFamily="66" charset="0"/>
                        </a:rPr>
                        <a:t>Context card B:</a:t>
                      </a:r>
                    </a:p>
                    <a:p>
                      <a:endParaRPr lang="en-US" sz="1200" b="1" dirty="0">
                        <a:solidFill>
                          <a:schemeClr val="tx1"/>
                        </a:solidFill>
                        <a:latin typeface="Comic Sans MS" panose="030F0702030302020204" pitchFamily="66" charset="0"/>
                      </a:endParaRPr>
                    </a:p>
                    <a:p>
                      <a:r>
                        <a:rPr lang="en-US" sz="1200" b="0" dirty="0">
                          <a:solidFill>
                            <a:schemeClr val="tx1"/>
                          </a:solidFill>
                          <a:latin typeface="Comic Sans MS" panose="030F0702030302020204" pitchFamily="66" charset="0"/>
                        </a:rPr>
                        <a:t>The First World War caused huge problems in Europe and beyond, as many countries’ economies struggled to recover from the effects of the conflict. The main powers involved in the war faced huge debts, and the political unrest caused by the war (in countries like Germany, Italy, Russia, Greece and the Ottoman Empire/Turkey) led to further economic uncertainty.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bg1"/>
                    </a:solidFill>
                  </a:tcPr>
                </a:tc>
                <a:extLst>
                  <a:ext uri="{0D108BD9-81ED-4DB2-BD59-A6C34878D82A}">
                    <a16:rowId xmlns:a16="http://schemas.microsoft.com/office/drawing/2014/main" val="1392234150"/>
                  </a:ext>
                </a:extLst>
              </a:tr>
              <a:tr h="2239434">
                <a:tc>
                  <a:txBody>
                    <a:bodyPr/>
                    <a:lstStyle/>
                    <a:p>
                      <a:r>
                        <a:rPr lang="en-US" sz="1200" b="1" dirty="0">
                          <a:solidFill>
                            <a:schemeClr val="tx1"/>
                          </a:solidFill>
                          <a:latin typeface="Comic Sans MS" panose="030F0702030302020204" pitchFamily="66" charset="0"/>
                        </a:rPr>
                        <a:t>Context card C:</a:t>
                      </a:r>
                    </a:p>
                    <a:p>
                      <a:endParaRPr lang="en-US" sz="1200" b="1" dirty="0">
                        <a:solidFill>
                          <a:schemeClr val="tx1"/>
                        </a:solidFill>
                        <a:latin typeface="Comic Sans MS" panose="030F0702030302020204" pitchFamily="66" charset="0"/>
                      </a:endParaRPr>
                    </a:p>
                    <a:p>
                      <a:r>
                        <a:rPr lang="en-US" sz="1200" b="0" dirty="0">
                          <a:solidFill>
                            <a:schemeClr val="tx1"/>
                          </a:solidFill>
                          <a:latin typeface="Comic Sans MS" panose="030F0702030302020204" pitchFamily="66" charset="0"/>
                        </a:rPr>
                        <a:t>The First World War helped to bring about the collapse of four major empires: the German, Russian, Austro-Hungarian and Ottoman Empires. Although the British and French empires remained intact, there were calls for the imperial system to be reformed – or even abolished. </a:t>
                      </a:r>
                      <a:r>
                        <a:rPr lang="en-GB" sz="1200" b="0" dirty="0">
                          <a:solidFill>
                            <a:schemeClr val="tx1"/>
                          </a:solidFill>
                          <a:latin typeface="Comic Sans MS" panose="030F0702030302020204" pitchFamily="66" charset="0"/>
                        </a:rPr>
                        <a:t>Some felt that empires were not suitable for the ‘modern’ world, because there were no real ties holding the peoples of huge empires together. These people were inspired by new ideas of the ‘nation’ to argue that ‘modern’ communities should be based on shared ethnic, religious or cultural identities.</a:t>
                      </a:r>
                    </a:p>
                    <a:p>
                      <a:endParaRPr lang="en-US" sz="1200" b="0" dirty="0">
                        <a:solidFill>
                          <a:schemeClr val="tx1"/>
                        </a:solidFill>
                        <a:latin typeface="Comic Sans MS" panose="030F07020303020202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bg1"/>
                    </a:solidFill>
                  </a:tcPr>
                </a:tc>
                <a:tc>
                  <a:txBody>
                    <a:bodyPr/>
                    <a:lstStyle/>
                    <a:p>
                      <a:r>
                        <a:rPr lang="en-US" sz="1200" b="1" dirty="0">
                          <a:solidFill>
                            <a:schemeClr val="tx1"/>
                          </a:solidFill>
                          <a:latin typeface="Comic Sans MS" panose="030F0702030302020204" pitchFamily="66" charset="0"/>
                        </a:rPr>
                        <a:t>Context card D:</a:t>
                      </a:r>
                    </a:p>
                    <a:p>
                      <a:endParaRPr lang="en-US" sz="1200" b="1" dirty="0">
                        <a:solidFill>
                          <a:schemeClr val="tx1"/>
                        </a:solidFill>
                        <a:latin typeface="Comic Sans MS" panose="030F0702030302020204" pitchFamily="66" charset="0"/>
                      </a:endParaRPr>
                    </a:p>
                    <a:p>
                      <a:r>
                        <a:rPr lang="en-US" sz="1200" b="0" dirty="0">
                          <a:solidFill>
                            <a:schemeClr val="tx1"/>
                          </a:solidFill>
                          <a:latin typeface="Comic Sans MS" panose="030F0702030302020204" pitchFamily="66" charset="0"/>
                        </a:rPr>
                        <a:t>The League of Nations was established at the Paris Peace Conference in January 1920. Aiming to maintain world peace, the League’s founding members agreed that international disputes needed to be settled through negotiation and arbitration. The first four non-permanent members of the League (Britain, France, Italy and Japan) were immediately joined by four non-permanent members – one of which was Greece. Turkey did not join the League until 1932.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bg1"/>
                    </a:solidFill>
                  </a:tcPr>
                </a:tc>
                <a:extLst>
                  <a:ext uri="{0D108BD9-81ED-4DB2-BD59-A6C34878D82A}">
                    <a16:rowId xmlns:a16="http://schemas.microsoft.com/office/drawing/2014/main" val="4115602783"/>
                  </a:ext>
                </a:extLst>
              </a:tr>
            </a:tbl>
          </a:graphicData>
        </a:graphic>
      </p:graphicFrame>
      <p:pic>
        <p:nvPicPr>
          <p:cNvPr id="2050" name="Picture 2" descr="Scissor Logo Vector Art, Icons, and Graphics for Free Download">
            <a:extLst>
              <a:ext uri="{FF2B5EF4-FFF2-40B4-BE49-F238E27FC236}">
                <a16:creationId xmlns:a16="http://schemas.microsoft.com/office/drawing/2014/main" id="{A2482057-0831-9534-2A69-F2CBB6EC381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24583" y1="38542" x2="24583" y2="38542"/>
                        <a14:foregroundMark x1="58385" y1="53802" x2="58385" y2="53802"/>
                      </a14:backgroundRemoval>
                    </a14:imgEffect>
                  </a14:imgLayer>
                </a14:imgProps>
              </a:ext>
              <a:ext uri="{28A0092B-C50C-407E-A947-70E740481C1C}">
                <a14:useLocalDpi xmlns:a14="http://schemas.microsoft.com/office/drawing/2010/main" val="0"/>
              </a:ext>
            </a:extLst>
          </a:blip>
          <a:srcRect/>
          <a:stretch>
            <a:fillRect/>
          </a:stretch>
        </p:blipFill>
        <p:spPr bwMode="auto">
          <a:xfrm>
            <a:off x="92181" y="389644"/>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388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4401205"/>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latin typeface="Comic Sans MS" panose="030F0902030302020204" pitchFamily="66" charset="0"/>
              </a:rPr>
              <a:t>Now, let’s reflect on the </a:t>
            </a:r>
            <a:r>
              <a:rPr lang="en-US" sz="2800" b="1" dirty="0">
                <a:latin typeface="Comic Sans MS" panose="030F0902030302020204" pitchFamily="66" charset="0"/>
              </a:rPr>
              <a:t>chain of events</a:t>
            </a:r>
            <a:r>
              <a:rPr lang="en-US" sz="2800" dirty="0">
                <a:latin typeface="Comic Sans MS" panose="030F0902030302020204" pitchFamily="66" charset="0"/>
              </a:rPr>
              <a:t> that led to the decision to enact the Population Exchange. </a:t>
            </a:r>
          </a:p>
          <a:p>
            <a:endParaRPr lang="en-US" sz="2800" b="1" dirty="0">
              <a:latin typeface="Comic Sans MS" panose="030F0902030302020204" pitchFamily="66" charset="0"/>
            </a:endParaRPr>
          </a:p>
          <a:p>
            <a:r>
              <a:rPr lang="en-US" sz="2800" b="1" dirty="0">
                <a:latin typeface="Comic Sans MS" panose="030F0902030302020204" pitchFamily="66" charset="0"/>
              </a:rPr>
              <a:t>TASK:</a:t>
            </a:r>
            <a:r>
              <a:rPr lang="en-US" sz="2800" dirty="0">
                <a:latin typeface="Comic Sans MS" panose="030F0902030302020204" pitchFamily="66" charset="0"/>
              </a:rPr>
              <a:t> Complete the two flow diagrams: for each one, describe the impact of a contextual factor on the specific definitions or notions of peace expressed by one or more of the delegates at Lausanne. Then, explain how these ideas, in turn, influenced the delegate(s) to recommend (or reject) the idea of the Population Exchange.  </a:t>
            </a:r>
          </a:p>
        </p:txBody>
      </p:sp>
    </p:spTree>
    <p:extLst>
      <p:ext uri="{BB962C8B-B14F-4D97-AF65-F5344CB8AC3E}">
        <p14:creationId xmlns:p14="http://schemas.microsoft.com/office/powerpoint/2010/main" val="2674426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2537918" cy="52322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latin typeface="Comic Sans MS" panose="030F0902030302020204" pitchFamily="66" charset="0"/>
              </a:rPr>
              <a:t>For example…</a:t>
            </a:r>
          </a:p>
        </p:txBody>
      </p:sp>
      <p:sp>
        <p:nvSpPr>
          <p:cNvPr id="3" name="Thought Bubble: Cloud 2">
            <a:extLst>
              <a:ext uri="{FF2B5EF4-FFF2-40B4-BE49-F238E27FC236}">
                <a16:creationId xmlns:a16="http://schemas.microsoft.com/office/drawing/2014/main" id="{779A672A-AFF8-9A9B-9FD8-0E6498381523}"/>
              </a:ext>
            </a:extLst>
          </p:cNvPr>
          <p:cNvSpPr/>
          <p:nvPr/>
        </p:nvSpPr>
        <p:spPr>
          <a:xfrm>
            <a:off x="5970494" y="2008090"/>
            <a:ext cx="2961074" cy="2312898"/>
          </a:xfrm>
          <a:prstGeom prst="cloudCallout">
            <a:avLst>
              <a:gd name="adj1" fmla="val -51412"/>
              <a:gd name="adj2" fmla="val 56618"/>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4" name="Arrow: Right 3">
            <a:extLst>
              <a:ext uri="{FF2B5EF4-FFF2-40B4-BE49-F238E27FC236}">
                <a16:creationId xmlns:a16="http://schemas.microsoft.com/office/drawing/2014/main" id="{830C8E5C-D712-8D29-6DF3-C1B587E853A3}"/>
              </a:ext>
            </a:extLst>
          </p:cNvPr>
          <p:cNvSpPr/>
          <p:nvPr/>
        </p:nvSpPr>
        <p:spPr>
          <a:xfrm>
            <a:off x="5352837" y="2770090"/>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 name="Arrow: Right 4">
            <a:extLst>
              <a:ext uri="{FF2B5EF4-FFF2-40B4-BE49-F238E27FC236}">
                <a16:creationId xmlns:a16="http://schemas.microsoft.com/office/drawing/2014/main" id="{BEA19BD6-97E7-95DB-E3C3-7D79F628BE69}"/>
              </a:ext>
            </a:extLst>
          </p:cNvPr>
          <p:cNvSpPr/>
          <p:nvPr/>
        </p:nvSpPr>
        <p:spPr>
          <a:xfrm>
            <a:off x="2609637" y="2770090"/>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 name="Rectangle: Rounded Corners 5">
            <a:extLst>
              <a:ext uri="{FF2B5EF4-FFF2-40B4-BE49-F238E27FC236}">
                <a16:creationId xmlns:a16="http://schemas.microsoft.com/office/drawing/2014/main" id="{1B762556-435B-6938-6784-AD6C8FF40B66}"/>
              </a:ext>
            </a:extLst>
          </p:cNvPr>
          <p:cNvSpPr/>
          <p:nvPr/>
        </p:nvSpPr>
        <p:spPr>
          <a:xfrm>
            <a:off x="212432" y="1739148"/>
            <a:ext cx="2288722" cy="302455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i="1" dirty="0">
              <a:solidFill>
                <a:schemeClr val="tx1"/>
              </a:solidFill>
              <a:latin typeface="Comic Sans MS" panose="030F0702030302020204" pitchFamily="66" charset="0"/>
            </a:endParaRPr>
          </a:p>
        </p:txBody>
      </p:sp>
      <p:sp>
        <p:nvSpPr>
          <p:cNvPr id="7" name="Arrow: Pentagon 6">
            <a:extLst>
              <a:ext uri="{FF2B5EF4-FFF2-40B4-BE49-F238E27FC236}">
                <a16:creationId xmlns:a16="http://schemas.microsoft.com/office/drawing/2014/main" id="{7EBAD6D0-3D24-571D-F688-74323579050C}"/>
              </a:ext>
            </a:extLst>
          </p:cNvPr>
          <p:cNvSpPr/>
          <p:nvPr/>
        </p:nvSpPr>
        <p:spPr>
          <a:xfrm>
            <a:off x="3204523" y="1891545"/>
            <a:ext cx="2069938" cy="2568925"/>
          </a:xfrm>
          <a:prstGeom prst="homePlate">
            <a:avLst>
              <a:gd name="adj" fmla="val 27885"/>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8" name="TextBox 7">
            <a:extLst>
              <a:ext uri="{FF2B5EF4-FFF2-40B4-BE49-F238E27FC236}">
                <a16:creationId xmlns:a16="http://schemas.microsoft.com/office/drawing/2014/main" id="{32B3630B-7C95-6D4E-8D28-12DC6963D36B}"/>
              </a:ext>
            </a:extLst>
          </p:cNvPr>
          <p:cNvSpPr txBox="1"/>
          <p:nvPr/>
        </p:nvSpPr>
        <p:spPr>
          <a:xfrm>
            <a:off x="258162" y="1359947"/>
            <a:ext cx="2288722" cy="338554"/>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600" b="1" dirty="0">
                <a:latin typeface="Comic Sans MS" panose="030F0902030302020204" pitchFamily="66" charset="0"/>
              </a:rPr>
              <a:t>Contextual factor(s):</a:t>
            </a:r>
          </a:p>
        </p:txBody>
      </p:sp>
      <p:sp>
        <p:nvSpPr>
          <p:cNvPr id="9" name="TextBox 8">
            <a:extLst>
              <a:ext uri="{FF2B5EF4-FFF2-40B4-BE49-F238E27FC236}">
                <a16:creationId xmlns:a16="http://schemas.microsoft.com/office/drawing/2014/main" id="{A1358424-3CE0-C65A-A11D-6142D6F67086}"/>
              </a:ext>
            </a:extLst>
          </p:cNvPr>
          <p:cNvSpPr txBox="1"/>
          <p:nvPr/>
        </p:nvSpPr>
        <p:spPr>
          <a:xfrm>
            <a:off x="3173507" y="1529219"/>
            <a:ext cx="2288722" cy="338554"/>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600" b="1" dirty="0">
                <a:latin typeface="Comic Sans MS" panose="030F0902030302020204" pitchFamily="66" charset="0"/>
              </a:rPr>
              <a:t>Notions of ‘peace’:</a:t>
            </a:r>
          </a:p>
        </p:txBody>
      </p:sp>
      <p:sp>
        <p:nvSpPr>
          <p:cNvPr id="10" name="TextBox 9">
            <a:extLst>
              <a:ext uri="{FF2B5EF4-FFF2-40B4-BE49-F238E27FC236}">
                <a16:creationId xmlns:a16="http://schemas.microsoft.com/office/drawing/2014/main" id="{3ABB6FCB-4035-8B4F-9591-70C9A298840A}"/>
              </a:ext>
            </a:extLst>
          </p:cNvPr>
          <p:cNvSpPr txBox="1"/>
          <p:nvPr/>
        </p:nvSpPr>
        <p:spPr>
          <a:xfrm>
            <a:off x="6137704" y="1359947"/>
            <a:ext cx="2592611" cy="584775"/>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600" b="1" dirty="0">
                <a:latin typeface="Comic Sans MS" panose="030F0902030302020204" pitchFamily="66" charset="0"/>
              </a:rPr>
              <a:t>Ideas about the Population Exchange:</a:t>
            </a:r>
          </a:p>
        </p:txBody>
      </p:sp>
      <p:sp>
        <p:nvSpPr>
          <p:cNvPr id="11" name="TextBox 10">
            <a:extLst>
              <a:ext uri="{FF2B5EF4-FFF2-40B4-BE49-F238E27FC236}">
                <a16:creationId xmlns:a16="http://schemas.microsoft.com/office/drawing/2014/main" id="{109A80F0-7A18-47ED-7F9F-B8B698ED2623}"/>
              </a:ext>
            </a:extLst>
          </p:cNvPr>
          <p:cNvSpPr txBox="1"/>
          <p:nvPr/>
        </p:nvSpPr>
        <p:spPr>
          <a:xfrm>
            <a:off x="299163" y="1780819"/>
            <a:ext cx="2197508" cy="2800767"/>
          </a:xfrm>
          <a:prstGeom prst="rect">
            <a:avLst/>
          </a:prstGeom>
          <a:noFill/>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600" i="1" dirty="0">
                <a:solidFill>
                  <a:srgbClr val="7030A0"/>
                </a:solidFill>
                <a:latin typeface="Comic Sans MS" panose="030F0902030302020204" pitchFamily="66" charset="0"/>
              </a:rPr>
              <a:t>Developing ideas about </a:t>
            </a:r>
            <a:r>
              <a:rPr lang="en-US" sz="1600" b="1" i="1" u="sng" dirty="0">
                <a:solidFill>
                  <a:srgbClr val="7030A0"/>
                </a:solidFill>
                <a:latin typeface="Comic Sans MS" panose="030F0902030302020204" pitchFamily="66" charset="0"/>
              </a:rPr>
              <a:t>nationalism</a:t>
            </a:r>
            <a:r>
              <a:rPr lang="en-US" sz="1600" i="1" dirty="0">
                <a:solidFill>
                  <a:srgbClr val="7030A0"/>
                </a:solidFill>
                <a:latin typeface="Comic Sans MS" panose="030F0902030302020204" pitchFamily="66" charset="0"/>
              </a:rPr>
              <a:t> led some leaders to call for people and populations to be ‘sorted out’…</a:t>
            </a:r>
          </a:p>
          <a:p>
            <a:endParaRPr lang="en-US" sz="1600" i="1" dirty="0">
              <a:solidFill>
                <a:srgbClr val="7030A0"/>
              </a:solidFill>
              <a:latin typeface="Comic Sans MS" panose="030F0902030302020204" pitchFamily="66" charset="0"/>
            </a:endParaRPr>
          </a:p>
          <a:p>
            <a:r>
              <a:rPr lang="en-US" sz="1600" i="1" dirty="0">
                <a:solidFill>
                  <a:srgbClr val="7030A0"/>
                </a:solidFill>
                <a:latin typeface="Comic Sans MS" panose="030F0902030302020204" pitchFamily="66" charset="0"/>
              </a:rPr>
              <a:t>This meant that…</a:t>
            </a:r>
          </a:p>
          <a:p>
            <a:endParaRPr lang="en-US" sz="1600" i="1" dirty="0">
              <a:solidFill>
                <a:srgbClr val="7030A0"/>
              </a:solidFill>
              <a:latin typeface="Comic Sans MS" panose="030F0902030302020204" pitchFamily="66" charset="0"/>
            </a:endParaRPr>
          </a:p>
          <a:p>
            <a:r>
              <a:rPr lang="en-US" sz="1600" i="1" dirty="0">
                <a:solidFill>
                  <a:srgbClr val="7030A0"/>
                </a:solidFill>
                <a:latin typeface="Comic Sans MS" panose="030F0902030302020204" pitchFamily="66" charset="0"/>
              </a:rPr>
              <a:t>In practice, this might involve…</a:t>
            </a:r>
          </a:p>
        </p:txBody>
      </p:sp>
      <p:sp>
        <p:nvSpPr>
          <p:cNvPr id="12" name="TextBox 11">
            <a:extLst>
              <a:ext uri="{FF2B5EF4-FFF2-40B4-BE49-F238E27FC236}">
                <a16:creationId xmlns:a16="http://schemas.microsoft.com/office/drawing/2014/main" id="{5A59D566-1D56-69AD-AD5D-945CD144320D}"/>
              </a:ext>
            </a:extLst>
          </p:cNvPr>
          <p:cNvSpPr txBox="1"/>
          <p:nvPr/>
        </p:nvSpPr>
        <p:spPr>
          <a:xfrm>
            <a:off x="3227294" y="1894311"/>
            <a:ext cx="1859763" cy="1815882"/>
          </a:xfrm>
          <a:prstGeom prst="rect">
            <a:avLst/>
          </a:prstGeom>
          <a:noFill/>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600" i="1" dirty="0">
                <a:solidFill>
                  <a:srgbClr val="7030A0"/>
                </a:solidFill>
                <a:latin typeface="Comic Sans MS" panose="030F0902030302020204" pitchFamily="66" charset="0"/>
              </a:rPr>
              <a:t>These ideas might have influenced the ideas of people like </a:t>
            </a:r>
            <a:r>
              <a:rPr lang="en-US" sz="1600" b="1" i="1" u="sng" dirty="0">
                <a:solidFill>
                  <a:srgbClr val="7030A0"/>
                </a:solidFill>
                <a:latin typeface="Comic Sans MS" panose="030F0902030302020204" pitchFamily="66" charset="0"/>
              </a:rPr>
              <a:t>Ismet Pasha</a:t>
            </a:r>
            <a:r>
              <a:rPr lang="en-US" sz="1600" i="1" dirty="0">
                <a:solidFill>
                  <a:srgbClr val="7030A0"/>
                </a:solidFill>
                <a:latin typeface="Comic Sans MS" panose="030F0902030302020204" pitchFamily="66" charset="0"/>
              </a:rPr>
              <a:t>, who defined ‘peace’ as…</a:t>
            </a:r>
          </a:p>
        </p:txBody>
      </p:sp>
      <p:sp>
        <p:nvSpPr>
          <p:cNvPr id="13" name="TextBox 12">
            <a:extLst>
              <a:ext uri="{FF2B5EF4-FFF2-40B4-BE49-F238E27FC236}">
                <a16:creationId xmlns:a16="http://schemas.microsoft.com/office/drawing/2014/main" id="{0E64D330-EE98-D804-05C0-81CB6DFC11D5}"/>
              </a:ext>
            </a:extLst>
          </p:cNvPr>
          <p:cNvSpPr txBox="1"/>
          <p:nvPr/>
        </p:nvSpPr>
        <p:spPr>
          <a:xfrm>
            <a:off x="6224435" y="2397934"/>
            <a:ext cx="2707133" cy="1323439"/>
          </a:xfrm>
          <a:prstGeom prst="rect">
            <a:avLst/>
          </a:prstGeom>
          <a:noFill/>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600" i="1" dirty="0">
                <a:solidFill>
                  <a:srgbClr val="7030A0"/>
                </a:solidFill>
                <a:latin typeface="Comic Sans MS" panose="030F0902030302020204" pitchFamily="66" charset="0"/>
              </a:rPr>
              <a:t>Ismet Pasha’s ideas about ‘peace’ encouraged him to </a:t>
            </a:r>
            <a:r>
              <a:rPr lang="en-US" sz="1600" b="1" i="1" u="sng" dirty="0">
                <a:solidFill>
                  <a:srgbClr val="7030A0"/>
                </a:solidFill>
                <a:latin typeface="Comic Sans MS" panose="030F0902030302020204" pitchFamily="66" charset="0"/>
              </a:rPr>
              <a:t>support</a:t>
            </a:r>
            <a:r>
              <a:rPr lang="en-US" sz="1600" i="1" dirty="0">
                <a:solidFill>
                  <a:srgbClr val="7030A0"/>
                </a:solidFill>
                <a:latin typeface="Comic Sans MS" panose="030F0902030302020204" pitchFamily="66" charset="0"/>
              </a:rPr>
              <a:t> the idea of the Population Exchange, because…</a:t>
            </a:r>
          </a:p>
        </p:txBody>
      </p:sp>
    </p:spTree>
    <p:extLst>
      <p:ext uri="{BB962C8B-B14F-4D97-AF65-F5344CB8AC3E}">
        <p14:creationId xmlns:p14="http://schemas.microsoft.com/office/powerpoint/2010/main" val="776895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Worksheet 1.2: Flow diagrams </a:t>
            </a:r>
          </a:p>
        </p:txBody>
      </p:sp>
      <p:sp>
        <p:nvSpPr>
          <p:cNvPr id="5" name="Thought Bubble: Cloud 4">
            <a:extLst>
              <a:ext uri="{FF2B5EF4-FFF2-40B4-BE49-F238E27FC236}">
                <a16:creationId xmlns:a16="http://schemas.microsoft.com/office/drawing/2014/main" id="{0B0068F8-4E8B-A8E7-39E6-2D66D5BBA9FA}"/>
              </a:ext>
            </a:extLst>
          </p:cNvPr>
          <p:cNvSpPr/>
          <p:nvPr/>
        </p:nvSpPr>
        <p:spPr>
          <a:xfrm>
            <a:off x="5970494" y="878539"/>
            <a:ext cx="2906378" cy="1864659"/>
          </a:xfrm>
          <a:prstGeom prst="cloudCallout">
            <a:avLst>
              <a:gd name="adj1" fmla="val -51412"/>
              <a:gd name="adj2" fmla="val 56618"/>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7" name="Arrow: Right 6">
            <a:extLst>
              <a:ext uri="{FF2B5EF4-FFF2-40B4-BE49-F238E27FC236}">
                <a16:creationId xmlns:a16="http://schemas.microsoft.com/office/drawing/2014/main" id="{28B8760D-0BB9-445A-669F-F6DA6D5677B3}"/>
              </a:ext>
            </a:extLst>
          </p:cNvPr>
          <p:cNvSpPr/>
          <p:nvPr/>
        </p:nvSpPr>
        <p:spPr>
          <a:xfrm>
            <a:off x="5352837" y="1640539"/>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Right 8">
            <a:extLst>
              <a:ext uri="{FF2B5EF4-FFF2-40B4-BE49-F238E27FC236}">
                <a16:creationId xmlns:a16="http://schemas.microsoft.com/office/drawing/2014/main" id="{5E789ED0-3DBC-3837-975F-39610F3AD138}"/>
              </a:ext>
            </a:extLst>
          </p:cNvPr>
          <p:cNvSpPr/>
          <p:nvPr/>
        </p:nvSpPr>
        <p:spPr>
          <a:xfrm>
            <a:off x="2609637" y="1640539"/>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46C6F5E8-7F63-6CB5-93DD-327E5132910A}"/>
              </a:ext>
            </a:extLst>
          </p:cNvPr>
          <p:cNvSpPr/>
          <p:nvPr/>
        </p:nvSpPr>
        <p:spPr>
          <a:xfrm>
            <a:off x="212432" y="609598"/>
            <a:ext cx="2288722" cy="24384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i="1" dirty="0">
              <a:solidFill>
                <a:schemeClr val="tx1"/>
              </a:solidFill>
              <a:latin typeface="Comic Sans MS" panose="030F0702030302020204" pitchFamily="66" charset="0"/>
            </a:endParaRPr>
          </a:p>
        </p:txBody>
      </p:sp>
      <p:sp>
        <p:nvSpPr>
          <p:cNvPr id="11" name="Arrow: Pentagon 10">
            <a:extLst>
              <a:ext uri="{FF2B5EF4-FFF2-40B4-BE49-F238E27FC236}">
                <a16:creationId xmlns:a16="http://schemas.microsoft.com/office/drawing/2014/main" id="{8084F5DA-AEBD-E419-B449-3EB3CD89BEE2}"/>
              </a:ext>
            </a:extLst>
          </p:cNvPr>
          <p:cNvSpPr/>
          <p:nvPr/>
        </p:nvSpPr>
        <p:spPr>
          <a:xfrm>
            <a:off x="3228203" y="1084727"/>
            <a:ext cx="2069938" cy="1452282"/>
          </a:xfrm>
          <a:prstGeom prst="homePlate">
            <a:avLst>
              <a:gd name="adj" fmla="val 27885"/>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2" name="Thought Bubble: Cloud 11">
            <a:extLst>
              <a:ext uri="{FF2B5EF4-FFF2-40B4-BE49-F238E27FC236}">
                <a16:creationId xmlns:a16="http://schemas.microsoft.com/office/drawing/2014/main" id="{724C9195-EFCC-2B65-3BB9-C51765A429E8}"/>
              </a:ext>
            </a:extLst>
          </p:cNvPr>
          <p:cNvSpPr/>
          <p:nvPr/>
        </p:nvSpPr>
        <p:spPr>
          <a:xfrm>
            <a:off x="5970494" y="3980330"/>
            <a:ext cx="2906378" cy="1864659"/>
          </a:xfrm>
          <a:prstGeom prst="cloudCallout">
            <a:avLst>
              <a:gd name="adj1" fmla="val -51412"/>
              <a:gd name="adj2" fmla="val 56618"/>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3" name="Arrow: Right 12">
            <a:extLst>
              <a:ext uri="{FF2B5EF4-FFF2-40B4-BE49-F238E27FC236}">
                <a16:creationId xmlns:a16="http://schemas.microsoft.com/office/drawing/2014/main" id="{91D7120A-5760-DA4F-1D05-0284BA466EF8}"/>
              </a:ext>
            </a:extLst>
          </p:cNvPr>
          <p:cNvSpPr/>
          <p:nvPr/>
        </p:nvSpPr>
        <p:spPr>
          <a:xfrm>
            <a:off x="5352837" y="4742330"/>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id="{FD8955CC-8050-A817-2274-D0983B2FE4C4}"/>
              </a:ext>
            </a:extLst>
          </p:cNvPr>
          <p:cNvSpPr/>
          <p:nvPr/>
        </p:nvSpPr>
        <p:spPr>
          <a:xfrm>
            <a:off x="2609637" y="4742330"/>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BC118242-EF99-519C-F1A4-55E41F1EAAA0}"/>
              </a:ext>
            </a:extLst>
          </p:cNvPr>
          <p:cNvSpPr/>
          <p:nvPr/>
        </p:nvSpPr>
        <p:spPr>
          <a:xfrm>
            <a:off x="212432" y="3711389"/>
            <a:ext cx="2288722" cy="24384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sp>
        <p:nvSpPr>
          <p:cNvPr id="16" name="Arrow: Pentagon 15">
            <a:extLst>
              <a:ext uri="{FF2B5EF4-FFF2-40B4-BE49-F238E27FC236}">
                <a16:creationId xmlns:a16="http://schemas.microsoft.com/office/drawing/2014/main" id="{1789282E-BBEB-61EF-E038-AEEDBAA4D883}"/>
              </a:ext>
            </a:extLst>
          </p:cNvPr>
          <p:cNvSpPr/>
          <p:nvPr/>
        </p:nvSpPr>
        <p:spPr>
          <a:xfrm>
            <a:off x="3228203" y="4186518"/>
            <a:ext cx="2069938" cy="1452282"/>
          </a:xfrm>
          <a:prstGeom prst="homePlate">
            <a:avLst>
              <a:gd name="adj" fmla="val 27885"/>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7" name="TextBox 16">
            <a:extLst>
              <a:ext uri="{FF2B5EF4-FFF2-40B4-BE49-F238E27FC236}">
                <a16:creationId xmlns:a16="http://schemas.microsoft.com/office/drawing/2014/main" id="{D428A32A-64E3-A8BC-3701-44AEACF6C24A}"/>
              </a:ext>
            </a:extLst>
          </p:cNvPr>
          <p:cNvSpPr txBox="1"/>
          <p:nvPr/>
        </p:nvSpPr>
        <p:spPr>
          <a:xfrm>
            <a:off x="413685" y="331695"/>
            <a:ext cx="1558549"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b="1" dirty="0">
                <a:latin typeface="Comic Sans MS" panose="030F0902030302020204" pitchFamily="66" charset="0"/>
              </a:rPr>
              <a:t>Contextual factor(s):</a:t>
            </a:r>
          </a:p>
        </p:txBody>
      </p:sp>
      <p:sp>
        <p:nvSpPr>
          <p:cNvPr id="18" name="TextBox 17">
            <a:extLst>
              <a:ext uri="{FF2B5EF4-FFF2-40B4-BE49-F238E27FC236}">
                <a16:creationId xmlns:a16="http://schemas.microsoft.com/office/drawing/2014/main" id="{162B4DC4-AB65-8E14-5E47-FB12C260050F}"/>
              </a:ext>
            </a:extLst>
          </p:cNvPr>
          <p:cNvSpPr txBox="1"/>
          <p:nvPr/>
        </p:nvSpPr>
        <p:spPr>
          <a:xfrm>
            <a:off x="413684" y="3429000"/>
            <a:ext cx="1558549"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b="1" dirty="0">
                <a:latin typeface="Comic Sans MS" panose="030F0902030302020204" pitchFamily="66" charset="0"/>
              </a:rPr>
              <a:t>Contextual factor(s):</a:t>
            </a:r>
          </a:p>
        </p:txBody>
      </p:sp>
      <p:sp>
        <p:nvSpPr>
          <p:cNvPr id="19" name="TextBox 18">
            <a:extLst>
              <a:ext uri="{FF2B5EF4-FFF2-40B4-BE49-F238E27FC236}">
                <a16:creationId xmlns:a16="http://schemas.microsoft.com/office/drawing/2014/main" id="{0E8B223A-B751-23B0-C93A-14BDA52078B9}"/>
              </a:ext>
            </a:extLst>
          </p:cNvPr>
          <p:cNvSpPr txBox="1"/>
          <p:nvPr/>
        </p:nvSpPr>
        <p:spPr>
          <a:xfrm>
            <a:off x="3173507" y="786803"/>
            <a:ext cx="1558549"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b="1" dirty="0">
                <a:latin typeface="Comic Sans MS" panose="030F0902030302020204" pitchFamily="66" charset="0"/>
              </a:rPr>
              <a:t>Notions of ‘peace’:</a:t>
            </a:r>
          </a:p>
        </p:txBody>
      </p:sp>
      <p:sp>
        <p:nvSpPr>
          <p:cNvPr id="20" name="TextBox 19">
            <a:extLst>
              <a:ext uri="{FF2B5EF4-FFF2-40B4-BE49-F238E27FC236}">
                <a16:creationId xmlns:a16="http://schemas.microsoft.com/office/drawing/2014/main" id="{368C0FDC-61C6-0282-84A7-437D85B7ADA6}"/>
              </a:ext>
            </a:extLst>
          </p:cNvPr>
          <p:cNvSpPr txBox="1"/>
          <p:nvPr/>
        </p:nvSpPr>
        <p:spPr>
          <a:xfrm>
            <a:off x="3173507" y="3928935"/>
            <a:ext cx="1558549"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b="1" dirty="0">
                <a:latin typeface="Comic Sans MS" panose="030F0902030302020204" pitchFamily="66" charset="0"/>
              </a:rPr>
              <a:t>Notions of ‘peace’:</a:t>
            </a:r>
          </a:p>
        </p:txBody>
      </p:sp>
      <p:sp>
        <p:nvSpPr>
          <p:cNvPr id="21" name="TextBox 20">
            <a:extLst>
              <a:ext uri="{FF2B5EF4-FFF2-40B4-BE49-F238E27FC236}">
                <a16:creationId xmlns:a16="http://schemas.microsoft.com/office/drawing/2014/main" id="{E0C74E80-8E23-458D-E5AF-1E95B9C88642}"/>
              </a:ext>
            </a:extLst>
          </p:cNvPr>
          <p:cNvSpPr txBox="1"/>
          <p:nvPr/>
        </p:nvSpPr>
        <p:spPr>
          <a:xfrm>
            <a:off x="6137704" y="577916"/>
            <a:ext cx="2592611"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b="1" dirty="0">
                <a:latin typeface="Comic Sans MS" panose="030F0902030302020204" pitchFamily="66" charset="0"/>
              </a:rPr>
              <a:t>Ideas about the Population Exchange:</a:t>
            </a:r>
          </a:p>
        </p:txBody>
      </p:sp>
      <p:sp>
        <p:nvSpPr>
          <p:cNvPr id="22" name="TextBox 21">
            <a:extLst>
              <a:ext uri="{FF2B5EF4-FFF2-40B4-BE49-F238E27FC236}">
                <a16:creationId xmlns:a16="http://schemas.microsoft.com/office/drawing/2014/main" id="{AE501579-48EF-A0C7-5A9E-E7EA509BA9E2}"/>
              </a:ext>
            </a:extLst>
          </p:cNvPr>
          <p:cNvSpPr txBox="1"/>
          <p:nvPr/>
        </p:nvSpPr>
        <p:spPr>
          <a:xfrm>
            <a:off x="6137704" y="3675221"/>
            <a:ext cx="2592611"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b="1" dirty="0">
                <a:latin typeface="Comic Sans MS" panose="030F0902030302020204" pitchFamily="66" charset="0"/>
              </a:rPr>
              <a:t>Ideas about the Population Exchange:</a:t>
            </a:r>
          </a:p>
        </p:txBody>
      </p:sp>
    </p:spTree>
    <p:extLst>
      <p:ext uri="{BB962C8B-B14F-4D97-AF65-F5344CB8AC3E}">
        <p14:creationId xmlns:p14="http://schemas.microsoft.com/office/powerpoint/2010/main" val="1488498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2677656"/>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dirty="0">
                <a:latin typeface="Comic Sans MS" panose="030F0902030302020204" pitchFamily="66" charset="0"/>
              </a:rPr>
              <a:t>END TASK:</a:t>
            </a:r>
            <a:r>
              <a:rPr lang="en-US" sz="2800" dirty="0">
                <a:latin typeface="Comic Sans MS" panose="030F0902030302020204" pitchFamily="66" charset="0"/>
              </a:rPr>
              <a:t> Reflect on the statements on the next three slides. How far do you agree with them?</a:t>
            </a:r>
          </a:p>
          <a:p>
            <a:endParaRPr lang="en-US" sz="2800" dirty="0">
              <a:latin typeface="Comic Sans MS" panose="030F0902030302020204" pitchFamily="66" charset="0"/>
            </a:endParaRPr>
          </a:p>
          <a:p>
            <a:r>
              <a:rPr lang="en-US" sz="2800" dirty="0">
                <a:latin typeface="Comic Sans MS" panose="030F0902030302020204" pitchFamily="66" charset="0"/>
              </a:rPr>
              <a:t>Discuss your ideas with your partner. Decide where you would place your mark on the continuums, offering justifications. </a:t>
            </a:r>
          </a:p>
        </p:txBody>
      </p:sp>
    </p:spTree>
    <p:extLst>
      <p:ext uri="{BB962C8B-B14F-4D97-AF65-F5344CB8AC3E}">
        <p14:creationId xmlns:p14="http://schemas.microsoft.com/office/powerpoint/2010/main" val="1785866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1708160"/>
          </a:xfrm>
          <a:prstGeom prst="rect">
            <a:avLst/>
          </a:prstGeom>
          <a:solidFill>
            <a:srgbClr val="FFE3DD"/>
          </a:solidFill>
          <a:ln w="12700">
            <a:solidFill>
              <a:srgbClr val="FEA4A4"/>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dirty="0">
                <a:latin typeface="Comic Sans MS" panose="030F0902030302020204" pitchFamily="66" charset="0"/>
              </a:rPr>
              <a:t>‘There was generally a high level of agreement at Lausanne over what ‘peace’ might look like.’</a:t>
            </a:r>
          </a:p>
        </p:txBody>
      </p:sp>
      <p:sp>
        <p:nvSpPr>
          <p:cNvPr id="9" name="TextBox 8">
            <a:extLst>
              <a:ext uri="{FF2B5EF4-FFF2-40B4-BE49-F238E27FC236}">
                <a16:creationId xmlns:a16="http://schemas.microsoft.com/office/drawing/2014/main" id="{EDEB08D8-2403-5834-B528-BE45B900A129}"/>
              </a:ext>
            </a:extLst>
          </p:cNvPr>
          <p:cNvSpPr txBox="1"/>
          <p:nvPr/>
        </p:nvSpPr>
        <p:spPr>
          <a:xfrm>
            <a:off x="43917" y="4646680"/>
            <a:ext cx="1180934"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Strongly agree</a:t>
            </a:r>
          </a:p>
        </p:txBody>
      </p:sp>
      <p:pic>
        <p:nvPicPr>
          <p:cNvPr id="10" name="Picture 9">
            <a:extLst>
              <a:ext uri="{FF2B5EF4-FFF2-40B4-BE49-F238E27FC236}">
                <a16:creationId xmlns:a16="http://schemas.microsoft.com/office/drawing/2014/main" id="{575E6511-51E0-E96E-DC74-4ECABA7C7CF6}"/>
              </a:ext>
            </a:extLst>
          </p:cNvPr>
          <p:cNvPicPr>
            <a:picLocks noChangeAspect="1"/>
          </p:cNvPicPr>
          <p:nvPr/>
        </p:nvPicPr>
        <p:blipFill>
          <a:blip r:embed="rId2"/>
          <a:stretch>
            <a:fillRect/>
          </a:stretch>
        </p:blipFill>
        <p:spPr>
          <a:xfrm>
            <a:off x="450642" y="4357336"/>
            <a:ext cx="8242716" cy="270437"/>
          </a:xfrm>
          <a:prstGeom prst="rect">
            <a:avLst/>
          </a:prstGeom>
        </p:spPr>
      </p:pic>
      <p:sp>
        <p:nvSpPr>
          <p:cNvPr id="11" name="TextBox 10">
            <a:extLst>
              <a:ext uri="{FF2B5EF4-FFF2-40B4-BE49-F238E27FC236}">
                <a16:creationId xmlns:a16="http://schemas.microsoft.com/office/drawing/2014/main" id="{6D7B5842-BEDF-07E7-A575-E12F96AEB209}"/>
              </a:ext>
            </a:extLst>
          </p:cNvPr>
          <p:cNvSpPr txBox="1"/>
          <p:nvPr/>
        </p:nvSpPr>
        <p:spPr>
          <a:xfrm>
            <a:off x="7919149" y="4646680"/>
            <a:ext cx="1180934"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Strongly disagree</a:t>
            </a:r>
          </a:p>
        </p:txBody>
      </p:sp>
      <p:sp>
        <p:nvSpPr>
          <p:cNvPr id="12" name="TextBox 11">
            <a:extLst>
              <a:ext uri="{FF2B5EF4-FFF2-40B4-BE49-F238E27FC236}">
                <a16:creationId xmlns:a16="http://schemas.microsoft.com/office/drawing/2014/main" id="{88436071-E86E-5AA6-D6DE-D09AB837A343}"/>
              </a:ext>
            </a:extLst>
          </p:cNvPr>
          <p:cNvSpPr txBox="1"/>
          <p:nvPr/>
        </p:nvSpPr>
        <p:spPr>
          <a:xfrm>
            <a:off x="3946719" y="4646680"/>
            <a:ext cx="1180934" cy="3847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Neutral</a:t>
            </a:r>
          </a:p>
        </p:txBody>
      </p:sp>
      <p:sp>
        <p:nvSpPr>
          <p:cNvPr id="13" name="TextBox 12">
            <a:extLst>
              <a:ext uri="{FF2B5EF4-FFF2-40B4-BE49-F238E27FC236}">
                <a16:creationId xmlns:a16="http://schemas.microsoft.com/office/drawing/2014/main" id="{D7822A4D-DF52-DAFE-8C4D-1ADA55B4882B}"/>
              </a:ext>
            </a:extLst>
          </p:cNvPr>
          <p:cNvSpPr txBox="1"/>
          <p:nvPr/>
        </p:nvSpPr>
        <p:spPr>
          <a:xfrm>
            <a:off x="1667435" y="4646680"/>
            <a:ext cx="1471118"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Somewhat agree</a:t>
            </a:r>
          </a:p>
        </p:txBody>
      </p:sp>
      <p:sp>
        <p:nvSpPr>
          <p:cNvPr id="14" name="TextBox 13">
            <a:extLst>
              <a:ext uri="{FF2B5EF4-FFF2-40B4-BE49-F238E27FC236}">
                <a16:creationId xmlns:a16="http://schemas.microsoft.com/office/drawing/2014/main" id="{6F504C1A-78E6-003B-ECC7-8D040F0A0D72}"/>
              </a:ext>
            </a:extLst>
          </p:cNvPr>
          <p:cNvSpPr txBox="1"/>
          <p:nvPr/>
        </p:nvSpPr>
        <p:spPr>
          <a:xfrm>
            <a:off x="5879713" y="4627773"/>
            <a:ext cx="1471118"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Somewhat disagree</a:t>
            </a:r>
          </a:p>
        </p:txBody>
      </p:sp>
    </p:spTree>
    <p:extLst>
      <p:ext uri="{BB962C8B-B14F-4D97-AF65-F5344CB8AC3E}">
        <p14:creationId xmlns:p14="http://schemas.microsoft.com/office/powerpoint/2010/main" val="1183361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1708160"/>
          </a:xfrm>
          <a:prstGeom prst="rect">
            <a:avLst/>
          </a:prstGeom>
          <a:solidFill>
            <a:srgbClr val="FFE3DD"/>
          </a:solidFill>
          <a:ln w="12700">
            <a:solidFill>
              <a:srgbClr val="FEA4A4"/>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dirty="0">
                <a:latin typeface="Comic Sans MS" panose="030F0902030302020204" pitchFamily="66" charset="0"/>
              </a:rPr>
              <a:t>‘The rise of nationalist ideas best explains why the Population Exchange was proposed as a solution in the 1920s.’</a:t>
            </a:r>
          </a:p>
        </p:txBody>
      </p:sp>
      <p:sp>
        <p:nvSpPr>
          <p:cNvPr id="9" name="TextBox 8">
            <a:extLst>
              <a:ext uri="{FF2B5EF4-FFF2-40B4-BE49-F238E27FC236}">
                <a16:creationId xmlns:a16="http://schemas.microsoft.com/office/drawing/2014/main" id="{EDEB08D8-2403-5834-B528-BE45B900A129}"/>
              </a:ext>
            </a:extLst>
          </p:cNvPr>
          <p:cNvSpPr txBox="1"/>
          <p:nvPr/>
        </p:nvSpPr>
        <p:spPr>
          <a:xfrm>
            <a:off x="43917" y="4646680"/>
            <a:ext cx="1180934"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Strongly agree</a:t>
            </a:r>
          </a:p>
        </p:txBody>
      </p:sp>
      <p:pic>
        <p:nvPicPr>
          <p:cNvPr id="10" name="Picture 9">
            <a:extLst>
              <a:ext uri="{FF2B5EF4-FFF2-40B4-BE49-F238E27FC236}">
                <a16:creationId xmlns:a16="http://schemas.microsoft.com/office/drawing/2014/main" id="{575E6511-51E0-E96E-DC74-4ECABA7C7CF6}"/>
              </a:ext>
            </a:extLst>
          </p:cNvPr>
          <p:cNvPicPr>
            <a:picLocks noChangeAspect="1"/>
          </p:cNvPicPr>
          <p:nvPr/>
        </p:nvPicPr>
        <p:blipFill>
          <a:blip r:embed="rId2"/>
          <a:stretch>
            <a:fillRect/>
          </a:stretch>
        </p:blipFill>
        <p:spPr>
          <a:xfrm>
            <a:off x="450642" y="4357336"/>
            <a:ext cx="8242716" cy="270437"/>
          </a:xfrm>
          <a:prstGeom prst="rect">
            <a:avLst/>
          </a:prstGeom>
        </p:spPr>
      </p:pic>
      <p:sp>
        <p:nvSpPr>
          <p:cNvPr id="11" name="TextBox 10">
            <a:extLst>
              <a:ext uri="{FF2B5EF4-FFF2-40B4-BE49-F238E27FC236}">
                <a16:creationId xmlns:a16="http://schemas.microsoft.com/office/drawing/2014/main" id="{6D7B5842-BEDF-07E7-A575-E12F96AEB209}"/>
              </a:ext>
            </a:extLst>
          </p:cNvPr>
          <p:cNvSpPr txBox="1"/>
          <p:nvPr/>
        </p:nvSpPr>
        <p:spPr>
          <a:xfrm>
            <a:off x="7919149" y="4646680"/>
            <a:ext cx="1180934"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Strongly disagree</a:t>
            </a:r>
          </a:p>
        </p:txBody>
      </p:sp>
      <p:sp>
        <p:nvSpPr>
          <p:cNvPr id="12" name="TextBox 11">
            <a:extLst>
              <a:ext uri="{FF2B5EF4-FFF2-40B4-BE49-F238E27FC236}">
                <a16:creationId xmlns:a16="http://schemas.microsoft.com/office/drawing/2014/main" id="{88436071-E86E-5AA6-D6DE-D09AB837A343}"/>
              </a:ext>
            </a:extLst>
          </p:cNvPr>
          <p:cNvSpPr txBox="1"/>
          <p:nvPr/>
        </p:nvSpPr>
        <p:spPr>
          <a:xfrm>
            <a:off x="3946719" y="4646680"/>
            <a:ext cx="1180934" cy="3847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Neutral</a:t>
            </a:r>
          </a:p>
        </p:txBody>
      </p:sp>
      <p:sp>
        <p:nvSpPr>
          <p:cNvPr id="13" name="TextBox 12">
            <a:extLst>
              <a:ext uri="{FF2B5EF4-FFF2-40B4-BE49-F238E27FC236}">
                <a16:creationId xmlns:a16="http://schemas.microsoft.com/office/drawing/2014/main" id="{D7822A4D-DF52-DAFE-8C4D-1ADA55B4882B}"/>
              </a:ext>
            </a:extLst>
          </p:cNvPr>
          <p:cNvSpPr txBox="1"/>
          <p:nvPr/>
        </p:nvSpPr>
        <p:spPr>
          <a:xfrm>
            <a:off x="1667435" y="4646680"/>
            <a:ext cx="1471118"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Somewhat agree</a:t>
            </a:r>
          </a:p>
        </p:txBody>
      </p:sp>
      <p:sp>
        <p:nvSpPr>
          <p:cNvPr id="14" name="TextBox 13">
            <a:extLst>
              <a:ext uri="{FF2B5EF4-FFF2-40B4-BE49-F238E27FC236}">
                <a16:creationId xmlns:a16="http://schemas.microsoft.com/office/drawing/2014/main" id="{6F504C1A-78E6-003B-ECC7-8D040F0A0D72}"/>
              </a:ext>
            </a:extLst>
          </p:cNvPr>
          <p:cNvSpPr txBox="1"/>
          <p:nvPr/>
        </p:nvSpPr>
        <p:spPr>
          <a:xfrm>
            <a:off x="5879713" y="4627773"/>
            <a:ext cx="1471118"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Somewhat disagree</a:t>
            </a:r>
          </a:p>
        </p:txBody>
      </p:sp>
    </p:spTree>
    <p:extLst>
      <p:ext uri="{BB962C8B-B14F-4D97-AF65-F5344CB8AC3E}">
        <p14:creationId xmlns:p14="http://schemas.microsoft.com/office/powerpoint/2010/main" val="1488988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1708160"/>
          </a:xfrm>
          <a:prstGeom prst="rect">
            <a:avLst/>
          </a:prstGeom>
          <a:solidFill>
            <a:srgbClr val="FFE3DD"/>
          </a:solidFill>
          <a:ln w="12700">
            <a:solidFill>
              <a:srgbClr val="FEA4A4"/>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dirty="0">
                <a:latin typeface="Comic Sans MS" panose="030F0902030302020204" pitchFamily="66" charset="0"/>
              </a:rPr>
              <a:t>‘Diplomats at Lausanne took pride in having invented a new peace-making solution.’</a:t>
            </a:r>
          </a:p>
        </p:txBody>
      </p:sp>
      <p:sp>
        <p:nvSpPr>
          <p:cNvPr id="9" name="TextBox 8">
            <a:extLst>
              <a:ext uri="{FF2B5EF4-FFF2-40B4-BE49-F238E27FC236}">
                <a16:creationId xmlns:a16="http://schemas.microsoft.com/office/drawing/2014/main" id="{EDEB08D8-2403-5834-B528-BE45B900A129}"/>
              </a:ext>
            </a:extLst>
          </p:cNvPr>
          <p:cNvSpPr txBox="1"/>
          <p:nvPr/>
        </p:nvSpPr>
        <p:spPr>
          <a:xfrm>
            <a:off x="43917" y="4646680"/>
            <a:ext cx="1180934"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Strongly agree</a:t>
            </a:r>
          </a:p>
        </p:txBody>
      </p:sp>
      <p:pic>
        <p:nvPicPr>
          <p:cNvPr id="10" name="Picture 9">
            <a:extLst>
              <a:ext uri="{FF2B5EF4-FFF2-40B4-BE49-F238E27FC236}">
                <a16:creationId xmlns:a16="http://schemas.microsoft.com/office/drawing/2014/main" id="{575E6511-51E0-E96E-DC74-4ECABA7C7CF6}"/>
              </a:ext>
            </a:extLst>
          </p:cNvPr>
          <p:cNvPicPr>
            <a:picLocks noChangeAspect="1"/>
          </p:cNvPicPr>
          <p:nvPr/>
        </p:nvPicPr>
        <p:blipFill>
          <a:blip r:embed="rId2"/>
          <a:stretch>
            <a:fillRect/>
          </a:stretch>
        </p:blipFill>
        <p:spPr>
          <a:xfrm>
            <a:off x="450642" y="4357336"/>
            <a:ext cx="8242716" cy="270437"/>
          </a:xfrm>
          <a:prstGeom prst="rect">
            <a:avLst/>
          </a:prstGeom>
        </p:spPr>
      </p:pic>
      <p:sp>
        <p:nvSpPr>
          <p:cNvPr id="11" name="TextBox 10">
            <a:extLst>
              <a:ext uri="{FF2B5EF4-FFF2-40B4-BE49-F238E27FC236}">
                <a16:creationId xmlns:a16="http://schemas.microsoft.com/office/drawing/2014/main" id="{6D7B5842-BEDF-07E7-A575-E12F96AEB209}"/>
              </a:ext>
            </a:extLst>
          </p:cNvPr>
          <p:cNvSpPr txBox="1"/>
          <p:nvPr/>
        </p:nvSpPr>
        <p:spPr>
          <a:xfrm>
            <a:off x="7919149" y="4646680"/>
            <a:ext cx="1180934"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Strongly disagree</a:t>
            </a:r>
          </a:p>
        </p:txBody>
      </p:sp>
      <p:sp>
        <p:nvSpPr>
          <p:cNvPr id="12" name="TextBox 11">
            <a:extLst>
              <a:ext uri="{FF2B5EF4-FFF2-40B4-BE49-F238E27FC236}">
                <a16:creationId xmlns:a16="http://schemas.microsoft.com/office/drawing/2014/main" id="{88436071-E86E-5AA6-D6DE-D09AB837A343}"/>
              </a:ext>
            </a:extLst>
          </p:cNvPr>
          <p:cNvSpPr txBox="1"/>
          <p:nvPr/>
        </p:nvSpPr>
        <p:spPr>
          <a:xfrm>
            <a:off x="3946719" y="4646680"/>
            <a:ext cx="1180934" cy="3847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Neutral</a:t>
            </a:r>
          </a:p>
        </p:txBody>
      </p:sp>
      <p:sp>
        <p:nvSpPr>
          <p:cNvPr id="13" name="TextBox 12">
            <a:extLst>
              <a:ext uri="{FF2B5EF4-FFF2-40B4-BE49-F238E27FC236}">
                <a16:creationId xmlns:a16="http://schemas.microsoft.com/office/drawing/2014/main" id="{D7822A4D-DF52-DAFE-8C4D-1ADA55B4882B}"/>
              </a:ext>
            </a:extLst>
          </p:cNvPr>
          <p:cNvSpPr txBox="1"/>
          <p:nvPr/>
        </p:nvSpPr>
        <p:spPr>
          <a:xfrm>
            <a:off x="1667435" y="4646680"/>
            <a:ext cx="1471118"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Somewhat agree</a:t>
            </a:r>
          </a:p>
        </p:txBody>
      </p:sp>
      <p:sp>
        <p:nvSpPr>
          <p:cNvPr id="14" name="TextBox 13">
            <a:extLst>
              <a:ext uri="{FF2B5EF4-FFF2-40B4-BE49-F238E27FC236}">
                <a16:creationId xmlns:a16="http://schemas.microsoft.com/office/drawing/2014/main" id="{6F504C1A-78E6-003B-ECC7-8D040F0A0D72}"/>
              </a:ext>
            </a:extLst>
          </p:cNvPr>
          <p:cNvSpPr txBox="1"/>
          <p:nvPr/>
        </p:nvSpPr>
        <p:spPr>
          <a:xfrm>
            <a:off x="5879713" y="4627773"/>
            <a:ext cx="1471118"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900" b="1" dirty="0">
                <a:solidFill>
                  <a:schemeClr val="bg2">
                    <a:lumMod val="25000"/>
                  </a:schemeClr>
                </a:solidFill>
                <a:latin typeface="Comic Sans MS" panose="030F0902030302020204" pitchFamily="66" charset="0"/>
              </a:rPr>
              <a:t>Somewhat disagree</a:t>
            </a:r>
          </a:p>
        </p:txBody>
      </p:sp>
    </p:spTree>
    <p:extLst>
      <p:ext uri="{BB962C8B-B14F-4D97-AF65-F5344CB8AC3E}">
        <p14:creationId xmlns:p14="http://schemas.microsoft.com/office/powerpoint/2010/main" val="17284159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20662</TotalTime>
  <Words>3648</Words>
  <Application>Microsoft Macintosh PowerPoint</Application>
  <PresentationFormat>On-screen Show (4:3)</PresentationFormat>
  <Paragraphs>254</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Comic Sans MS</vt:lpstr>
      <vt:lpstr>Dreaming Outloud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 Stevens-Wojtowicz</dc:creator>
  <cp:lastModifiedBy>Jonathan Conlin</cp:lastModifiedBy>
  <cp:revision>142</cp:revision>
  <dcterms:created xsi:type="dcterms:W3CDTF">2022-09-26T06:25:39Z</dcterms:created>
  <dcterms:modified xsi:type="dcterms:W3CDTF">2023-09-06T07:16:10Z</dcterms:modified>
</cp:coreProperties>
</file>