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9"/>
  </p:notesMasterIdLst>
  <p:sldIdLst>
    <p:sldId id="256" r:id="rId2"/>
    <p:sldId id="257" r:id="rId3"/>
    <p:sldId id="275" r:id="rId4"/>
    <p:sldId id="276" r:id="rId5"/>
    <p:sldId id="277" r:id="rId6"/>
    <p:sldId id="293" r:id="rId7"/>
    <p:sldId id="285" r:id="rId8"/>
    <p:sldId id="278" r:id="rId9"/>
    <p:sldId id="262" r:id="rId10"/>
    <p:sldId id="279" r:id="rId11"/>
    <p:sldId id="280" r:id="rId12"/>
    <p:sldId id="281" r:id="rId13"/>
    <p:sldId id="283" r:id="rId14"/>
    <p:sldId id="274" r:id="rId15"/>
    <p:sldId id="294" r:id="rId16"/>
    <p:sldId id="291" r:id="rId17"/>
    <p:sldId id="296" r:id="rId18"/>
    <p:sldId id="297" r:id="rId19"/>
    <p:sldId id="287" r:id="rId20"/>
    <p:sldId id="288" r:id="rId21"/>
    <p:sldId id="299" r:id="rId22"/>
    <p:sldId id="289" r:id="rId23"/>
    <p:sldId id="290" r:id="rId24"/>
    <p:sldId id="300" r:id="rId25"/>
    <p:sldId id="295" r:id="rId26"/>
    <p:sldId id="286" r:id="rId27"/>
    <p:sldId id="292"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C9FBF6"/>
    <a:srgbClr val="C0FCB2"/>
    <a:srgbClr val="FFCFAF"/>
    <a:srgbClr val="FAACF4"/>
    <a:srgbClr val="CCFDBF"/>
    <a:srgbClr val="C5FFC5"/>
    <a:srgbClr val="FFE5FF"/>
    <a:srgbClr val="FF99FF"/>
    <a:srgbClr val="45CE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569" autoAdjust="0"/>
    <p:restoredTop sz="94694"/>
  </p:normalViewPr>
  <p:slideViewPr>
    <p:cSldViewPr snapToGrid="0" snapToObjects="1">
      <p:cViewPr varScale="1">
        <p:scale>
          <a:sx n="96" d="100"/>
          <a:sy n="96" d="100"/>
        </p:scale>
        <p:origin x="184" y="7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47F064-8E12-4FD8-9CBC-06D3EEBDF7D5}" type="datetimeFigureOut">
              <a:rPr lang="en-GB" smtClean="0"/>
              <a:t>21/11/2023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B7A153-C2C1-408B-BDF3-CFDF790DD06D}" type="slidenum">
              <a:rPr lang="en-GB" smtClean="0"/>
              <a:t>‹#›</a:t>
            </a:fld>
            <a:endParaRPr lang="en-GB"/>
          </a:p>
        </p:txBody>
      </p:sp>
    </p:spTree>
    <p:extLst>
      <p:ext uri="{BB962C8B-B14F-4D97-AF65-F5344CB8AC3E}">
        <p14:creationId xmlns:p14="http://schemas.microsoft.com/office/powerpoint/2010/main" val="259094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B7A153-C2C1-408B-BDF3-CFDF790DD06D}" type="slidenum">
              <a:rPr lang="en-GB" smtClean="0"/>
              <a:t>13</a:t>
            </a:fld>
            <a:endParaRPr lang="en-GB"/>
          </a:p>
        </p:txBody>
      </p:sp>
    </p:spTree>
    <p:extLst>
      <p:ext uri="{BB962C8B-B14F-4D97-AF65-F5344CB8AC3E}">
        <p14:creationId xmlns:p14="http://schemas.microsoft.com/office/powerpoint/2010/main" val="1984731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B7A153-C2C1-408B-BDF3-CFDF790DD06D}" type="slidenum">
              <a:rPr lang="en-GB" smtClean="0"/>
              <a:t>19</a:t>
            </a:fld>
            <a:endParaRPr lang="en-GB"/>
          </a:p>
        </p:txBody>
      </p:sp>
    </p:spTree>
    <p:extLst>
      <p:ext uri="{BB962C8B-B14F-4D97-AF65-F5344CB8AC3E}">
        <p14:creationId xmlns:p14="http://schemas.microsoft.com/office/powerpoint/2010/main" val="722083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51C468C-38BB-6C47-A2EA-9353AE9DA922}" type="datetimeFigureOut">
              <a:rPr lang="en-US" smtClean="0"/>
              <a:t>11/21/23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4281784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51C468C-38BB-6C47-A2EA-9353AE9DA922}" type="datetimeFigureOut">
              <a:rPr lang="en-US" smtClean="0"/>
              <a:t>11/21/23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3436077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51C468C-38BB-6C47-A2EA-9353AE9DA922}" type="datetimeFigureOut">
              <a:rPr lang="en-US" smtClean="0"/>
              <a:t>11/21/23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3476158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51C468C-38BB-6C47-A2EA-9353AE9DA922}" type="datetimeFigureOut">
              <a:rPr lang="en-US" smtClean="0"/>
              <a:t>11/21/23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137622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51C468C-38BB-6C47-A2EA-9353AE9DA922}" type="datetimeFigureOut">
              <a:rPr lang="en-US" smtClean="0"/>
              <a:t>11/21/23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2161332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51C468C-38BB-6C47-A2EA-9353AE9DA922}" type="datetimeFigureOut">
              <a:rPr lang="en-US" smtClean="0"/>
              <a:t>11/21/23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775358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1C468C-38BB-6C47-A2EA-9353AE9DA922}" type="datetimeFigureOut">
              <a:rPr lang="en-US" smtClean="0"/>
              <a:t>11/21/23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891143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51C468C-38BB-6C47-A2EA-9353AE9DA922}" type="datetimeFigureOut">
              <a:rPr lang="en-US" smtClean="0"/>
              <a:t>11/21/23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907104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51C468C-38BB-6C47-A2EA-9353AE9DA922}" type="datetimeFigureOut">
              <a:rPr lang="en-US" smtClean="0"/>
              <a:t>11/21/23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1388538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51C468C-38BB-6C47-A2EA-9353AE9DA922}" type="datetimeFigureOut">
              <a:rPr lang="en-US" smtClean="0"/>
              <a:t>11/21/23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1758463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51C468C-38BB-6C47-A2EA-9353AE9DA922}" type="datetimeFigureOut">
              <a:rPr lang="en-US" smtClean="0"/>
              <a:t>11/21/23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2625624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C468C-38BB-6C47-A2EA-9353AE9DA922}" type="datetimeFigureOut">
              <a:rPr lang="en-US" smtClean="0"/>
              <a:t>11/21/23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DC2B1A-C0F6-154B-A284-C26B9BCC2324}" type="slidenum">
              <a:rPr lang="en-US" smtClean="0"/>
              <a:t>‹#›</a:t>
            </a:fld>
            <a:endParaRPr lang="en-US"/>
          </a:p>
        </p:txBody>
      </p:sp>
    </p:spTree>
    <p:extLst>
      <p:ext uri="{BB962C8B-B14F-4D97-AF65-F5344CB8AC3E}">
        <p14:creationId xmlns:p14="http://schemas.microsoft.com/office/powerpoint/2010/main" val="1711427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9F418B-4BF7-4D2A-C566-1E7C0662E248}"/>
              </a:ext>
            </a:extLst>
          </p:cNvPr>
          <p:cNvSpPr txBox="1"/>
          <p:nvPr/>
        </p:nvSpPr>
        <p:spPr>
          <a:xfrm>
            <a:off x="133564" y="143838"/>
            <a:ext cx="8876872" cy="923330"/>
          </a:xfrm>
          <a:prstGeom prst="rect">
            <a:avLst/>
          </a:prstGeom>
          <a:ln w="28575"/>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700" b="1" dirty="0">
                <a:latin typeface="Comic Sans MS" panose="030F0902030302020204" pitchFamily="66" charset="0"/>
              </a:rPr>
              <a:t>LESSON 2: What can the testimonies of displaced peoples tell us about the Population Exchange?  </a:t>
            </a:r>
          </a:p>
        </p:txBody>
      </p:sp>
      <p:sp>
        <p:nvSpPr>
          <p:cNvPr id="5" name="TextBox 4">
            <a:extLst>
              <a:ext uri="{FF2B5EF4-FFF2-40B4-BE49-F238E27FC236}">
                <a16:creationId xmlns:a16="http://schemas.microsoft.com/office/drawing/2014/main" id="{7B5411B9-C20A-19E2-611E-DDB2CC68301C}"/>
              </a:ext>
            </a:extLst>
          </p:cNvPr>
          <p:cNvSpPr txBox="1"/>
          <p:nvPr/>
        </p:nvSpPr>
        <p:spPr>
          <a:xfrm>
            <a:off x="133564" y="1251410"/>
            <a:ext cx="8876872" cy="2677656"/>
          </a:xfrm>
          <a:prstGeom prst="rect">
            <a:avLst/>
          </a:prstGeom>
          <a:ln w="28575">
            <a:solidFill>
              <a:srgbClr val="F4DD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600" b="1" dirty="0">
                <a:latin typeface="Comic Sans MS" panose="030F0902030302020204" pitchFamily="66" charset="0"/>
              </a:rPr>
              <a:t>In this lesson, you will…</a:t>
            </a:r>
          </a:p>
          <a:p>
            <a:endParaRPr lang="en-US" sz="400" b="1" dirty="0">
              <a:latin typeface="Comic Sans MS" panose="030F0902030302020204" pitchFamily="66" charset="0"/>
            </a:endParaRPr>
          </a:p>
          <a:p>
            <a:pPr marL="457200" indent="-457200">
              <a:buFont typeface="Arial" panose="020B0604020202020204" pitchFamily="34" charset="0"/>
              <a:buChar char="•"/>
            </a:pPr>
            <a:r>
              <a:rPr lang="en-US" sz="2300" dirty="0">
                <a:latin typeface="Comic Sans MS" panose="030F0902030302020204" pitchFamily="66" charset="0"/>
              </a:rPr>
              <a:t>Compare different types of sources, considering the insights offered by these sources.</a:t>
            </a:r>
          </a:p>
          <a:p>
            <a:pPr marL="457200" indent="-457200">
              <a:buFont typeface="Arial" panose="020B0604020202020204" pitchFamily="34" charset="0"/>
              <a:buChar char="•"/>
            </a:pPr>
            <a:r>
              <a:rPr lang="en-US" sz="2300" dirty="0">
                <a:latin typeface="Comic Sans MS" panose="030F0902030302020204" pitchFamily="66" charset="0"/>
              </a:rPr>
              <a:t>Make inferences about the Population Exchange and its impact from the testimonies of those involved.</a:t>
            </a:r>
          </a:p>
          <a:p>
            <a:pPr marL="457200" indent="-457200">
              <a:buFont typeface="Arial" panose="020B0604020202020204" pitchFamily="34" charset="0"/>
              <a:buChar char="•"/>
            </a:pPr>
            <a:r>
              <a:rPr lang="en-US" sz="2300" dirty="0">
                <a:latin typeface="Comic Sans MS" panose="030F0902030302020204" pitchFamily="66" charset="0"/>
              </a:rPr>
              <a:t>Use ‘clues’ in the testimonies to work out when they might have been written or retold, creating a ‘Gallery Walk’. </a:t>
            </a:r>
          </a:p>
        </p:txBody>
      </p:sp>
      <p:sp>
        <p:nvSpPr>
          <p:cNvPr id="6" name="TextBox 5">
            <a:extLst>
              <a:ext uri="{FF2B5EF4-FFF2-40B4-BE49-F238E27FC236}">
                <a16:creationId xmlns:a16="http://schemas.microsoft.com/office/drawing/2014/main" id="{595CB4AB-A69C-8A1E-BA89-294DF941BB7C}"/>
              </a:ext>
            </a:extLst>
          </p:cNvPr>
          <p:cNvSpPr txBox="1"/>
          <p:nvPr/>
        </p:nvSpPr>
        <p:spPr>
          <a:xfrm>
            <a:off x="133564" y="4082690"/>
            <a:ext cx="8876872" cy="1646605"/>
          </a:xfrm>
          <a:prstGeom prst="rect">
            <a:avLst/>
          </a:prstGeom>
          <a:ln w="28575">
            <a:solidFill>
              <a:srgbClr val="92D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600" b="1" dirty="0">
                <a:latin typeface="Comic Sans MS" panose="030F0902030302020204" pitchFamily="66" charset="0"/>
              </a:rPr>
              <a:t>So that you can…</a:t>
            </a:r>
          </a:p>
          <a:p>
            <a:endParaRPr lang="en-US" sz="400" dirty="0">
              <a:latin typeface="Comic Sans MS" panose="030F0902030302020204" pitchFamily="66" charset="0"/>
            </a:endParaRPr>
          </a:p>
          <a:p>
            <a:pPr marL="457200" indent="-457200">
              <a:buFont typeface="Arial" panose="020B0604020202020204" pitchFamily="34" charset="0"/>
              <a:buChar char="•"/>
            </a:pPr>
            <a:r>
              <a:rPr lang="en-US" sz="2300" dirty="0">
                <a:latin typeface="Comic Sans MS" panose="030F0902030302020204" pitchFamily="66" charset="0"/>
              </a:rPr>
              <a:t>Use the ‘Gallery Walk’ to reflect on the ways in which our recollection of events changes over time</a:t>
            </a:r>
            <a:r>
              <a:rPr lang="en-US" sz="2400" dirty="0">
                <a:latin typeface="Comic Sans MS" panose="030F0902030302020204" pitchFamily="66" charset="0"/>
              </a:rPr>
              <a:t>. </a:t>
            </a:r>
          </a:p>
          <a:p>
            <a:pPr marL="457200" indent="-457200">
              <a:buFont typeface="Arial" panose="020B0604020202020204" pitchFamily="34" charset="0"/>
              <a:buChar char="•"/>
            </a:pPr>
            <a:r>
              <a:rPr lang="en-US" sz="2400" dirty="0">
                <a:latin typeface="Comic Sans MS" panose="030F0902030302020204" pitchFamily="66" charset="0"/>
              </a:rPr>
              <a:t>Produce a creative response to one of the testimonies.</a:t>
            </a:r>
          </a:p>
        </p:txBody>
      </p:sp>
      <p:sp>
        <p:nvSpPr>
          <p:cNvPr id="2" name="TextBox 1">
            <a:extLst>
              <a:ext uri="{FF2B5EF4-FFF2-40B4-BE49-F238E27FC236}">
                <a16:creationId xmlns:a16="http://schemas.microsoft.com/office/drawing/2014/main" id="{F1FC3FDE-B7EE-83A1-E710-433FAC5253BB}"/>
              </a:ext>
            </a:extLst>
          </p:cNvPr>
          <p:cNvSpPr txBox="1"/>
          <p:nvPr/>
        </p:nvSpPr>
        <p:spPr>
          <a:xfrm>
            <a:off x="133564" y="5883165"/>
            <a:ext cx="8876872" cy="830997"/>
          </a:xfrm>
          <a:prstGeom prst="rect">
            <a:avLst/>
          </a:prstGeom>
          <a:ln w="28575">
            <a:solidFill>
              <a:srgbClr val="45CEEF"/>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400" b="1" dirty="0">
                <a:latin typeface="Comic Sans MS" panose="030F0902030302020204" pitchFamily="66" charset="0"/>
              </a:rPr>
              <a:t>Key words</a:t>
            </a:r>
            <a:r>
              <a:rPr lang="en-US" sz="2400" dirty="0">
                <a:latin typeface="Comic Sans MS" panose="030F0902030302020204" pitchFamily="66" charset="0"/>
              </a:rPr>
              <a:t>: testimony, coup, Cold War, United Nations, NATO, EU. </a:t>
            </a:r>
            <a:endParaRPr lang="en-US" sz="2400" b="1" dirty="0">
              <a:latin typeface="Comic Sans MS" panose="030F0902030302020204" pitchFamily="66" charset="0"/>
            </a:endParaRPr>
          </a:p>
        </p:txBody>
      </p:sp>
    </p:spTree>
    <p:extLst>
      <p:ext uri="{BB962C8B-B14F-4D97-AF65-F5344CB8AC3E}">
        <p14:creationId xmlns:p14="http://schemas.microsoft.com/office/powerpoint/2010/main" val="3044257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3831818"/>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600" dirty="0">
                <a:latin typeface="Comic Sans MS" panose="030F0902030302020204" pitchFamily="66" charset="0"/>
              </a:rPr>
              <a:t>Last lesson, we looked at extracts from the </a:t>
            </a:r>
            <a:r>
              <a:rPr lang="en-US" sz="2600" b="1" dirty="0">
                <a:latin typeface="Comic Sans MS" panose="030F0902030302020204" pitchFamily="66" charset="0"/>
              </a:rPr>
              <a:t>discussions at Lausanne</a:t>
            </a:r>
            <a:r>
              <a:rPr lang="en-US" sz="2600" dirty="0">
                <a:latin typeface="Comic Sans MS" panose="030F0902030302020204" pitchFamily="66" charset="0"/>
              </a:rPr>
              <a:t>. In these extracts, delegates outlined their views on the merits (or drawbacks) of the Population Exchange. </a:t>
            </a:r>
          </a:p>
          <a:p>
            <a:endParaRPr lang="en-US" sz="2600" b="1" dirty="0">
              <a:latin typeface="Comic Sans MS" panose="030F0902030302020204" pitchFamily="66" charset="0"/>
            </a:endParaRPr>
          </a:p>
          <a:p>
            <a:r>
              <a:rPr lang="en-US" sz="2600" dirty="0">
                <a:latin typeface="Comic Sans MS" panose="030F0902030302020204" pitchFamily="66" charset="0"/>
              </a:rPr>
              <a:t>This lesson, we’re going to study the Population Exchange from a different perspective, using the </a:t>
            </a:r>
            <a:r>
              <a:rPr lang="en-US" sz="2600" b="1" dirty="0">
                <a:latin typeface="Comic Sans MS" panose="030F0902030302020204" pitchFamily="66" charset="0"/>
              </a:rPr>
              <a:t>testimonies</a:t>
            </a:r>
            <a:r>
              <a:rPr lang="en-US" sz="2600" dirty="0">
                <a:latin typeface="Comic Sans MS" panose="030F0902030302020204" pitchFamily="66" charset="0"/>
              </a:rPr>
              <a:t> of those involved to consider the impact of the Exchange. </a:t>
            </a:r>
          </a:p>
        </p:txBody>
      </p:sp>
    </p:spTree>
    <p:extLst>
      <p:ext uri="{BB962C8B-B14F-4D97-AF65-F5344CB8AC3E}">
        <p14:creationId xmlns:p14="http://schemas.microsoft.com/office/powerpoint/2010/main" val="1950571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2585323"/>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700" dirty="0">
                <a:latin typeface="Comic Sans MS" panose="030F0902030302020204" pitchFamily="66" charset="0"/>
              </a:rPr>
              <a:t>Before we do this, let’s think about the different insights these two types of sources can offer.</a:t>
            </a:r>
          </a:p>
          <a:p>
            <a:endParaRPr lang="en-US" sz="2700" b="1" dirty="0">
              <a:latin typeface="Comic Sans MS" panose="030F0902030302020204" pitchFamily="66" charset="0"/>
            </a:endParaRPr>
          </a:p>
          <a:p>
            <a:r>
              <a:rPr lang="en-US" sz="2700" b="1" dirty="0">
                <a:latin typeface="Comic Sans MS" panose="030F0902030302020204" pitchFamily="66" charset="0"/>
              </a:rPr>
              <a:t>TASK:</a:t>
            </a:r>
            <a:r>
              <a:rPr lang="en-US" sz="2700" dirty="0">
                <a:latin typeface="Comic Sans MS" panose="030F0902030302020204" pitchFamily="66" charset="0"/>
              </a:rPr>
              <a:t> In your pair, discuss the statements on the next slide: where would you place them in the Venn diagram?</a:t>
            </a:r>
            <a:endParaRPr lang="en-US" sz="2700" b="1" dirty="0">
              <a:latin typeface="Comic Sans MS" panose="030F0902030302020204" pitchFamily="66" charset="0"/>
            </a:endParaRPr>
          </a:p>
        </p:txBody>
      </p:sp>
    </p:spTree>
    <p:extLst>
      <p:ext uri="{BB962C8B-B14F-4D97-AF65-F5344CB8AC3E}">
        <p14:creationId xmlns:p14="http://schemas.microsoft.com/office/powerpoint/2010/main" val="2358355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62BB876-EE66-8C53-AB18-81A77049B545}"/>
              </a:ext>
            </a:extLst>
          </p:cNvPr>
          <p:cNvSpPr/>
          <p:nvPr/>
        </p:nvSpPr>
        <p:spPr>
          <a:xfrm>
            <a:off x="1057836" y="685302"/>
            <a:ext cx="4168586" cy="35141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Oval 3">
            <a:extLst>
              <a:ext uri="{FF2B5EF4-FFF2-40B4-BE49-F238E27FC236}">
                <a16:creationId xmlns:a16="http://schemas.microsoft.com/office/drawing/2014/main" id="{D5798E69-A8A4-821E-2DBF-C05261D595D9}"/>
              </a:ext>
            </a:extLst>
          </p:cNvPr>
          <p:cNvSpPr/>
          <p:nvPr/>
        </p:nvSpPr>
        <p:spPr>
          <a:xfrm>
            <a:off x="3684496" y="685302"/>
            <a:ext cx="4168586" cy="35141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8D2801AC-FD57-1CCB-3EE6-EC03CFB644CD}"/>
              </a:ext>
            </a:extLst>
          </p:cNvPr>
          <p:cNvSpPr txBox="1"/>
          <p:nvPr/>
        </p:nvSpPr>
        <p:spPr>
          <a:xfrm>
            <a:off x="1053351" y="263054"/>
            <a:ext cx="3039036" cy="369332"/>
          </a:xfrm>
          <a:prstGeom prst="rect">
            <a:avLst/>
          </a:prstGeom>
          <a:noFill/>
        </p:spPr>
        <p:txBody>
          <a:bodyPr wrap="square">
            <a:spAutoFit/>
          </a:bodyPr>
          <a:lstStyle/>
          <a:p>
            <a:pPr algn="ctr"/>
            <a:r>
              <a:rPr lang="en-US" sz="1800" b="1" dirty="0">
                <a:latin typeface="Comic Sans MS" panose="030F0902030302020204" pitchFamily="66" charset="0"/>
              </a:rPr>
              <a:t>‘Official’ discussions</a:t>
            </a:r>
            <a:endParaRPr lang="en-GB" b="1" dirty="0"/>
          </a:p>
        </p:txBody>
      </p:sp>
      <p:sp>
        <p:nvSpPr>
          <p:cNvPr id="7" name="TextBox 6">
            <a:extLst>
              <a:ext uri="{FF2B5EF4-FFF2-40B4-BE49-F238E27FC236}">
                <a16:creationId xmlns:a16="http://schemas.microsoft.com/office/drawing/2014/main" id="{9A97895C-D1C5-FEE2-7490-8DA97CFF9E75}"/>
              </a:ext>
            </a:extLst>
          </p:cNvPr>
          <p:cNvSpPr txBox="1"/>
          <p:nvPr/>
        </p:nvSpPr>
        <p:spPr>
          <a:xfrm>
            <a:off x="4764740" y="269297"/>
            <a:ext cx="3039036" cy="369332"/>
          </a:xfrm>
          <a:prstGeom prst="rect">
            <a:avLst/>
          </a:prstGeom>
          <a:noFill/>
        </p:spPr>
        <p:txBody>
          <a:bodyPr wrap="square">
            <a:spAutoFit/>
          </a:bodyPr>
          <a:lstStyle/>
          <a:p>
            <a:pPr algn="ctr"/>
            <a:r>
              <a:rPr lang="en-US" sz="1800" b="1" dirty="0">
                <a:latin typeface="Comic Sans MS" panose="030F0902030302020204" pitchFamily="66" charset="0"/>
              </a:rPr>
              <a:t>Personal testimonies</a:t>
            </a:r>
            <a:endParaRPr lang="en-GB" b="1" dirty="0"/>
          </a:p>
        </p:txBody>
      </p:sp>
      <p:sp>
        <p:nvSpPr>
          <p:cNvPr id="8" name="TextBox 7">
            <a:extLst>
              <a:ext uri="{FF2B5EF4-FFF2-40B4-BE49-F238E27FC236}">
                <a16:creationId xmlns:a16="http://schemas.microsoft.com/office/drawing/2014/main" id="{9AA4CA96-7986-A552-DD7F-A1D67CE985EF}"/>
              </a:ext>
            </a:extLst>
          </p:cNvPr>
          <p:cNvSpPr txBox="1"/>
          <p:nvPr/>
        </p:nvSpPr>
        <p:spPr>
          <a:xfrm>
            <a:off x="3765175" y="523702"/>
            <a:ext cx="1326777" cy="373360"/>
          </a:xfrm>
          <a:prstGeom prst="rect">
            <a:avLst/>
          </a:prstGeom>
          <a:noFill/>
        </p:spPr>
        <p:txBody>
          <a:bodyPr wrap="square">
            <a:spAutoFit/>
          </a:bodyPr>
          <a:lstStyle/>
          <a:p>
            <a:pPr algn="ctr"/>
            <a:r>
              <a:rPr lang="en-US" sz="1800" b="1" dirty="0">
                <a:latin typeface="Comic Sans MS" panose="030F0902030302020204" pitchFamily="66" charset="0"/>
              </a:rPr>
              <a:t>Both</a:t>
            </a:r>
            <a:endParaRPr lang="en-GB" b="1" dirty="0"/>
          </a:p>
        </p:txBody>
      </p:sp>
      <p:sp>
        <p:nvSpPr>
          <p:cNvPr id="9" name="Rectangle: Rounded Corners 8">
            <a:extLst>
              <a:ext uri="{FF2B5EF4-FFF2-40B4-BE49-F238E27FC236}">
                <a16:creationId xmlns:a16="http://schemas.microsoft.com/office/drawing/2014/main" id="{77D2900A-8ECA-9133-0AFF-21EAEBB988C2}"/>
              </a:ext>
            </a:extLst>
          </p:cNvPr>
          <p:cNvSpPr/>
          <p:nvPr/>
        </p:nvSpPr>
        <p:spPr>
          <a:xfrm>
            <a:off x="228597" y="4500282"/>
            <a:ext cx="1976721" cy="986118"/>
          </a:xfrm>
          <a:prstGeom prst="roundRect">
            <a:avLst/>
          </a:prstGeom>
          <a:solidFill>
            <a:schemeClr val="accent1">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latin typeface="Comic Sans MS" panose="030F0702030302020204" pitchFamily="66" charset="0"/>
              </a:rPr>
              <a:t>Offer a first-hand account of events. </a:t>
            </a:r>
            <a:endParaRPr lang="en-GB" sz="1800" dirty="0">
              <a:solidFill>
                <a:schemeClr val="tx1"/>
              </a:solidFill>
              <a:latin typeface="Comic Sans MS" panose="030F0702030302020204" pitchFamily="66" charset="0"/>
            </a:endParaRPr>
          </a:p>
        </p:txBody>
      </p:sp>
      <p:sp>
        <p:nvSpPr>
          <p:cNvPr id="10" name="Rectangle: Rounded Corners 9">
            <a:extLst>
              <a:ext uri="{FF2B5EF4-FFF2-40B4-BE49-F238E27FC236}">
                <a16:creationId xmlns:a16="http://schemas.microsoft.com/office/drawing/2014/main" id="{13A1108F-570A-2CF3-EAE0-2A00BA9BA4CB}"/>
              </a:ext>
            </a:extLst>
          </p:cNvPr>
          <p:cNvSpPr/>
          <p:nvPr/>
        </p:nvSpPr>
        <p:spPr>
          <a:xfrm>
            <a:off x="2451842" y="4500282"/>
            <a:ext cx="1976721" cy="986118"/>
          </a:xfrm>
          <a:prstGeom prst="roundRect">
            <a:avLst/>
          </a:prstGeom>
          <a:solidFill>
            <a:schemeClr val="accent1">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tx1"/>
                </a:solidFill>
                <a:latin typeface="Comic Sans MS" panose="030F0702030302020204" pitchFamily="66" charset="0"/>
              </a:rPr>
              <a:t>Sometimes relay the views of others (not always their own).</a:t>
            </a:r>
            <a:endParaRPr lang="en-GB" sz="1500" dirty="0">
              <a:solidFill>
                <a:schemeClr val="tx1"/>
              </a:solidFill>
              <a:latin typeface="Comic Sans MS" panose="030F0702030302020204" pitchFamily="66" charset="0"/>
            </a:endParaRPr>
          </a:p>
        </p:txBody>
      </p:sp>
      <p:sp>
        <p:nvSpPr>
          <p:cNvPr id="11" name="Rectangle: Rounded Corners 10">
            <a:extLst>
              <a:ext uri="{FF2B5EF4-FFF2-40B4-BE49-F238E27FC236}">
                <a16:creationId xmlns:a16="http://schemas.microsoft.com/office/drawing/2014/main" id="{E6492ABD-6334-0616-053B-AD50A475B3D8}"/>
              </a:ext>
            </a:extLst>
          </p:cNvPr>
          <p:cNvSpPr/>
          <p:nvPr/>
        </p:nvSpPr>
        <p:spPr>
          <a:xfrm>
            <a:off x="4688543" y="4500282"/>
            <a:ext cx="1976721" cy="986118"/>
          </a:xfrm>
          <a:prstGeom prst="roundRect">
            <a:avLst/>
          </a:prstGeom>
          <a:solidFill>
            <a:schemeClr val="accent1">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mic Sans MS" panose="030F0702030302020204" pitchFamily="66" charset="0"/>
              </a:rPr>
              <a:t>Might be affected by emotion. </a:t>
            </a:r>
            <a:endParaRPr lang="en-GB" dirty="0">
              <a:solidFill>
                <a:schemeClr val="tx1"/>
              </a:solidFill>
              <a:latin typeface="Comic Sans MS" panose="030F0702030302020204" pitchFamily="66" charset="0"/>
            </a:endParaRPr>
          </a:p>
        </p:txBody>
      </p:sp>
      <p:sp>
        <p:nvSpPr>
          <p:cNvPr id="12" name="Rectangle: Rounded Corners 11">
            <a:extLst>
              <a:ext uri="{FF2B5EF4-FFF2-40B4-BE49-F238E27FC236}">
                <a16:creationId xmlns:a16="http://schemas.microsoft.com/office/drawing/2014/main" id="{EFAEE001-2194-7D06-3C16-EBBE0EFBAEB0}"/>
              </a:ext>
            </a:extLst>
          </p:cNvPr>
          <p:cNvSpPr/>
          <p:nvPr/>
        </p:nvSpPr>
        <p:spPr>
          <a:xfrm>
            <a:off x="6938682" y="4500282"/>
            <a:ext cx="1976721" cy="986118"/>
          </a:xfrm>
          <a:prstGeom prst="roundRect">
            <a:avLst/>
          </a:prstGeom>
          <a:solidFill>
            <a:schemeClr val="accent1">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omic Sans MS" panose="030F0702030302020204" pitchFamily="66" charset="0"/>
              </a:rPr>
              <a:t>Memory might affect the ‘accuracy’ of the account. </a:t>
            </a:r>
            <a:endParaRPr lang="en-GB" sz="1600" dirty="0">
              <a:solidFill>
                <a:schemeClr val="tx1"/>
              </a:solidFill>
              <a:latin typeface="Comic Sans MS" panose="030F0702030302020204" pitchFamily="66" charset="0"/>
            </a:endParaRPr>
          </a:p>
        </p:txBody>
      </p:sp>
      <p:sp>
        <p:nvSpPr>
          <p:cNvPr id="13" name="Rectangle: Rounded Corners 12">
            <a:extLst>
              <a:ext uri="{FF2B5EF4-FFF2-40B4-BE49-F238E27FC236}">
                <a16:creationId xmlns:a16="http://schemas.microsoft.com/office/drawing/2014/main" id="{6FCEEE93-FC00-A66D-9F4A-07ED6A5CE52D}"/>
              </a:ext>
            </a:extLst>
          </p:cNvPr>
          <p:cNvSpPr/>
          <p:nvPr/>
        </p:nvSpPr>
        <p:spPr>
          <a:xfrm>
            <a:off x="228597" y="5719484"/>
            <a:ext cx="1976721" cy="986118"/>
          </a:xfrm>
          <a:prstGeom prst="roundRect">
            <a:avLst/>
          </a:prstGeom>
          <a:solidFill>
            <a:schemeClr val="accent1">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tx1"/>
                </a:solidFill>
                <a:latin typeface="Comic Sans MS" panose="030F0702030302020204" pitchFamily="66" charset="0"/>
              </a:rPr>
              <a:t>Might not necessarily be a ‘truthful’ account of events.</a:t>
            </a:r>
            <a:endParaRPr lang="en-GB" sz="1500" dirty="0">
              <a:solidFill>
                <a:schemeClr val="tx1"/>
              </a:solidFill>
              <a:latin typeface="Comic Sans MS" panose="030F0702030302020204" pitchFamily="66" charset="0"/>
            </a:endParaRPr>
          </a:p>
        </p:txBody>
      </p:sp>
      <p:sp>
        <p:nvSpPr>
          <p:cNvPr id="14" name="Rectangle: Rounded Corners 13">
            <a:extLst>
              <a:ext uri="{FF2B5EF4-FFF2-40B4-BE49-F238E27FC236}">
                <a16:creationId xmlns:a16="http://schemas.microsoft.com/office/drawing/2014/main" id="{42B05EDE-7473-4A6E-F9AE-0B10E53C58FF}"/>
              </a:ext>
            </a:extLst>
          </p:cNvPr>
          <p:cNvSpPr/>
          <p:nvPr/>
        </p:nvSpPr>
        <p:spPr>
          <a:xfrm>
            <a:off x="2451842" y="5719484"/>
            <a:ext cx="1976721" cy="986118"/>
          </a:xfrm>
          <a:prstGeom prst="roundRect">
            <a:avLst/>
          </a:prstGeom>
          <a:solidFill>
            <a:schemeClr val="accent1">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tx1"/>
                </a:solidFill>
                <a:latin typeface="Comic Sans MS" panose="030F0702030302020204" pitchFamily="66" charset="0"/>
              </a:rPr>
              <a:t>The author might have a particular purpose or reason for saying it.</a:t>
            </a:r>
            <a:endParaRPr lang="en-GB" sz="1500" dirty="0">
              <a:solidFill>
                <a:schemeClr val="tx1"/>
              </a:solidFill>
              <a:latin typeface="Comic Sans MS" panose="030F0702030302020204" pitchFamily="66" charset="0"/>
            </a:endParaRPr>
          </a:p>
        </p:txBody>
      </p:sp>
      <p:sp>
        <p:nvSpPr>
          <p:cNvPr id="15" name="Rectangle: Rounded Corners 14">
            <a:extLst>
              <a:ext uri="{FF2B5EF4-FFF2-40B4-BE49-F238E27FC236}">
                <a16:creationId xmlns:a16="http://schemas.microsoft.com/office/drawing/2014/main" id="{10683040-62C4-BE21-50B3-C0406BEFE2D8}"/>
              </a:ext>
            </a:extLst>
          </p:cNvPr>
          <p:cNvSpPr/>
          <p:nvPr/>
        </p:nvSpPr>
        <p:spPr>
          <a:xfrm>
            <a:off x="4688543" y="5719484"/>
            <a:ext cx="1976721" cy="986118"/>
          </a:xfrm>
          <a:prstGeom prst="roundRect">
            <a:avLst/>
          </a:prstGeom>
          <a:solidFill>
            <a:schemeClr val="accent1">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omic Sans MS" panose="030F0702030302020204" pitchFamily="66" charset="0"/>
              </a:rPr>
              <a:t>The author would expect the views expressed to be widely read.</a:t>
            </a:r>
            <a:endParaRPr lang="en-GB" sz="1600" dirty="0">
              <a:solidFill>
                <a:schemeClr val="tx1"/>
              </a:solidFill>
              <a:latin typeface="Comic Sans MS" panose="030F0702030302020204" pitchFamily="66" charset="0"/>
            </a:endParaRPr>
          </a:p>
        </p:txBody>
      </p:sp>
      <p:sp>
        <p:nvSpPr>
          <p:cNvPr id="16" name="Rectangle: Rounded Corners 15">
            <a:extLst>
              <a:ext uri="{FF2B5EF4-FFF2-40B4-BE49-F238E27FC236}">
                <a16:creationId xmlns:a16="http://schemas.microsoft.com/office/drawing/2014/main" id="{50ACB787-5789-9891-CCF5-53121E4FA305}"/>
              </a:ext>
            </a:extLst>
          </p:cNvPr>
          <p:cNvSpPr/>
          <p:nvPr/>
        </p:nvSpPr>
        <p:spPr>
          <a:xfrm>
            <a:off x="6938682" y="5719484"/>
            <a:ext cx="1976721" cy="986118"/>
          </a:xfrm>
          <a:prstGeom prst="roundRect">
            <a:avLst/>
          </a:prstGeom>
          <a:solidFill>
            <a:schemeClr val="accent1">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omic Sans MS" panose="030F0702030302020204" pitchFamily="66" charset="0"/>
              </a:rPr>
              <a:t>The author might not expect the views expressed to be published. </a:t>
            </a:r>
            <a:endParaRPr lang="en-GB" sz="1600"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4260522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1384995"/>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dirty="0">
                <a:latin typeface="Comic Sans MS" panose="030F0902030302020204" pitchFamily="66" charset="0"/>
              </a:rPr>
              <a:t>Which of these two types of sources - extracts from ‘official’ discussions, or personal testimonies – would you consider more </a:t>
            </a:r>
            <a:r>
              <a:rPr lang="en-US" sz="2800" b="1" dirty="0">
                <a:latin typeface="Comic Sans MS" panose="030F0902030302020204" pitchFamily="66" charset="0"/>
              </a:rPr>
              <a:t>useful</a:t>
            </a:r>
            <a:r>
              <a:rPr lang="en-US" sz="2800" dirty="0">
                <a:latin typeface="Comic Sans MS" panose="030F0902030302020204" pitchFamily="66" charset="0"/>
              </a:rPr>
              <a:t>? Why?</a:t>
            </a:r>
          </a:p>
        </p:txBody>
      </p:sp>
    </p:spTree>
    <p:extLst>
      <p:ext uri="{BB962C8B-B14F-4D97-AF65-F5344CB8AC3E}">
        <p14:creationId xmlns:p14="http://schemas.microsoft.com/office/powerpoint/2010/main" val="1290534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5093702"/>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500" i="1" dirty="0">
                <a:latin typeface="Comic Sans MS" panose="030F0902030302020204" pitchFamily="66" charset="0"/>
              </a:rPr>
              <a:t>Now let’s look at the testimonies themselves…</a:t>
            </a:r>
          </a:p>
          <a:p>
            <a:endParaRPr lang="en-US" sz="2500" dirty="0">
              <a:latin typeface="Comic Sans MS" panose="030F0902030302020204" pitchFamily="66" charset="0"/>
            </a:endParaRPr>
          </a:p>
          <a:p>
            <a:r>
              <a:rPr lang="en-US" sz="2500" b="1" dirty="0">
                <a:latin typeface="Comic Sans MS" panose="030F0902030302020204" pitchFamily="66" charset="0"/>
              </a:rPr>
              <a:t>TASK:</a:t>
            </a:r>
            <a:r>
              <a:rPr lang="en-US" sz="2500" dirty="0">
                <a:latin typeface="Comic Sans MS" panose="030F0902030302020204" pitchFamily="66" charset="0"/>
              </a:rPr>
              <a:t> In your group, study each testimony in turn, and discuss the points at the bottom of the sheet. Then, complete the relevant row of your grid: note down your inferences about the Population Exchange, as well as any aspects of the Exchange that you are </a:t>
            </a:r>
            <a:r>
              <a:rPr lang="en-US" sz="2500" i="1" dirty="0">
                <a:latin typeface="Comic Sans MS" panose="030F0902030302020204" pitchFamily="66" charset="0"/>
              </a:rPr>
              <a:t>unable</a:t>
            </a:r>
            <a:r>
              <a:rPr lang="en-US" sz="2500" dirty="0">
                <a:latin typeface="Comic Sans MS" panose="030F0902030302020204" pitchFamily="66" charset="0"/>
              </a:rPr>
              <a:t> to learn about from the testimony. </a:t>
            </a:r>
          </a:p>
          <a:p>
            <a:endParaRPr lang="en-US" sz="2500" dirty="0">
              <a:latin typeface="Comic Sans MS" panose="030F0902030302020204" pitchFamily="66" charset="0"/>
            </a:endParaRPr>
          </a:p>
          <a:p>
            <a:r>
              <a:rPr lang="en-US" sz="2500" dirty="0">
                <a:latin typeface="Comic Sans MS" panose="030F0902030302020204" pitchFamily="66" charset="0"/>
              </a:rPr>
              <a:t>Once you’ve read most (or all) of the testimonies, you can begin to make comparisons between them. Finally, decide on one word to sum up the message and emotion conveyed in each testimony. </a:t>
            </a:r>
            <a:endParaRPr lang="en-US" sz="2500" b="1" dirty="0">
              <a:latin typeface="Comic Sans MS" panose="030F0902030302020204" pitchFamily="66" charset="0"/>
            </a:endParaRPr>
          </a:p>
        </p:txBody>
      </p:sp>
    </p:spTree>
    <p:extLst>
      <p:ext uri="{BB962C8B-B14F-4D97-AF65-F5344CB8AC3E}">
        <p14:creationId xmlns:p14="http://schemas.microsoft.com/office/powerpoint/2010/main" val="1862600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48132"/>
            <a:ext cx="8876872" cy="923330"/>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700" i="1" dirty="0">
                <a:latin typeface="Comic Sans MS" panose="030F0902030302020204" pitchFamily="66" charset="0"/>
              </a:rPr>
              <a:t>As you are reading the testimonies, consider what they are able to tell us about…</a:t>
            </a:r>
            <a:endParaRPr lang="en-US" sz="2700" b="1" i="1" dirty="0">
              <a:latin typeface="Comic Sans MS" panose="030F0902030302020204" pitchFamily="66" charset="0"/>
            </a:endParaRPr>
          </a:p>
        </p:txBody>
      </p:sp>
      <p:sp>
        <p:nvSpPr>
          <p:cNvPr id="2" name="TextBox 1">
            <a:extLst>
              <a:ext uri="{FF2B5EF4-FFF2-40B4-BE49-F238E27FC236}">
                <a16:creationId xmlns:a16="http://schemas.microsoft.com/office/drawing/2014/main" id="{9AD29317-6F97-16B6-1C75-69F6D0FAF88A}"/>
              </a:ext>
            </a:extLst>
          </p:cNvPr>
          <p:cNvSpPr txBox="1"/>
          <p:nvPr/>
        </p:nvSpPr>
        <p:spPr>
          <a:xfrm>
            <a:off x="118324" y="1230775"/>
            <a:ext cx="8876872" cy="1246495"/>
          </a:xfrm>
          <a:prstGeom prst="rect">
            <a:avLst/>
          </a:prstGeom>
          <a:solidFill>
            <a:srgbClr val="FFE5FF"/>
          </a:solidFill>
          <a:ln w="12700">
            <a:solidFill>
              <a:srgbClr val="FF99FF"/>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457200" indent="-457200">
              <a:buFont typeface="Wingdings" panose="05000000000000000000" pitchFamily="2" charset="2"/>
              <a:buChar char="v"/>
            </a:pPr>
            <a:r>
              <a:rPr lang="en-US" sz="2500" dirty="0">
                <a:latin typeface="Comic Sans MS" panose="030F0902030302020204" pitchFamily="66" charset="0"/>
              </a:rPr>
              <a:t>The challenges faced by the displaced people immediately after the Exchange – and the ways in which they overcame these challenges. </a:t>
            </a:r>
          </a:p>
        </p:txBody>
      </p:sp>
      <p:sp>
        <p:nvSpPr>
          <p:cNvPr id="4" name="TextBox 3">
            <a:extLst>
              <a:ext uri="{FF2B5EF4-FFF2-40B4-BE49-F238E27FC236}">
                <a16:creationId xmlns:a16="http://schemas.microsoft.com/office/drawing/2014/main" id="{BFD0198D-32AF-80E0-0C65-12D95A1B2A8E}"/>
              </a:ext>
            </a:extLst>
          </p:cNvPr>
          <p:cNvSpPr txBox="1"/>
          <p:nvPr/>
        </p:nvSpPr>
        <p:spPr>
          <a:xfrm>
            <a:off x="118324" y="2615116"/>
            <a:ext cx="8876872" cy="861774"/>
          </a:xfrm>
          <a:prstGeom prst="rect">
            <a:avLst/>
          </a:prstGeom>
          <a:solidFill>
            <a:srgbClr val="FFE5FF"/>
          </a:solidFill>
          <a:ln w="12700">
            <a:solidFill>
              <a:srgbClr val="FF99FF"/>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457200" indent="-457200">
              <a:buFont typeface="Wingdings" panose="05000000000000000000" pitchFamily="2" charset="2"/>
              <a:buChar char="v"/>
            </a:pPr>
            <a:r>
              <a:rPr lang="en-US" sz="2500" dirty="0">
                <a:latin typeface="Comic Sans MS" panose="030F0902030302020204" pitchFamily="66" charset="0"/>
              </a:rPr>
              <a:t>The ways in which displaced peoples were received in their new communities. </a:t>
            </a:r>
          </a:p>
        </p:txBody>
      </p:sp>
      <p:sp>
        <p:nvSpPr>
          <p:cNvPr id="5" name="TextBox 4">
            <a:extLst>
              <a:ext uri="{FF2B5EF4-FFF2-40B4-BE49-F238E27FC236}">
                <a16:creationId xmlns:a16="http://schemas.microsoft.com/office/drawing/2014/main" id="{8FBF8E7E-410B-887F-E39A-B9E25BCE856D}"/>
              </a:ext>
            </a:extLst>
          </p:cNvPr>
          <p:cNvSpPr txBox="1"/>
          <p:nvPr/>
        </p:nvSpPr>
        <p:spPr>
          <a:xfrm>
            <a:off x="118324" y="3626924"/>
            <a:ext cx="8876872" cy="861774"/>
          </a:xfrm>
          <a:prstGeom prst="rect">
            <a:avLst/>
          </a:prstGeom>
          <a:solidFill>
            <a:srgbClr val="FFE5FF"/>
          </a:solidFill>
          <a:ln w="12700">
            <a:solidFill>
              <a:srgbClr val="FF99FF"/>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457200" indent="-457200">
              <a:buFont typeface="Wingdings" panose="05000000000000000000" pitchFamily="2" charset="2"/>
              <a:buChar char="v"/>
            </a:pPr>
            <a:r>
              <a:rPr lang="en-US" sz="2500" dirty="0">
                <a:latin typeface="Comic Sans MS" panose="030F0902030302020204" pitchFamily="66" charset="0"/>
              </a:rPr>
              <a:t>How displaced peoples reflected on the Population Exchange.</a:t>
            </a:r>
          </a:p>
        </p:txBody>
      </p:sp>
      <p:sp>
        <p:nvSpPr>
          <p:cNvPr id="6" name="TextBox 5">
            <a:extLst>
              <a:ext uri="{FF2B5EF4-FFF2-40B4-BE49-F238E27FC236}">
                <a16:creationId xmlns:a16="http://schemas.microsoft.com/office/drawing/2014/main" id="{C99E18B6-DA7D-8F1D-BEDC-DF0FA9353843}"/>
              </a:ext>
            </a:extLst>
          </p:cNvPr>
          <p:cNvSpPr txBox="1"/>
          <p:nvPr/>
        </p:nvSpPr>
        <p:spPr>
          <a:xfrm>
            <a:off x="118324" y="4643735"/>
            <a:ext cx="8876872" cy="861774"/>
          </a:xfrm>
          <a:prstGeom prst="rect">
            <a:avLst/>
          </a:prstGeom>
          <a:solidFill>
            <a:srgbClr val="FFE5FF"/>
          </a:solidFill>
          <a:ln w="12700">
            <a:solidFill>
              <a:srgbClr val="FF99FF"/>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457200" indent="-457200">
              <a:buFont typeface="Wingdings" panose="05000000000000000000" pitchFamily="2" charset="2"/>
              <a:buChar char="v"/>
            </a:pPr>
            <a:r>
              <a:rPr lang="en-US" sz="2500" dirty="0">
                <a:latin typeface="Comic Sans MS" panose="030F0902030302020204" pitchFamily="66" charset="0"/>
              </a:rPr>
              <a:t>The long-term impact of the Population Exchange on the lives of displaced peoples and their families. </a:t>
            </a:r>
          </a:p>
        </p:txBody>
      </p:sp>
    </p:spTree>
    <p:extLst>
      <p:ext uri="{BB962C8B-B14F-4D97-AF65-F5344CB8AC3E}">
        <p14:creationId xmlns:p14="http://schemas.microsoft.com/office/powerpoint/2010/main" val="123365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Worksheet 2.1: Recording grid</a:t>
            </a:r>
          </a:p>
        </p:txBody>
      </p:sp>
      <p:graphicFrame>
        <p:nvGraphicFramePr>
          <p:cNvPr id="3" name="Table 3">
            <a:extLst>
              <a:ext uri="{FF2B5EF4-FFF2-40B4-BE49-F238E27FC236}">
                <a16:creationId xmlns:a16="http://schemas.microsoft.com/office/drawing/2014/main" id="{806E73B7-9B80-63B1-CBB6-8965D018FADA}"/>
              </a:ext>
            </a:extLst>
          </p:cNvPr>
          <p:cNvGraphicFramePr>
            <a:graphicFrameLocks noGrp="1"/>
          </p:cNvGraphicFramePr>
          <p:nvPr>
            <p:extLst>
              <p:ext uri="{D42A27DB-BD31-4B8C-83A1-F6EECF244321}">
                <p14:modId xmlns:p14="http://schemas.microsoft.com/office/powerpoint/2010/main" val="3833180382"/>
              </p:ext>
            </p:extLst>
          </p:nvPr>
        </p:nvGraphicFramePr>
        <p:xfrm>
          <a:off x="196785" y="320496"/>
          <a:ext cx="8680087" cy="6203394"/>
        </p:xfrm>
        <a:graphic>
          <a:graphicData uri="http://schemas.openxmlformats.org/drawingml/2006/table">
            <a:tbl>
              <a:tblPr firstRow="1" bandRow="1">
                <a:tableStyleId>{5C22544A-7EE6-4342-B048-85BDC9FD1C3A}</a:tableStyleId>
              </a:tblPr>
              <a:tblGrid>
                <a:gridCol w="766601">
                  <a:extLst>
                    <a:ext uri="{9D8B030D-6E8A-4147-A177-3AD203B41FA5}">
                      <a16:colId xmlns:a16="http://schemas.microsoft.com/office/drawing/2014/main" val="3818022778"/>
                    </a:ext>
                  </a:extLst>
                </a:gridCol>
                <a:gridCol w="2095500">
                  <a:extLst>
                    <a:ext uri="{9D8B030D-6E8A-4147-A177-3AD203B41FA5}">
                      <a16:colId xmlns:a16="http://schemas.microsoft.com/office/drawing/2014/main" val="2116341492"/>
                    </a:ext>
                  </a:extLst>
                </a:gridCol>
                <a:gridCol w="2095500">
                  <a:extLst>
                    <a:ext uri="{9D8B030D-6E8A-4147-A177-3AD203B41FA5}">
                      <a16:colId xmlns:a16="http://schemas.microsoft.com/office/drawing/2014/main" val="281309309"/>
                    </a:ext>
                  </a:extLst>
                </a:gridCol>
                <a:gridCol w="2095500">
                  <a:extLst>
                    <a:ext uri="{9D8B030D-6E8A-4147-A177-3AD203B41FA5}">
                      <a16:colId xmlns:a16="http://schemas.microsoft.com/office/drawing/2014/main" val="2743267178"/>
                    </a:ext>
                  </a:extLst>
                </a:gridCol>
                <a:gridCol w="1626986">
                  <a:extLst>
                    <a:ext uri="{9D8B030D-6E8A-4147-A177-3AD203B41FA5}">
                      <a16:colId xmlns:a16="http://schemas.microsoft.com/office/drawing/2014/main" val="3840121648"/>
                    </a:ext>
                  </a:extLst>
                </a:gridCol>
              </a:tblGrid>
              <a:tr h="607714">
                <a:tc>
                  <a:txBody>
                    <a:bodyPr/>
                    <a:lstStyle/>
                    <a:p>
                      <a:r>
                        <a:rPr lang="en-US" sz="1100" dirty="0">
                          <a:solidFill>
                            <a:schemeClr val="tx1"/>
                          </a:solidFill>
                          <a:latin typeface="Comic Sans MS" panose="030F0702030302020204" pitchFamily="66" charset="0"/>
                        </a:rPr>
                        <a:t>Source:</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US" sz="1100" dirty="0">
                          <a:solidFill>
                            <a:schemeClr val="tx1"/>
                          </a:solidFill>
                          <a:latin typeface="Comic Sans MS" panose="030F0702030302020204" pitchFamily="66" charset="0"/>
                        </a:rPr>
                        <a:t>What does the source tell us about the Population Exchange?</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US" sz="1100" dirty="0">
                          <a:solidFill>
                            <a:schemeClr val="tx1"/>
                          </a:solidFill>
                          <a:latin typeface="Comic Sans MS" panose="030F0702030302020204" pitchFamily="66" charset="0"/>
                        </a:rPr>
                        <a:t>Is there anything we </a:t>
                      </a:r>
                      <a:r>
                        <a:rPr lang="en-US" sz="1100" u="sng" dirty="0">
                          <a:solidFill>
                            <a:schemeClr val="tx1"/>
                          </a:solidFill>
                          <a:latin typeface="Comic Sans MS" panose="030F0702030302020204" pitchFamily="66" charset="0"/>
                        </a:rPr>
                        <a:t>cannot</a:t>
                      </a:r>
                      <a:r>
                        <a:rPr lang="en-US" sz="1100" u="none" dirty="0">
                          <a:solidFill>
                            <a:schemeClr val="tx1"/>
                          </a:solidFill>
                          <a:latin typeface="Comic Sans MS" panose="030F0702030302020204" pitchFamily="66" charset="0"/>
                        </a:rPr>
                        <a:t> learn about the Population Exchange?</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US" sz="1100" dirty="0">
                          <a:solidFill>
                            <a:schemeClr val="tx1"/>
                          </a:solidFill>
                          <a:latin typeface="Comic Sans MS" panose="030F0702030302020204" pitchFamily="66" charset="0"/>
                        </a:rPr>
                        <a:t>How does the focus/tone compare with the other testimonies?</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US" sz="1100" dirty="0">
                          <a:solidFill>
                            <a:schemeClr val="tx1"/>
                          </a:solidFill>
                          <a:latin typeface="Comic Sans MS" panose="030F0702030302020204" pitchFamily="66" charset="0"/>
                        </a:rPr>
                        <a:t>One word to sum up the message or emotion conveyed:</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893998243"/>
                  </a:ext>
                </a:extLst>
              </a:tr>
              <a:tr h="1119136">
                <a:tc>
                  <a:txBody>
                    <a:bodyPr/>
                    <a:lstStyle/>
                    <a:p>
                      <a:pPr algn="ctr"/>
                      <a:r>
                        <a:rPr lang="en-US" sz="1100" dirty="0">
                          <a:solidFill>
                            <a:schemeClr val="tx1"/>
                          </a:solidFill>
                          <a:latin typeface="Comic Sans MS" panose="030F0702030302020204" pitchFamily="66" charset="0"/>
                        </a:rPr>
                        <a:t>A</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7203493"/>
                  </a:ext>
                </a:extLst>
              </a:tr>
              <a:tr h="1119136">
                <a:tc>
                  <a:txBody>
                    <a:bodyPr/>
                    <a:lstStyle/>
                    <a:p>
                      <a:pPr algn="ctr"/>
                      <a:r>
                        <a:rPr lang="en-US" sz="1100" dirty="0">
                          <a:solidFill>
                            <a:schemeClr val="tx1"/>
                          </a:solidFill>
                          <a:latin typeface="Comic Sans MS" panose="030F0702030302020204" pitchFamily="66" charset="0"/>
                        </a:rPr>
                        <a:t>B</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29246237"/>
                  </a:ext>
                </a:extLst>
              </a:tr>
              <a:tr h="1119136">
                <a:tc>
                  <a:txBody>
                    <a:bodyPr/>
                    <a:lstStyle/>
                    <a:p>
                      <a:pPr algn="ctr"/>
                      <a:r>
                        <a:rPr lang="en-US" sz="1100" dirty="0">
                          <a:solidFill>
                            <a:schemeClr val="tx1"/>
                          </a:solidFill>
                          <a:latin typeface="Comic Sans MS" panose="030F0702030302020204" pitchFamily="66" charset="0"/>
                        </a:rPr>
                        <a:t>C</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90141958"/>
                  </a:ext>
                </a:extLst>
              </a:tr>
              <a:tr h="1119136">
                <a:tc>
                  <a:txBody>
                    <a:bodyPr/>
                    <a:lstStyle/>
                    <a:p>
                      <a:pPr algn="ctr"/>
                      <a:r>
                        <a:rPr lang="en-US" sz="1100" dirty="0">
                          <a:solidFill>
                            <a:schemeClr val="tx1"/>
                          </a:solidFill>
                          <a:latin typeface="Comic Sans MS" panose="030F0702030302020204" pitchFamily="66" charset="0"/>
                        </a:rPr>
                        <a:t>D</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65710643"/>
                  </a:ext>
                </a:extLst>
              </a:tr>
              <a:tr h="1119136">
                <a:tc>
                  <a:txBody>
                    <a:bodyPr/>
                    <a:lstStyle/>
                    <a:p>
                      <a:pPr algn="ctr"/>
                      <a:r>
                        <a:rPr lang="en-US" sz="1100" dirty="0">
                          <a:solidFill>
                            <a:schemeClr val="tx1"/>
                          </a:solidFill>
                          <a:latin typeface="Comic Sans MS" panose="030F0702030302020204" pitchFamily="66" charset="0"/>
                        </a:rPr>
                        <a:t>E</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6590393"/>
                  </a:ext>
                </a:extLst>
              </a:tr>
            </a:tbl>
          </a:graphicData>
        </a:graphic>
      </p:graphicFrame>
    </p:spTree>
    <p:extLst>
      <p:ext uri="{BB962C8B-B14F-4D97-AF65-F5344CB8AC3E}">
        <p14:creationId xmlns:p14="http://schemas.microsoft.com/office/powerpoint/2010/main" val="4044234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2.1: Testimony A</a:t>
            </a:r>
          </a:p>
        </p:txBody>
      </p:sp>
      <p:sp>
        <p:nvSpPr>
          <p:cNvPr id="4" name="Speech Bubble: Rectangle with Corners Rounded 3">
            <a:extLst>
              <a:ext uri="{FF2B5EF4-FFF2-40B4-BE49-F238E27FC236}">
                <a16:creationId xmlns:a16="http://schemas.microsoft.com/office/drawing/2014/main" id="{B3321DFE-4034-9E4F-DC41-74E84B712BE5}"/>
              </a:ext>
            </a:extLst>
          </p:cNvPr>
          <p:cNvSpPr/>
          <p:nvPr/>
        </p:nvSpPr>
        <p:spPr>
          <a:xfrm>
            <a:off x="310551" y="431321"/>
            <a:ext cx="8566321" cy="4088921"/>
          </a:xfrm>
          <a:prstGeom prst="wedgeRoundRectCallout">
            <a:avLst>
              <a:gd name="adj1" fmla="val -42004"/>
              <a:gd name="adj2" fmla="val 58333"/>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700" dirty="0">
                <a:solidFill>
                  <a:schemeClr val="tx1"/>
                </a:solidFill>
                <a:latin typeface="Dreaming Outloud Pro" panose="03050502040302030504" pitchFamily="66" charset="0"/>
                <a:cs typeface="Dreaming Outloud Pro" panose="03050502040302030504" pitchFamily="66" charset="0"/>
              </a:rPr>
              <a:t>‘Mankind’s capacity to survive and endure is indeed admirable. Picture it: all of us, who were used to having all the good things of God, crammed into a dark warehouse, without a mattress to lay our aching bones on! And yet, we did not despair… Twelve families were left in that warehouse. Our family was the smallest: my brother, mother and I, and three cousins we took from Naxos. Twelve families in a miserable 12 x 4 metre space… We found some sacks, washed them and sewed them into dividing curtains. Each family got its own space. We even made jokes among ourselves… “Here’s our bedroom, here’s our kitchen and there’s our living room!” We tried to encourage each other, so that we could bear up and get back on our feet. For two and a half years we lived like that.’</a:t>
            </a:r>
            <a:endParaRPr lang="en-GB" sz="1700" dirty="0">
              <a:solidFill>
                <a:schemeClr val="tx1"/>
              </a:solidFill>
              <a:latin typeface="Dreaming Outloud Pro" panose="03050502040302030504" pitchFamily="66" charset="0"/>
              <a:cs typeface="Dreaming Outloud Pro" panose="03050502040302030504" pitchFamily="66" charset="0"/>
            </a:endParaRPr>
          </a:p>
        </p:txBody>
      </p:sp>
      <p:sp>
        <p:nvSpPr>
          <p:cNvPr id="5" name="Rectangle 4">
            <a:extLst>
              <a:ext uri="{FF2B5EF4-FFF2-40B4-BE49-F238E27FC236}">
                <a16:creationId xmlns:a16="http://schemas.microsoft.com/office/drawing/2014/main" id="{A7FECF89-2380-C835-D4EB-FA9378375B41}"/>
              </a:ext>
            </a:extLst>
          </p:cNvPr>
          <p:cNvSpPr/>
          <p:nvPr/>
        </p:nvSpPr>
        <p:spPr>
          <a:xfrm>
            <a:off x="310551" y="5175849"/>
            <a:ext cx="4779034" cy="1449238"/>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Comic Sans MS" panose="030F0702030302020204" pitchFamily="66" charset="0"/>
              </a:rPr>
              <a:t>Context:</a:t>
            </a:r>
          </a:p>
          <a:p>
            <a:pPr marL="285750" indent="-285750">
              <a:buFont typeface="Arial" panose="020B0604020202020204" pitchFamily="34" charset="0"/>
              <a:buChar char="•"/>
            </a:pPr>
            <a:r>
              <a:rPr lang="en-US" sz="1400" dirty="0">
                <a:solidFill>
                  <a:schemeClr val="tx1"/>
                </a:solidFill>
                <a:latin typeface="Comic Sans MS" panose="030F0702030302020204" pitchFamily="66" charset="0"/>
              </a:rPr>
              <a:t>The displaced often found themselves in transit camps like the one described in this extract, until new neighbourhoods could be built or empty houses found.</a:t>
            </a:r>
          </a:p>
          <a:p>
            <a:pPr marL="285750" indent="-285750">
              <a:buFont typeface="Arial" panose="020B0604020202020204" pitchFamily="34" charset="0"/>
              <a:buChar char="•"/>
            </a:pPr>
            <a:r>
              <a:rPr lang="en-US" sz="1400" dirty="0">
                <a:solidFill>
                  <a:schemeClr val="tx1"/>
                </a:solidFill>
                <a:latin typeface="Comic Sans MS" panose="030F0702030302020204" pitchFamily="66" charset="0"/>
              </a:rPr>
              <a:t>Sometimes, families remained in these camps for several years. </a:t>
            </a:r>
            <a:endParaRPr lang="en-GB" sz="1400" b="1" dirty="0">
              <a:solidFill>
                <a:schemeClr val="tx1"/>
              </a:solidFill>
              <a:latin typeface="Comic Sans MS" panose="030F0702030302020204" pitchFamily="66" charset="0"/>
            </a:endParaRPr>
          </a:p>
        </p:txBody>
      </p:sp>
      <p:sp>
        <p:nvSpPr>
          <p:cNvPr id="6" name="Rectangle 5">
            <a:extLst>
              <a:ext uri="{FF2B5EF4-FFF2-40B4-BE49-F238E27FC236}">
                <a16:creationId xmlns:a16="http://schemas.microsoft.com/office/drawing/2014/main" id="{F9D52E65-9701-A2F4-789C-CEC27C0EA531}"/>
              </a:ext>
            </a:extLst>
          </p:cNvPr>
          <p:cNvSpPr/>
          <p:nvPr/>
        </p:nvSpPr>
        <p:spPr>
          <a:xfrm>
            <a:off x="5348377" y="5175849"/>
            <a:ext cx="3528495" cy="1449238"/>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Comic Sans MS" panose="030F0702030302020204" pitchFamily="66" charset="0"/>
              </a:rPr>
              <a:t>You might like to consider:</a:t>
            </a:r>
          </a:p>
          <a:p>
            <a:pPr marL="285750" indent="-285750">
              <a:buFont typeface="Arial" panose="020B0604020202020204" pitchFamily="34" charset="0"/>
              <a:buChar char="•"/>
            </a:pPr>
            <a:r>
              <a:rPr lang="en-US" sz="1400" dirty="0">
                <a:solidFill>
                  <a:schemeClr val="tx1"/>
                </a:solidFill>
                <a:latin typeface="Comic Sans MS" panose="030F0702030302020204" pitchFamily="66" charset="0"/>
              </a:rPr>
              <a:t>Look at the first sentence of the extract. Does this suggest that the writer was reflecting on events from a short time ago, or with the benefit of hindsight? </a:t>
            </a:r>
            <a:endParaRPr lang="en-GB" sz="1400" b="1"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398859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2.2: Testimony B</a:t>
            </a:r>
          </a:p>
        </p:txBody>
      </p:sp>
      <p:sp>
        <p:nvSpPr>
          <p:cNvPr id="4" name="Speech Bubble: Rectangle with Corners Rounded 3">
            <a:extLst>
              <a:ext uri="{FF2B5EF4-FFF2-40B4-BE49-F238E27FC236}">
                <a16:creationId xmlns:a16="http://schemas.microsoft.com/office/drawing/2014/main" id="{B3321DFE-4034-9E4F-DC41-74E84B712BE5}"/>
              </a:ext>
            </a:extLst>
          </p:cNvPr>
          <p:cNvSpPr/>
          <p:nvPr/>
        </p:nvSpPr>
        <p:spPr>
          <a:xfrm>
            <a:off x="310551" y="431321"/>
            <a:ext cx="8566321" cy="4088921"/>
          </a:xfrm>
          <a:prstGeom prst="wedgeRoundRectCallout">
            <a:avLst>
              <a:gd name="adj1" fmla="val -42004"/>
              <a:gd name="adj2" fmla="val 58333"/>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450" dirty="0">
                <a:solidFill>
                  <a:schemeClr val="tx1"/>
                </a:solidFill>
                <a:latin typeface="Dreaming Outloud Pro" panose="03050502040302030504" pitchFamily="66" charset="0"/>
                <a:cs typeface="Dreaming Outloud Pro" panose="03050502040302030504" pitchFamily="66" charset="0"/>
              </a:rPr>
              <a:t>‘For years the locals resisted inter-marriages with refugees, and especially the thought of giving their girls to refugees. They used to drink water from different taps, and [refugees] were not allowed to pray in the same mosque, under the pretext that the mosque did not have enough room for all of them. Refugees were forced to pray in churches converted into mosques. And for years we could not even walk past the houses of the locals. </a:t>
            </a:r>
          </a:p>
          <a:p>
            <a:pPr>
              <a:lnSpc>
                <a:spcPct val="150000"/>
              </a:lnSpc>
            </a:pPr>
            <a:r>
              <a:rPr lang="en-US" sz="1450" dirty="0">
                <a:solidFill>
                  <a:schemeClr val="tx1"/>
                </a:solidFill>
                <a:latin typeface="Dreaming Outloud Pro" panose="03050502040302030504" pitchFamily="66" charset="0"/>
                <a:cs typeface="Dreaming Outloud Pro" panose="03050502040302030504" pitchFamily="66" charset="0"/>
              </a:rPr>
              <a:t>This situation lasted until the 1950s. The change in government, improved transport and communications “broke” the resistance between the communities, and mixed marriages started taking place. </a:t>
            </a:r>
          </a:p>
          <a:p>
            <a:pPr>
              <a:lnSpc>
                <a:spcPct val="150000"/>
              </a:lnSpc>
            </a:pPr>
            <a:r>
              <a:rPr lang="en-US" sz="1450" dirty="0">
                <a:solidFill>
                  <a:schemeClr val="tx1"/>
                </a:solidFill>
                <a:latin typeface="Dreaming Outloud Pro" panose="03050502040302030504" pitchFamily="66" charset="0"/>
                <a:cs typeface="Dreaming Outloud Pro" panose="03050502040302030504" pitchFamily="66" charset="0"/>
              </a:rPr>
              <a:t>The foolish stubbornness of mothers “broke” with great difficulty, but they still sought to alter their grandchildren.</a:t>
            </a:r>
          </a:p>
          <a:p>
            <a:pPr>
              <a:lnSpc>
                <a:spcPct val="150000"/>
              </a:lnSpc>
            </a:pPr>
            <a:r>
              <a:rPr lang="en-US" sz="1450" dirty="0">
                <a:solidFill>
                  <a:schemeClr val="tx1"/>
                </a:solidFill>
                <a:latin typeface="Dreaming Outloud Pro" panose="03050502040302030504" pitchFamily="66" charset="0"/>
                <a:cs typeface="Dreaming Outloud Pro" panose="03050502040302030504" pitchFamily="66" charset="0"/>
              </a:rPr>
              <a:t>The local grandmothers asked their grandchildren “Tell me, which of your [body] parts are local and which are refugee?” And they kept on raising their children like that.’</a:t>
            </a:r>
            <a:endParaRPr lang="en-GB" sz="1450" dirty="0">
              <a:solidFill>
                <a:schemeClr val="tx1"/>
              </a:solidFill>
              <a:latin typeface="Dreaming Outloud Pro" panose="03050502040302030504" pitchFamily="66" charset="0"/>
              <a:cs typeface="Dreaming Outloud Pro" panose="03050502040302030504" pitchFamily="66" charset="0"/>
            </a:endParaRPr>
          </a:p>
        </p:txBody>
      </p:sp>
      <p:sp>
        <p:nvSpPr>
          <p:cNvPr id="5" name="Rectangle 4">
            <a:extLst>
              <a:ext uri="{FF2B5EF4-FFF2-40B4-BE49-F238E27FC236}">
                <a16:creationId xmlns:a16="http://schemas.microsoft.com/office/drawing/2014/main" id="{A7FECF89-2380-C835-D4EB-FA9378375B41}"/>
              </a:ext>
            </a:extLst>
          </p:cNvPr>
          <p:cNvSpPr/>
          <p:nvPr/>
        </p:nvSpPr>
        <p:spPr>
          <a:xfrm>
            <a:off x="310551" y="5029200"/>
            <a:ext cx="4779034" cy="1595887"/>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Comic Sans MS" panose="030F0702030302020204" pitchFamily="66" charset="0"/>
              </a:rPr>
              <a:t>Context:</a:t>
            </a:r>
          </a:p>
          <a:p>
            <a:pPr marL="285750" indent="-285750">
              <a:buFont typeface="Arial" panose="020B0604020202020204" pitchFamily="34" charset="0"/>
              <a:buChar char="•"/>
            </a:pPr>
            <a:r>
              <a:rPr lang="en-US" sz="1400" dirty="0">
                <a:solidFill>
                  <a:srgbClr val="FF0000"/>
                </a:solidFill>
                <a:latin typeface="Comic Sans MS" panose="030F0702030302020204" pitchFamily="66" charset="0"/>
              </a:rPr>
              <a:t>[1950s government change and impact?]</a:t>
            </a:r>
          </a:p>
          <a:p>
            <a:endParaRPr lang="en-US" sz="1400" b="1" dirty="0">
              <a:solidFill>
                <a:schemeClr val="tx1"/>
              </a:solidFill>
              <a:latin typeface="Comic Sans MS" panose="030F0702030302020204" pitchFamily="66" charset="0"/>
            </a:endParaRPr>
          </a:p>
          <a:p>
            <a:endParaRPr lang="en-US" sz="1400" b="1" dirty="0">
              <a:solidFill>
                <a:schemeClr val="tx1"/>
              </a:solidFill>
              <a:latin typeface="Comic Sans MS" panose="030F0702030302020204" pitchFamily="66" charset="0"/>
            </a:endParaRPr>
          </a:p>
          <a:p>
            <a:endParaRPr lang="en-US" sz="1400" b="1" dirty="0">
              <a:solidFill>
                <a:schemeClr val="tx1"/>
              </a:solidFill>
              <a:latin typeface="Comic Sans MS" panose="030F0702030302020204" pitchFamily="66" charset="0"/>
            </a:endParaRPr>
          </a:p>
          <a:p>
            <a:endParaRPr lang="en-GB" sz="1400" b="1" dirty="0">
              <a:solidFill>
                <a:schemeClr val="tx1"/>
              </a:solidFill>
              <a:latin typeface="Comic Sans MS" panose="030F0702030302020204" pitchFamily="66" charset="0"/>
            </a:endParaRPr>
          </a:p>
        </p:txBody>
      </p:sp>
      <p:sp>
        <p:nvSpPr>
          <p:cNvPr id="6" name="Rectangle 5">
            <a:extLst>
              <a:ext uri="{FF2B5EF4-FFF2-40B4-BE49-F238E27FC236}">
                <a16:creationId xmlns:a16="http://schemas.microsoft.com/office/drawing/2014/main" id="{F9D52E65-9701-A2F4-789C-CEC27C0EA531}"/>
              </a:ext>
            </a:extLst>
          </p:cNvPr>
          <p:cNvSpPr/>
          <p:nvPr/>
        </p:nvSpPr>
        <p:spPr>
          <a:xfrm>
            <a:off x="5348377" y="5029200"/>
            <a:ext cx="3528495" cy="1595887"/>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Comic Sans MS" panose="030F0702030302020204" pitchFamily="66" charset="0"/>
              </a:rPr>
              <a:t>You might like to consider:</a:t>
            </a:r>
          </a:p>
          <a:p>
            <a:pPr marL="285750" indent="-285750">
              <a:buFont typeface="Arial" panose="020B0604020202020204" pitchFamily="34" charset="0"/>
              <a:buChar char="•"/>
            </a:pPr>
            <a:r>
              <a:rPr lang="en-US" sz="1400" dirty="0">
                <a:solidFill>
                  <a:schemeClr val="tx1"/>
                </a:solidFill>
                <a:latin typeface="Comic Sans MS" panose="030F0702030302020204" pitchFamily="66" charset="0"/>
              </a:rPr>
              <a:t>What do you think the author means when they say they ‘could not even walk past the houses of the locals’? </a:t>
            </a:r>
          </a:p>
          <a:p>
            <a:pPr marL="285750" indent="-285750">
              <a:buFont typeface="Arial" panose="020B0604020202020204" pitchFamily="34" charset="0"/>
              <a:buChar char="•"/>
            </a:pPr>
            <a:r>
              <a:rPr lang="en-US" sz="1400" dirty="0">
                <a:solidFill>
                  <a:schemeClr val="tx1"/>
                </a:solidFill>
                <a:latin typeface="Comic Sans MS" panose="030F0702030302020204" pitchFamily="66" charset="0"/>
              </a:rPr>
              <a:t>Why do you think grandmothers in particular were so resistant to change? </a:t>
            </a:r>
            <a:endParaRPr lang="en-GB" sz="1400" b="1"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2055233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2.3: Testimony C</a:t>
            </a:r>
          </a:p>
        </p:txBody>
      </p:sp>
      <p:sp>
        <p:nvSpPr>
          <p:cNvPr id="4" name="Speech Bubble: Rectangle with Corners Rounded 3">
            <a:extLst>
              <a:ext uri="{FF2B5EF4-FFF2-40B4-BE49-F238E27FC236}">
                <a16:creationId xmlns:a16="http://schemas.microsoft.com/office/drawing/2014/main" id="{B3321DFE-4034-9E4F-DC41-74E84B712BE5}"/>
              </a:ext>
            </a:extLst>
          </p:cNvPr>
          <p:cNvSpPr/>
          <p:nvPr/>
        </p:nvSpPr>
        <p:spPr>
          <a:xfrm>
            <a:off x="310551" y="431321"/>
            <a:ext cx="8566321" cy="4088921"/>
          </a:xfrm>
          <a:prstGeom prst="wedgeRoundRectCallout">
            <a:avLst>
              <a:gd name="adj1" fmla="val -42004"/>
              <a:gd name="adj2" fmla="val 58333"/>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900" dirty="0">
                <a:solidFill>
                  <a:schemeClr val="tx1"/>
                </a:solidFill>
                <a:latin typeface="Dreaming Outloud Pro" panose="03050502040302030504" pitchFamily="66" charset="0"/>
                <a:cs typeface="Dreaming Outloud Pro" panose="03050502040302030504" pitchFamily="66" charset="0"/>
              </a:rPr>
              <a:t>‘Another thing I remember was the tension between locals and refugees. They treated us worse than animals even though we were their brothers and sisters. We were held responsible for every bad thing that happened in Stylida. They beat our children, and told their own children that if they did not behave, they would be fed to us refugees. The locals called us “Turkish Spawn”, which hurt us deeply. We were uprooted from our homeland and the locals were uprooting us from ourselves. This hatred remained for many years.’</a:t>
            </a:r>
            <a:endParaRPr lang="en-GB" sz="1900" dirty="0">
              <a:solidFill>
                <a:schemeClr val="tx1"/>
              </a:solidFill>
              <a:latin typeface="Dreaming Outloud Pro" panose="03050502040302030504" pitchFamily="66" charset="0"/>
              <a:cs typeface="Dreaming Outloud Pro" panose="03050502040302030504" pitchFamily="66" charset="0"/>
            </a:endParaRPr>
          </a:p>
        </p:txBody>
      </p:sp>
      <p:sp>
        <p:nvSpPr>
          <p:cNvPr id="5" name="Rectangle 4">
            <a:extLst>
              <a:ext uri="{FF2B5EF4-FFF2-40B4-BE49-F238E27FC236}">
                <a16:creationId xmlns:a16="http://schemas.microsoft.com/office/drawing/2014/main" id="{A7FECF89-2380-C835-D4EB-FA9378375B41}"/>
              </a:ext>
            </a:extLst>
          </p:cNvPr>
          <p:cNvSpPr/>
          <p:nvPr/>
        </p:nvSpPr>
        <p:spPr>
          <a:xfrm>
            <a:off x="310551" y="5175849"/>
            <a:ext cx="4779034" cy="1449238"/>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Comic Sans MS" panose="030F0702030302020204" pitchFamily="66" charset="0"/>
              </a:rPr>
              <a:t>Context:</a:t>
            </a:r>
          </a:p>
          <a:p>
            <a:endParaRPr lang="en-US" sz="6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US" sz="1400" dirty="0">
                <a:solidFill>
                  <a:schemeClr val="tx1"/>
                </a:solidFill>
                <a:latin typeface="Comic Sans MS" panose="030F0702030302020204" pitchFamily="66" charset="0"/>
              </a:rPr>
              <a:t>‘Turkish Spawn’ was a commonly used insult levelled at those who arrived in Greece after the Population Exchange. It was considered highly derogatory and insulting. </a:t>
            </a:r>
          </a:p>
        </p:txBody>
      </p:sp>
      <p:sp>
        <p:nvSpPr>
          <p:cNvPr id="6" name="Rectangle 5">
            <a:extLst>
              <a:ext uri="{FF2B5EF4-FFF2-40B4-BE49-F238E27FC236}">
                <a16:creationId xmlns:a16="http://schemas.microsoft.com/office/drawing/2014/main" id="{F9D52E65-9701-A2F4-789C-CEC27C0EA531}"/>
              </a:ext>
            </a:extLst>
          </p:cNvPr>
          <p:cNvSpPr/>
          <p:nvPr/>
        </p:nvSpPr>
        <p:spPr>
          <a:xfrm>
            <a:off x="5348377" y="5175849"/>
            <a:ext cx="3528495" cy="1449238"/>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Comic Sans MS" panose="030F0702030302020204" pitchFamily="66" charset="0"/>
              </a:rPr>
              <a:t>You might like to consider:</a:t>
            </a:r>
          </a:p>
          <a:p>
            <a:pPr marL="285750" indent="-285750">
              <a:buFont typeface="Arial" panose="020B0604020202020204" pitchFamily="34" charset="0"/>
              <a:buChar char="•"/>
            </a:pPr>
            <a:r>
              <a:rPr lang="en-US" sz="1400" dirty="0">
                <a:solidFill>
                  <a:schemeClr val="tx1"/>
                </a:solidFill>
                <a:latin typeface="Comic Sans MS" panose="030F0702030302020204" pitchFamily="66" charset="0"/>
              </a:rPr>
              <a:t>Why do you think there was such a negative response to those who arrived in Stylida (and many other places) from the locals? What might have influenced their behaviour? </a:t>
            </a:r>
            <a:endParaRPr lang="en-GB" sz="1400" b="1"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2348357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2.4: Testimony D</a:t>
            </a:r>
          </a:p>
        </p:txBody>
      </p:sp>
      <p:sp>
        <p:nvSpPr>
          <p:cNvPr id="4" name="Speech Bubble: Rectangle with Corners Rounded 3">
            <a:extLst>
              <a:ext uri="{FF2B5EF4-FFF2-40B4-BE49-F238E27FC236}">
                <a16:creationId xmlns:a16="http://schemas.microsoft.com/office/drawing/2014/main" id="{B3321DFE-4034-9E4F-DC41-74E84B712BE5}"/>
              </a:ext>
            </a:extLst>
          </p:cNvPr>
          <p:cNvSpPr/>
          <p:nvPr/>
        </p:nvSpPr>
        <p:spPr>
          <a:xfrm>
            <a:off x="310551" y="431321"/>
            <a:ext cx="8566321" cy="4088921"/>
          </a:xfrm>
          <a:prstGeom prst="wedgeRoundRectCallout">
            <a:avLst>
              <a:gd name="adj1" fmla="val -42004"/>
              <a:gd name="adj2" fmla="val 58333"/>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350" dirty="0">
                <a:solidFill>
                  <a:schemeClr val="tx1"/>
                </a:solidFill>
                <a:latin typeface="Dreaming Outloud Pro" panose="03050502040302030504" pitchFamily="66" charset="0"/>
                <a:cs typeface="Dreaming Outloud Pro" panose="03050502040302030504" pitchFamily="66" charset="0"/>
              </a:rPr>
              <a:t>‘When </a:t>
            </a:r>
            <a:r>
              <a:rPr lang="en-GB" sz="1350" b="0" i="0" dirty="0">
                <a:solidFill>
                  <a:schemeClr val="tx1"/>
                </a:solidFill>
                <a:effectLst/>
                <a:latin typeface="Dreaming Outloud Pro" panose="03050502040302030504" pitchFamily="66" charset="0"/>
                <a:cs typeface="Dreaming Outloud Pro" panose="03050502040302030504" pitchFamily="66" charset="0"/>
              </a:rPr>
              <a:t>Atatürk gave the order to start the Exchange of Population, they started leaving, despite their sorrow… </a:t>
            </a:r>
            <a:r>
              <a:rPr lang="en-US" sz="1350" b="0" i="0" dirty="0">
                <a:solidFill>
                  <a:schemeClr val="tx1"/>
                </a:solidFill>
                <a:effectLst/>
                <a:latin typeface="Dreaming Outloud Pro" panose="03050502040302030504" pitchFamily="66" charset="0"/>
                <a:cs typeface="Dreaming Outloud Pro" panose="03050502040302030504" pitchFamily="66" charset="0"/>
              </a:rPr>
              <a:t>They settled first in Kerasunda and then in Bulandzak. The locals said, "Where did they come from?". They believed that their properties had been given to them unjustly. "Atatürk is from our homeland. He came before us and saved you..." my mother would reply. In the first months, they felt very much like strangers. The Greeks, the former owners of our five-story house, visited it in 1962. They spoke Turkish very well. They were settled in Thessaloniki. Nostalgically, with misty eyes, they walked around our house. They gave us their address. But since it was in Greek and I couldn't read it, I tore up the paper... If I had the address today, I would run to find them. On a trip to Greece, I called my mother from Thessaloniki and told her, "I am in your homeland". "You should have taken me with you" she replied from the bottom of her heart. But then, when we were together, I asked her if she would like to go together and she replied in a shaky voice that she did not want to go to the place where her father was killed. She was a very brave woman. Just like all exchange mothers, who came from far away and raised generations of hard-working people for this country. May they all rest in bright places.’</a:t>
            </a:r>
            <a:endParaRPr lang="en-GB" sz="1350" dirty="0">
              <a:solidFill>
                <a:schemeClr val="tx1"/>
              </a:solidFill>
              <a:latin typeface="Dreaming Outloud Pro" panose="03050502040302030504" pitchFamily="66" charset="0"/>
              <a:cs typeface="Dreaming Outloud Pro" panose="03050502040302030504" pitchFamily="66" charset="0"/>
            </a:endParaRPr>
          </a:p>
        </p:txBody>
      </p:sp>
      <p:sp>
        <p:nvSpPr>
          <p:cNvPr id="5" name="Rectangle 4">
            <a:extLst>
              <a:ext uri="{FF2B5EF4-FFF2-40B4-BE49-F238E27FC236}">
                <a16:creationId xmlns:a16="http://schemas.microsoft.com/office/drawing/2014/main" id="{A7FECF89-2380-C835-D4EB-FA9378375B41}"/>
              </a:ext>
            </a:extLst>
          </p:cNvPr>
          <p:cNvSpPr/>
          <p:nvPr/>
        </p:nvSpPr>
        <p:spPr>
          <a:xfrm>
            <a:off x="310551" y="5029200"/>
            <a:ext cx="4779034" cy="1595887"/>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Comic Sans MS" panose="030F0702030302020204" pitchFamily="66" charset="0"/>
              </a:rPr>
              <a:t>Context:</a:t>
            </a:r>
          </a:p>
          <a:p>
            <a:pPr marL="285750" indent="-285750">
              <a:buFont typeface="Arial" panose="020B0604020202020204" pitchFamily="34" charset="0"/>
              <a:buChar char="•"/>
            </a:pPr>
            <a:r>
              <a:rPr lang="en-US" sz="1400" dirty="0">
                <a:solidFill>
                  <a:schemeClr val="tx1"/>
                </a:solidFill>
                <a:latin typeface="Comic Sans MS" panose="030F0702030302020204" pitchFamily="66" charset="0"/>
              </a:rPr>
              <a:t>The extract refers to the challenges women in particular faced after 1923. Many of the testimonies about the Exchange were written by women, and historians are now exploring the important role taken by these and other women in preserving community memory. </a:t>
            </a:r>
            <a:endParaRPr lang="en-GB" sz="1400" b="1" dirty="0">
              <a:solidFill>
                <a:schemeClr val="tx1"/>
              </a:solidFill>
              <a:latin typeface="Comic Sans MS" panose="030F0702030302020204" pitchFamily="66" charset="0"/>
            </a:endParaRPr>
          </a:p>
        </p:txBody>
      </p:sp>
      <p:sp>
        <p:nvSpPr>
          <p:cNvPr id="6" name="Rectangle 5">
            <a:extLst>
              <a:ext uri="{FF2B5EF4-FFF2-40B4-BE49-F238E27FC236}">
                <a16:creationId xmlns:a16="http://schemas.microsoft.com/office/drawing/2014/main" id="{F9D52E65-9701-A2F4-789C-CEC27C0EA531}"/>
              </a:ext>
            </a:extLst>
          </p:cNvPr>
          <p:cNvSpPr/>
          <p:nvPr/>
        </p:nvSpPr>
        <p:spPr>
          <a:xfrm>
            <a:off x="5348377" y="5029200"/>
            <a:ext cx="3528495" cy="1595887"/>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Comic Sans MS" panose="030F0702030302020204" pitchFamily="66" charset="0"/>
              </a:rPr>
              <a:t>You might like to consider:</a:t>
            </a:r>
          </a:p>
          <a:p>
            <a:pPr marL="285750" indent="-285750">
              <a:buFont typeface="Arial" panose="020B0604020202020204" pitchFamily="34" charset="0"/>
              <a:buChar char="•"/>
            </a:pPr>
            <a:r>
              <a:rPr lang="en-US" sz="1400" dirty="0">
                <a:solidFill>
                  <a:schemeClr val="tx1"/>
                </a:solidFill>
                <a:latin typeface="Comic Sans MS" panose="030F0702030302020204" pitchFamily="66" charset="0"/>
              </a:rPr>
              <a:t>Why do you think the author of the testimony would ‘run to find’ the former owners of the house? What might they hope to gain from another meeting with these people?</a:t>
            </a:r>
            <a:endParaRPr lang="en-GB" sz="1400" b="1"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2367569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2.5: Testimony E</a:t>
            </a:r>
          </a:p>
        </p:txBody>
      </p:sp>
      <p:sp>
        <p:nvSpPr>
          <p:cNvPr id="4" name="Speech Bubble: Rectangle with Corners Rounded 3">
            <a:extLst>
              <a:ext uri="{FF2B5EF4-FFF2-40B4-BE49-F238E27FC236}">
                <a16:creationId xmlns:a16="http://schemas.microsoft.com/office/drawing/2014/main" id="{B3321DFE-4034-9E4F-DC41-74E84B712BE5}"/>
              </a:ext>
            </a:extLst>
          </p:cNvPr>
          <p:cNvSpPr/>
          <p:nvPr/>
        </p:nvSpPr>
        <p:spPr>
          <a:xfrm>
            <a:off x="310551" y="431321"/>
            <a:ext cx="8566321" cy="4088921"/>
          </a:xfrm>
          <a:prstGeom prst="wedgeRoundRectCallout">
            <a:avLst>
              <a:gd name="adj1" fmla="val -42004"/>
              <a:gd name="adj2" fmla="val 58333"/>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2200" dirty="0">
                <a:solidFill>
                  <a:schemeClr val="tx1"/>
                </a:solidFill>
                <a:latin typeface="Dreaming Outloud Pro" panose="03050502040302030504" pitchFamily="66" charset="0"/>
                <a:cs typeface="Dreaming Outloud Pro" panose="03050502040302030504" pitchFamily="66" charset="0"/>
              </a:rPr>
              <a:t>‘Ah! It would have been better if the Exchange hadn’t taken place, if we had stayed in Kenatala. For six months in Kenatala we worked, for six months we sat and ate. But still, could we really have done that, not leave? What would we do among the Turks? At least here we are in a Christian nation.’</a:t>
            </a:r>
            <a:endParaRPr lang="en-GB" sz="2200" dirty="0">
              <a:solidFill>
                <a:schemeClr val="tx1"/>
              </a:solidFill>
              <a:latin typeface="Dreaming Outloud Pro" panose="03050502040302030504" pitchFamily="66" charset="0"/>
              <a:cs typeface="Dreaming Outloud Pro" panose="03050502040302030504" pitchFamily="66" charset="0"/>
            </a:endParaRPr>
          </a:p>
        </p:txBody>
      </p:sp>
      <p:sp>
        <p:nvSpPr>
          <p:cNvPr id="5" name="Rectangle 4">
            <a:extLst>
              <a:ext uri="{FF2B5EF4-FFF2-40B4-BE49-F238E27FC236}">
                <a16:creationId xmlns:a16="http://schemas.microsoft.com/office/drawing/2014/main" id="{A7FECF89-2380-C835-D4EB-FA9378375B41}"/>
              </a:ext>
            </a:extLst>
          </p:cNvPr>
          <p:cNvSpPr/>
          <p:nvPr/>
        </p:nvSpPr>
        <p:spPr>
          <a:xfrm>
            <a:off x="270795" y="4890052"/>
            <a:ext cx="4779034" cy="1729284"/>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Comic Sans MS" panose="030F0702030302020204" pitchFamily="66" charset="0"/>
              </a:rPr>
              <a:t>Context:</a:t>
            </a:r>
          </a:p>
          <a:p>
            <a:pPr marL="285750" indent="-285750">
              <a:buFont typeface="Arial" panose="020B0604020202020204" pitchFamily="34" charset="0"/>
              <a:buChar char="•"/>
            </a:pPr>
            <a:r>
              <a:rPr lang="en-US" sz="1400" dirty="0">
                <a:solidFill>
                  <a:schemeClr val="tx1"/>
                </a:solidFill>
                <a:latin typeface="Comic Sans MS" panose="030F0702030302020204" pitchFamily="66" charset="0"/>
              </a:rPr>
              <a:t>This testimony was collected by a researcher, not written down by the individual themselves. At this time the researchers were  met with suspicion: sometimes their questions were answered with “Ask someone else!” or “What are you looking for? Go away and leave me alone!”</a:t>
            </a:r>
            <a:endParaRPr lang="en-US" sz="1400" b="1" dirty="0">
              <a:solidFill>
                <a:schemeClr val="tx1"/>
              </a:solidFill>
              <a:latin typeface="Comic Sans MS" panose="030F0702030302020204" pitchFamily="66" charset="0"/>
            </a:endParaRPr>
          </a:p>
        </p:txBody>
      </p:sp>
      <p:sp>
        <p:nvSpPr>
          <p:cNvPr id="6" name="Rectangle 5">
            <a:extLst>
              <a:ext uri="{FF2B5EF4-FFF2-40B4-BE49-F238E27FC236}">
                <a16:creationId xmlns:a16="http://schemas.microsoft.com/office/drawing/2014/main" id="{F9D52E65-9701-A2F4-789C-CEC27C0EA531}"/>
              </a:ext>
            </a:extLst>
          </p:cNvPr>
          <p:cNvSpPr/>
          <p:nvPr/>
        </p:nvSpPr>
        <p:spPr>
          <a:xfrm>
            <a:off x="5348377" y="4705342"/>
            <a:ext cx="3528495" cy="191974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300" b="1" dirty="0">
                <a:solidFill>
                  <a:schemeClr val="tx1"/>
                </a:solidFill>
                <a:latin typeface="Comic Sans MS" panose="030F0702030302020204" pitchFamily="66" charset="0"/>
              </a:rPr>
              <a:t>You might like to </a:t>
            </a:r>
            <a:r>
              <a:rPr lang="en-US" sz="1300" b="1">
                <a:solidFill>
                  <a:schemeClr val="tx1"/>
                </a:solidFill>
                <a:latin typeface="Comic Sans MS" panose="030F0702030302020204" pitchFamily="66" charset="0"/>
              </a:rPr>
              <a:t>consider:</a:t>
            </a:r>
          </a:p>
          <a:p>
            <a:endParaRPr lang="en-US" sz="13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US" sz="1300" dirty="0">
                <a:solidFill>
                  <a:schemeClr val="tx1"/>
                </a:solidFill>
                <a:latin typeface="Comic Sans MS" panose="030F0702030302020204" pitchFamily="66" charset="0"/>
              </a:rPr>
              <a:t>Why do you think that feeling themselves to be part of a religious community was so important to them?</a:t>
            </a:r>
          </a:p>
          <a:p>
            <a:pPr marL="285750" indent="-285750">
              <a:buFont typeface="Arial" panose="020B0604020202020204" pitchFamily="34" charset="0"/>
              <a:buChar char="•"/>
            </a:pPr>
            <a:r>
              <a:rPr lang="en-US" sz="1300" dirty="0">
                <a:solidFill>
                  <a:schemeClr val="tx1"/>
                </a:solidFill>
                <a:latin typeface="Comic Sans MS" panose="030F0702030302020204" pitchFamily="66" charset="0"/>
              </a:rPr>
              <a:t>Why were they reluctant to talk to a stranger about their experience? </a:t>
            </a:r>
            <a:endParaRPr lang="en-GB" sz="1300" b="1"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3702144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2585323"/>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700" dirty="0">
                <a:latin typeface="Comic Sans MS" panose="030F0902030302020204" pitchFamily="66" charset="0"/>
              </a:rPr>
              <a:t>As you were reading the testimonies, did you identify any clues as to when they were written/recorded? </a:t>
            </a:r>
          </a:p>
          <a:p>
            <a:endParaRPr lang="en-US" sz="2700" dirty="0">
              <a:latin typeface="Comic Sans MS" panose="030F0902030302020204" pitchFamily="66" charset="0"/>
            </a:endParaRPr>
          </a:p>
          <a:p>
            <a:r>
              <a:rPr lang="en-US" sz="2700" dirty="0">
                <a:latin typeface="Comic Sans MS" panose="030F0902030302020204" pitchFamily="66" charset="0"/>
              </a:rPr>
              <a:t>Did you get the impression that the displaced peoples were describing events that had recently taken place – or reflecting on them many years later? </a:t>
            </a:r>
          </a:p>
        </p:txBody>
      </p:sp>
    </p:spTree>
    <p:extLst>
      <p:ext uri="{BB962C8B-B14F-4D97-AF65-F5344CB8AC3E}">
        <p14:creationId xmlns:p14="http://schemas.microsoft.com/office/powerpoint/2010/main" val="2674426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4662815"/>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700" dirty="0">
                <a:latin typeface="Comic Sans MS" panose="030F0902030302020204" pitchFamily="66" charset="0"/>
              </a:rPr>
              <a:t>As a class, we’re going to try to organise the testimonies into chronological order – deciding how soon after the Population Exchange they were written/recorded. </a:t>
            </a:r>
          </a:p>
          <a:p>
            <a:endParaRPr lang="en-US" sz="2700" dirty="0">
              <a:latin typeface="Comic Sans MS" panose="030F0902030302020204" pitchFamily="66" charset="0"/>
            </a:endParaRPr>
          </a:p>
          <a:p>
            <a:r>
              <a:rPr lang="en-US" sz="2700" b="1" dirty="0">
                <a:latin typeface="Comic Sans MS" panose="030F0902030302020204" pitchFamily="66" charset="0"/>
              </a:rPr>
              <a:t>TASK:</a:t>
            </a:r>
            <a:r>
              <a:rPr lang="en-US" sz="2700" dirty="0">
                <a:latin typeface="Comic Sans MS" panose="030F0902030302020204" pitchFamily="66" charset="0"/>
              </a:rPr>
              <a:t> First, ensure that the date cards are pinned up on the wall. Why do you think the first date is 1940, when the Exchange took place in 1923? Can you account for the fact that it took several decades before those involved recorded their memories of the event?</a:t>
            </a:r>
          </a:p>
        </p:txBody>
      </p:sp>
    </p:spTree>
    <p:extLst>
      <p:ext uri="{BB962C8B-B14F-4D97-AF65-F5344CB8AC3E}">
        <p14:creationId xmlns:p14="http://schemas.microsoft.com/office/powerpoint/2010/main" val="2556399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2.6 Date cards A</a:t>
            </a:r>
          </a:p>
        </p:txBody>
      </p:sp>
      <p:graphicFrame>
        <p:nvGraphicFramePr>
          <p:cNvPr id="4" name="Table 4">
            <a:extLst>
              <a:ext uri="{FF2B5EF4-FFF2-40B4-BE49-F238E27FC236}">
                <a16:creationId xmlns:a16="http://schemas.microsoft.com/office/drawing/2014/main" id="{D265BD0E-2B70-AAE9-F9A8-ED4D5DEE79B5}"/>
              </a:ext>
            </a:extLst>
          </p:cNvPr>
          <p:cNvGraphicFramePr>
            <a:graphicFrameLocks noGrp="1"/>
          </p:cNvGraphicFramePr>
          <p:nvPr>
            <p:extLst>
              <p:ext uri="{D42A27DB-BD31-4B8C-83A1-F6EECF244321}">
                <p14:modId xmlns:p14="http://schemas.microsoft.com/office/powerpoint/2010/main" val="3748268775"/>
              </p:ext>
            </p:extLst>
          </p:nvPr>
        </p:nvGraphicFramePr>
        <p:xfrm>
          <a:off x="498582" y="618244"/>
          <a:ext cx="8146836" cy="5575522"/>
        </p:xfrm>
        <a:graphic>
          <a:graphicData uri="http://schemas.openxmlformats.org/drawingml/2006/table">
            <a:tbl>
              <a:tblPr firstRow="1" bandRow="1">
                <a:tableStyleId>{5C22544A-7EE6-4342-B048-85BDC9FD1C3A}</a:tableStyleId>
              </a:tblPr>
              <a:tblGrid>
                <a:gridCol w="4073418">
                  <a:extLst>
                    <a:ext uri="{9D8B030D-6E8A-4147-A177-3AD203B41FA5}">
                      <a16:colId xmlns:a16="http://schemas.microsoft.com/office/drawing/2014/main" val="2940219831"/>
                    </a:ext>
                  </a:extLst>
                </a:gridCol>
                <a:gridCol w="4073418">
                  <a:extLst>
                    <a:ext uri="{9D8B030D-6E8A-4147-A177-3AD203B41FA5}">
                      <a16:colId xmlns:a16="http://schemas.microsoft.com/office/drawing/2014/main" val="3837903653"/>
                    </a:ext>
                  </a:extLst>
                </a:gridCol>
              </a:tblGrid>
              <a:tr h="2882813">
                <a:tc>
                  <a:txBody>
                    <a:bodyPr/>
                    <a:lstStyle/>
                    <a:p>
                      <a:pPr algn="ctr"/>
                      <a:endParaRPr lang="en-US" sz="4000" b="1" dirty="0">
                        <a:solidFill>
                          <a:schemeClr val="tx1"/>
                        </a:solidFill>
                        <a:latin typeface="Dreaming Outloud Pro" panose="03050502040302030504" pitchFamily="66" charset="0"/>
                        <a:cs typeface="Dreaming Outloud Pro" panose="03050502040302030504" pitchFamily="66" charset="0"/>
                      </a:endParaRPr>
                    </a:p>
                    <a:p>
                      <a:pPr algn="ctr"/>
                      <a:r>
                        <a:rPr lang="en-US" sz="12000" b="1" dirty="0">
                          <a:solidFill>
                            <a:schemeClr val="tx1"/>
                          </a:solidFill>
                          <a:latin typeface="Dreaming Outloud Pro" panose="03050502040302030504" pitchFamily="66" charset="0"/>
                          <a:cs typeface="Dreaming Outloud Pro" panose="03050502040302030504" pitchFamily="66" charset="0"/>
                        </a:rPr>
                        <a:t>1940</a:t>
                      </a:r>
                      <a:endParaRPr lang="en-GB" sz="12000" b="1" dirty="0">
                        <a:solidFill>
                          <a:schemeClr val="tx1"/>
                        </a:solidFill>
                        <a:latin typeface="Dreaming Outloud Pro" panose="03050502040302030504" pitchFamily="66" charset="0"/>
                        <a:cs typeface="Dreaming Outloud Pro" panose="03050502040302030504" pitchFamily="66" charset="0"/>
                      </a:endParaRPr>
                    </a:p>
                  </a:txBody>
                  <a:tcPr>
                    <a:lnL w="12700" cap="flat" cmpd="sng" algn="ctr">
                      <a:solidFill>
                        <a:schemeClr val="tx1"/>
                      </a:solidFill>
                      <a:prstDash val="sysDashDot"/>
                      <a:round/>
                      <a:headEnd type="none" w="med" len="med"/>
                      <a:tailEnd type="none" w="med" len="med"/>
                    </a:lnL>
                    <a:lnR w="12700" cap="flat" cmpd="sng" algn="ctr">
                      <a:solidFill>
                        <a:schemeClr val="tx1"/>
                      </a:solidFill>
                      <a:prstDash val="sysDashDot"/>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ysDashDot"/>
                      <a:round/>
                      <a:headEnd type="none" w="med" len="med"/>
                      <a:tailEnd type="none" w="med" len="med"/>
                    </a:lnB>
                    <a:solidFill>
                      <a:schemeClr val="accent2">
                        <a:lumMod val="40000"/>
                        <a:lumOff val="60000"/>
                      </a:schemeClr>
                    </a:solidFill>
                  </a:tcPr>
                </a:tc>
                <a:tc>
                  <a:txBody>
                    <a:bodyPr/>
                    <a:lstStyle/>
                    <a:p>
                      <a:pPr algn="ctr"/>
                      <a:endParaRPr lang="en-US" sz="4000" b="1" dirty="0">
                        <a:solidFill>
                          <a:schemeClr val="tx1"/>
                        </a:solidFill>
                        <a:latin typeface="Dreaming Outloud Pro" panose="03050502040302030504" pitchFamily="66" charset="0"/>
                        <a:cs typeface="Dreaming Outloud Pro" panose="03050502040302030504" pitchFamily="66" charset="0"/>
                      </a:endParaRPr>
                    </a:p>
                    <a:p>
                      <a:pPr algn="ctr"/>
                      <a:r>
                        <a:rPr lang="en-US" sz="12000" b="1" dirty="0">
                          <a:solidFill>
                            <a:schemeClr val="tx1"/>
                          </a:solidFill>
                          <a:latin typeface="Dreaming Outloud Pro" panose="03050502040302030504" pitchFamily="66" charset="0"/>
                          <a:cs typeface="Dreaming Outloud Pro" panose="03050502040302030504" pitchFamily="66" charset="0"/>
                        </a:rPr>
                        <a:t>1950</a:t>
                      </a:r>
                      <a:endParaRPr lang="en-GB" sz="12000" b="1" dirty="0">
                        <a:solidFill>
                          <a:schemeClr val="tx1"/>
                        </a:solidFill>
                        <a:latin typeface="Dreaming Outloud Pro" panose="03050502040302030504" pitchFamily="66" charset="0"/>
                        <a:cs typeface="Dreaming Outloud Pro" panose="03050502040302030504" pitchFamily="66" charset="0"/>
                      </a:endParaRPr>
                    </a:p>
                  </a:txBody>
                  <a:tcPr>
                    <a:lnL w="12700" cap="flat" cmpd="sng" algn="ctr">
                      <a:solidFill>
                        <a:schemeClr val="tx1"/>
                      </a:solidFill>
                      <a:prstDash val="sysDashDot"/>
                      <a:round/>
                      <a:headEnd type="none" w="med" len="med"/>
                      <a:tailEnd type="none" w="med" len="med"/>
                    </a:lnL>
                    <a:lnR w="12700" cap="flat" cmpd="sng" algn="ctr">
                      <a:solidFill>
                        <a:schemeClr val="tx1"/>
                      </a:solidFill>
                      <a:prstDash val="sysDashDot"/>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ysDashDot"/>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392234150"/>
                  </a:ext>
                </a:extLst>
              </a:tr>
              <a:tr h="2692709">
                <a:tc>
                  <a:txBody>
                    <a:bodyPr/>
                    <a:lstStyle/>
                    <a:p>
                      <a:pPr algn="ctr"/>
                      <a:endParaRPr lang="en-US" sz="4000" b="1" dirty="0">
                        <a:solidFill>
                          <a:schemeClr val="tx1"/>
                        </a:solidFill>
                        <a:latin typeface="Dreaming Outloud Pro" panose="03050502040302030504" pitchFamily="66" charset="0"/>
                        <a:cs typeface="Dreaming Outloud Pro" panose="03050502040302030504" pitchFamily="66" charset="0"/>
                      </a:endParaRPr>
                    </a:p>
                    <a:p>
                      <a:pPr algn="ctr"/>
                      <a:r>
                        <a:rPr lang="en-US" sz="12000" b="1" dirty="0">
                          <a:solidFill>
                            <a:schemeClr val="tx1"/>
                          </a:solidFill>
                          <a:latin typeface="Dreaming Outloud Pro" panose="03050502040302030504" pitchFamily="66" charset="0"/>
                          <a:cs typeface="Dreaming Outloud Pro" panose="03050502040302030504" pitchFamily="66" charset="0"/>
                        </a:rPr>
                        <a:t>1960</a:t>
                      </a:r>
                    </a:p>
                  </a:txBody>
                  <a:tcPr>
                    <a:lnL w="12700" cap="flat" cmpd="sng" algn="ctr">
                      <a:solidFill>
                        <a:schemeClr val="tx1"/>
                      </a:solidFill>
                      <a:prstDash val="sysDashDot"/>
                      <a:round/>
                      <a:headEnd type="none" w="med" len="med"/>
                      <a:tailEnd type="none" w="med" len="med"/>
                    </a:lnL>
                    <a:lnR w="12700" cap="flat" cmpd="sng" algn="ctr">
                      <a:solidFill>
                        <a:schemeClr val="tx1"/>
                      </a:solidFill>
                      <a:prstDash val="sysDashDot"/>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ysDashDot"/>
                      <a:round/>
                      <a:headEnd type="none" w="med" len="med"/>
                      <a:tailEnd type="none" w="med" len="med"/>
                    </a:lnB>
                    <a:solidFill>
                      <a:schemeClr val="accent1">
                        <a:lumMod val="40000"/>
                        <a:lumOff val="60000"/>
                      </a:schemeClr>
                    </a:solidFill>
                  </a:tcPr>
                </a:tc>
                <a:tc>
                  <a:txBody>
                    <a:bodyPr/>
                    <a:lstStyle/>
                    <a:p>
                      <a:pPr algn="ctr"/>
                      <a:endParaRPr lang="en-US" sz="4000" b="1" dirty="0">
                        <a:solidFill>
                          <a:schemeClr val="tx1"/>
                        </a:solidFill>
                        <a:latin typeface="Dreaming Outloud Pro" panose="03050502040302030504" pitchFamily="66" charset="0"/>
                        <a:cs typeface="Dreaming Outloud Pro" panose="03050502040302030504" pitchFamily="66" charset="0"/>
                      </a:endParaRPr>
                    </a:p>
                    <a:p>
                      <a:pPr algn="ctr"/>
                      <a:r>
                        <a:rPr lang="en-US" sz="12000" b="1" dirty="0">
                          <a:solidFill>
                            <a:schemeClr val="tx1"/>
                          </a:solidFill>
                          <a:latin typeface="Dreaming Outloud Pro" panose="03050502040302030504" pitchFamily="66" charset="0"/>
                          <a:cs typeface="Dreaming Outloud Pro" panose="03050502040302030504" pitchFamily="66" charset="0"/>
                        </a:rPr>
                        <a:t>1970</a:t>
                      </a:r>
                      <a:endParaRPr lang="en-GB" sz="12000" b="1" dirty="0">
                        <a:solidFill>
                          <a:schemeClr val="tx1"/>
                        </a:solidFill>
                        <a:latin typeface="Dreaming Outloud Pro" panose="03050502040302030504" pitchFamily="66" charset="0"/>
                        <a:cs typeface="Dreaming Outloud Pro" panose="03050502040302030504" pitchFamily="66" charset="0"/>
                      </a:endParaRPr>
                    </a:p>
                  </a:txBody>
                  <a:tcPr>
                    <a:lnL w="12700" cap="flat" cmpd="sng" algn="ctr">
                      <a:solidFill>
                        <a:schemeClr val="tx1"/>
                      </a:solidFill>
                      <a:prstDash val="sysDashDot"/>
                      <a:round/>
                      <a:headEnd type="none" w="med" len="med"/>
                      <a:tailEnd type="none" w="med" len="med"/>
                    </a:lnL>
                    <a:lnR w="12700" cap="flat" cmpd="sng" algn="ctr">
                      <a:solidFill>
                        <a:schemeClr val="tx1"/>
                      </a:solidFill>
                      <a:prstDash val="sysDashDot"/>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ysDashDot"/>
                      <a:round/>
                      <a:headEnd type="none" w="med" len="med"/>
                      <a:tailEnd type="none" w="med" len="med"/>
                    </a:lnB>
                    <a:solidFill>
                      <a:srgbClr val="C9FBF6"/>
                    </a:solidFill>
                  </a:tcPr>
                </a:tc>
                <a:extLst>
                  <a:ext uri="{0D108BD9-81ED-4DB2-BD59-A6C34878D82A}">
                    <a16:rowId xmlns:a16="http://schemas.microsoft.com/office/drawing/2014/main" val="4115602783"/>
                  </a:ext>
                </a:extLst>
              </a:tr>
            </a:tbl>
          </a:graphicData>
        </a:graphic>
      </p:graphicFrame>
      <p:pic>
        <p:nvPicPr>
          <p:cNvPr id="5" name="Picture 2" descr="Scissor Logo Vector Art, Icons, and Graphics for Free Download">
            <a:extLst>
              <a:ext uri="{FF2B5EF4-FFF2-40B4-BE49-F238E27FC236}">
                <a16:creationId xmlns:a16="http://schemas.microsoft.com/office/drawing/2014/main" id="{FBFC3447-5971-0C6E-D61C-78E64A494C7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foregroundMark x1="24583" y1="38542" x2="24583" y2="38542"/>
                        <a14:foregroundMark x1="58385" y1="53802" x2="58385" y2="53802"/>
                      </a14:backgroundRemoval>
                    </a14:imgEffect>
                  </a14:imgLayer>
                </a14:imgProps>
              </a:ext>
              <a:ext uri="{28A0092B-C50C-407E-A947-70E740481C1C}">
                <a14:useLocalDpi xmlns:a14="http://schemas.microsoft.com/office/drawing/2010/main" val="0"/>
              </a:ext>
            </a:extLst>
          </a:blip>
          <a:srcRect/>
          <a:stretch>
            <a:fillRect/>
          </a:stretch>
        </p:blipFill>
        <p:spPr bwMode="auto">
          <a:xfrm>
            <a:off x="92181" y="389644"/>
            <a:ext cx="457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680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2.7 Date cards B</a:t>
            </a:r>
          </a:p>
        </p:txBody>
      </p:sp>
      <p:graphicFrame>
        <p:nvGraphicFramePr>
          <p:cNvPr id="4" name="Table 4">
            <a:extLst>
              <a:ext uri="{FF2B5EF4-FFF2-40B4-BE49-F238E27FC236}">
                <a16:creationId xmlns:a16="http://schemas.microsoft.com/office/drawing/2014/main" id="{D265BD0E-2B70-AAE9-F9A8-ED4D5DEE79B5}"/>
              </a:ext>
            </a:extLst>
          </p:cNvPr>
          <p:cNvGraphicFramePr>
            <a:graphicFrameLocks noGrp="1"/>
          </p:cNvGraphicFramePr>
          <p:nvPr>
            <p:extLst>
              <p:ext uri="{D42A27DB-BD31-4B8C-83A1-F6EECF244321}">
                <p14:modId xmlns:p14="http://schemas.microsoft.com/office/powerpoint/2010/main" val="4066040717"/>
              </p:ext>
            </p:extLst>
          </p:nvPr>
        </p:nvGraphicFramePr>
        <p:xfrm>
          <a:off x="498582" y="618244"/>
          <a:ext cx="8146836" cy="5575522"/>
        </p:xfrm>
        <a:graphic>
          <a:graphicData uri="http://schemas.openxmlformats.org/drawingml/2006/table">
            <a:tbl>
              <a:tblPr firstRow="1" bandRow="1">
                <a:tableStyleId>{5C22544A-7EE6-4342-B048-85BDC9FD1C3A}</a:tableStyleId>
              </a:tblPr>
              <a:tblGrid>
                <a:gridCol w="4073418">
                  <a:extLst>
                    <a:ext uri="{9D8B030D-6E8A-4147-A177-3AD203B41FA5}">
                      <a16:colId xmlns:a16="http://schemas.microsoft.com/office/drawing/2014/main" val="2940219831"/>
                    </a:ext>
                  </a:extLst>
                </a:gridCol>
                <a:gridCol w="4073418">
                  <a:extLst>
                    <a:ext uri="{9D8B030D-6E8A-4147-A177-3AD203B41FA5}">
                      <a16:colId xmlns:a16="http://schemas.microsoft.com/office/drawing/2014/main" val="3837903653"/>
                    </a:ext>
                  </a:extLst>
                </a:gridCol>
              </a:tblGrid>
              <a:tr h="2882813">
                <a:tc>
                  <a:txBody>
                    <a:bodyPr/>
                    <a:lstStyle/>
                    <a:p>
                      <a:pPr algn="ctr"/>
                      <a:endParaRPr lang="en-US" sz="4000" b="1" dirty="0">
                        <a:solidFill>
                          <a:schemeClr val="tx1"/>
                        </a:solidFill>
                        <a:latin typeface="Dreaming Outloud Pro" panose="03050502040302030504" pitchFamily="66" charset="0"/>
                        <a:cs typeface="Dreaming Outloud Pro" panose="03050502040302030504" pitchFamily="66" charset="0"/>
                      </a:endParaRPr>
                    </a:p>
                    <a:p>
                      <a:pPr algn="ctr"/>
                      <a:r>
                        <a:rPr lang="en-US" sz="12000" b="1" dirty="0">
                          <a:solidFill>
                            <a:schemeClr val="tx1"/>
                          </a:solidFill>
                          <a:latin typeface="Dreaming Outloud Pro" panose="03050502040302030504" pitchFamily="66" charset="0"/>
                          <a:cs typeface="Dreaming Outloud Pro" panose="03050502040302030504" pitchFamily="66" charset="0"/>
                        </a:rPr>
                        <a:t>1980</a:t>
                      </a:r>
                      <a:endParaRPr lang="en-GB" sz="12000" b="1" dirty="0">
                        <a:solidFill>
                          <a:schemeClr val="tx1"/>
                        </a:solidFill>
                        <a:latin typeface="Dreaming Outloud Pro" panose="03050502040302030504" pitchFamily="66" charset="0"/>
                        <a:cs typeface="Dreaming Outloud Pro" panose="03050502040302030504" pitchFamily="66" charset="0"/>
                      </a:endParaRPr>
                    </a:p>
                  </a:txBody>
                  <a:tcPr>
                    <a:lnL w="12700" cap="flat" cmpd="sng" algn="ctr">
                      <a:solidFill>
                        <a:schemeClr val="tx1"/>
                      </a:solidFill>
                      <a:prstDash val="sysDashDot"/>
                      <a:round/>
                      <a:headEnd type="none" w="med" len="med"/>
                      <a:tailEnd type="none" w="med" len="med"/>
                    </a:lnL>
                    <a:lnR w="12700" cap="flat" cmpd="sng" algn="ctr">
                      <a:solidFill>
                        <a:schemeClr val="tx1"/>
                      </a:solidFill>
                      <a:prstDash val="sysDashDot"/>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ysDashDot"/>
                      <a:round/>
                      <a:headEnd type="none" w="med" len="med"/>
                      <a:tailEnd type="none" w="med" len="med"/>
                    </a:lnB>
                    <a:solidFill>
                      <a:srgbClr val="FAACF4"/>
                    </a:solidFill>
                  </a:tcPr>
                </a:tc>
                <a:tc>
                  <a:txBody>
                    <a:bodyPr/>
                    <a:lstStyle/>
                    <a:p>
                      <a:pPr algn="ctr"/>
                      <a:endParaRPr lang="en-US" sz="4000" b="1" dirty="0">
                        <a:solidFill>
                          <a:schemeClr val="tx1"/>
                        </a:solidFill>
                        <a:latin typeface="Dreaming Outloud Pro" panose="03050502040302030504" pitchFamily="66" charset="0"/>
                        <a:cs typeface="Dreaming Outloud Pro" panose="03050502040302030504" pitchFamily="66" charset="0"/>
                      </a:endParaRPr>
                    </a:p>
                    <a:p>
                      <a:pPr algn="ctr"/>
                      <a:r>
                        <a:rPr lang="en-US" sz="12000" b="1" dirty="0">
                          <a:solidFill>
                            <a:schemeClr val="tx1"/>
                          </a:solidFill>
                          <a:latin typeface="Dreaming Outloud Pro" panose="03050502040302030504" pitchFamily="66" charset="0"/>
                          <a:cs typeface="Dreaming Outloud Pro" panose="03050502040302030504" pitchFamily="66" charset="0"/>
                        </a:rPr>
                        <a:t>1990</a:t>
                      </a:r>
                      <a:endParaRPr lang="en-GB" sz="12000" b="1" dirty="0">
                        <a:solidFill>
                          <a:schemeClr val="tx1"/>
                        </a:solidFill>
                        <a:latin typeface="Dreaming Outloud Pro" panose="03050502040302030504" pitchFamily="66" charset="0"/>
                        <a:cs typeface="Dreaming Outloud Pro" panose="03050502040302030504" pitchFamily="66" charset="0"/>
                      </a:endParaRPr>
                    </a:p>
                  </a:txBody>
                  <a:tcPr>
                    <a:lnL w="12700" cap="flat" cmpd="sng" algn="ctr">
                      <a:solidFill>
                        <a:schemeClr val="tx1"/>
                      </a:solidFill>
                      <a:prstDash val="sysDashDot"/>
                      <a:round/>
                      <a:headEnd type="none" w="med" len="med"/>
                      <a:tailEnd type="none" w="med" len="med"/>
                    </a:lnL>
                    <a:lnR w="12700" cap="flat" cmpd="sng" algn="ctr">
                      <a:solidFill>
                        <a:schemeClr val="tx1"/>
                      </a:solidFill>
                      <a:prstDash val="sysDashDot"/>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ysDashDot"/>
                      <a:round/>
                      <a:headEnd type="none" w="med" len="med"/>
                      <a:tailEnd type="none" w="med" len="med"/>
                    </a:lnB>
                    <a:solidFill>
                      <a:srgbClr val="C0FCB2"/>
                    </a:solidFill>
                  </a:tcPr>
                </a:tc>
                <a:extLst>
                  <a:ext uri="{0D108BD9-81ED-4DB2-BD59-A6C34878D82A}">
                    <a16:rowId xmlns:a16="http://schemas.microsoft.com/office/drawing/2014/main" val="1392234150"/>
                  </a:ext>
                </a:extLst>
              </a:tr>
              <a:tr h="2692709">
                <a:tc>
                  <a:txBody>
                    <a:bodyPr/>
                    <a:lstStyle/>
                    <a:p>
                      <a:pPr algn="ctr"/>
                      <a:endParaRPr lang="en-US" sz="4000" b="1" dirty="0">
                        <a:solidFill>
                          <a:schemeClr val="tx1"/>
                        </a:solidFill>
                        <a:latin typeface="Dreaming Outloud Pro" panose="03050502040302030504" pitchFamily="66" charset="0"/>
                        <a:cs typeface="Dreaming Outloud Pro" panose="03050502040302030504" pitchFamily="66" charset="0"/>
                      </a:endParaRPr>
                    </a:p>
                    <a:p>
                      <a:pPr algn="ctr"/>
                      <a:r>
                        <a:rPr lang="en-US" sz="12000" b="1" dirty="0">
                          <a:solidFill>
                            <a:schemeClr val="tx1"/>
                          </a:solidFill>
                          <a:latin typeface="Dreaming Outloud Pro" panose="03050502040302030504" pitchFamily="66" charset="0"/>
                          <a:cs typeface="Dreaming Outloud Pro" panose="03050502040302030504" pitchFamily="66" charset="0"/>
                        </a:rPr>
                        <a:t>2000</a:t>
                      </a:r>
                    </a:p>
                  </a:txBody>
                  <a:tcPr>
                    <a:lnL w="12700" cap="flat" cmpd="sng" algn="ctr">
                      <a:solidFill>
                        <a:schemeClr val="tx1"/>
                      </a:solidFill>
                      <a:prstDash val="sysDashDot"/>
                      <a:round/>
                      <a:headEnd type="none" w="med" len="med"/>
                      <a:tailEnd type="none" w="med" len="med"/>
                    </a:lnL>
                    <a:lnR w="12700" cap="flat" cmpd="sng" algn="ctr">
                      <a:solidFill>
                        <a:schemeClr val="tx1"/>
                      </a:solidFill>
                      <a:prstDash val="sysDashDot"/>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ysDashDot"/>
                      <a:round/>
                      <a:headEnd type="none" w="med" len="med"/>
                      <a:tailEnd type="none" w="med" len="med"/>
                    </a:lnB>
                    <a:solidFill>
                      <a:srgbClr val="FFCFAF"/>
                    </a:solidFill>
                  </a:tcPr>
                </a:tc>
                <a:tc>
                  <a:txBody>
                    <a:bodyPr/>
                    <a:lstStyle/>
                    <a:p>
                      <a:pPr algn="ctr"/>
                      <a:endParaRPr lang="en-US" sz="4000" b="1" dirty="0">
                        <a:solidFill>
                          <a:schemeClr val="tx1"/>
                        </a:solidFill>
                        <a:latin typeface="Dreaming Outloud Pro" panose="03050502040302030504" pitchFamily="66" charset="0"/>
                        <a:cs typeface="Dreaming Outloud Pro" panose="03050502040302030504" pitchFamily="66" charset="0"/>
                      </a:endParaRPr>
                    </a:p>
                    <a:p>
                      <a:pPr algn="ctr"/>
                      <a:r>
                        <a:rPr lang="en-GB" sz="12000" b="1" dirty="0">
                          <a:solidFill>
                            <a:schemeClr val="tx1"/>
                          </a:solidFill>
                          <a:latin typeface="Dreaming Outloud Pro" panose="03050502040302030504" pitchFamily="66" charset="0"/>
                          <a:cs typeface="Dreaming Outloud Pro" panose="03050502040302030504" pitchFamily="66" charset="0"/>
                        </a:rPr>
                        <a:t>2010</a:t>
                      </a:r>
                    </a:p>
                  </a:txBody>
                  <a:tcPr>
                    <a:lnL w="12700" cap="flat" cmpd="sng" algn="ctr">
                      <a:solidFill>
                        <a:schemeClr val="tx1"/>
                      </a:solidFill>
                      <a:prstDash val="sysDashDot"/>
                      <a:round/>
                      <a:headEnd type="none" w="med" len="med"/>
                      <a:tailEnd type="none" w="med" len="med"/>
                    </a:lnL>
                    <a:lnR w="12700" cap="flat" cmpd="sng" algn="ctr">
                      <a:solidFill>
                        <a:schemeClr val="tx1"/>
                      </a:solidFill>
                      <a:prstDash val="sysDashDot"/>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ysDashDot"/>
                      <a:round/>
                      <a:headEnd type="none" w="med" len="med"/>
                      <a:tailEnd type="none" w="med" len="med"/>
                    </a:lnB>
                    <a:solidFill>
                      <a:srgbClr val="FFFF99"/>
                    </a:solidFill>
                  </a:tcPr>
                </a:tc>
                <a:extLst>
                  <a:ext uri="{0D108BD9-81ED-4DB2-BD59-A6C34878D82A}">
                    <a16:rowId xmlns:a16="http://schemas.microsoft.com/office/drawing/2014/main" val="4115602783"/>
                  </a:ext>
                </a:extLst>
              </a:tr>
            </a:tbl>
          </a:graphicData>
        </a:graphic>
      </p:graphicFrame>
      <p:pic>
        <p:nvPicPr>
          <p:cNvPr id="5" name="Picture 2" descr="Scissor Logo Vector Art, Icons, and Graphics for Free Download">
            <a:extLst>
              <a:ext uri="{FF2B5EF4-FFF2-40B4-BE49-F238E27FC236}">
                <a16:creationId xmlns:a16="http://schemas.microsoft.com/office/drawing/2014/main" id="{FBFC3447-5971-0C6E-D61C-78E64A494C7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foregroundMark x1="24583" y1="38542" x2="24583" y2="38542"/>
                        <a14:foregroundMark x1="58385" y1="53802" x2="58385" y2="53802"/>
                      </a14:backgroundRemoval>
                    </a14:imgEffect>
                  </a14:imgLayer>
                </a14:imgProps>
              </a:ext>
              <a:ext uri="{28A0092B-C50C-407E-A947-70E740481C1C}">
                <a14:useLocalDpi xmlns:a14="http://schemas.microsoft.com/office/drawing/2010/main" val="0"/>
              </a:ext>
            </a:extLst>
          </a:blip>
          <a:srcRect/>
          <a:stretch>
            <a:fillRect/>
          </a:stretch>
        </p:blipFill>
        <p:spPr bwMode="auto">
          <a:xfrm>
            <a:off x="92181" y="389644"/>
            <a:ext cx="457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0661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61767"/>
            <a:ext cx="8876872" cy="4662815"/>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600" b="1" dirty="0">
                <a:latin typeface="Comic Sans MS" panose="030F0902030302020204" pitchFamily="66" charset="0"/>
              </a:rPr>
              <a:t>TASK:</a:t>
            </a:r>
            <a:r>
              <a:rPr lang="en-US" sz="2600" dirty="0">
                <a:latin typeface="Comic Sans MS" panose="030F0902030302020204" pitchFamily="66" charset="0"/>
              </a:rPr>
              <a:t> Now, read through the timeline event cards. Each of these describes a key event from the period, which impacted on Greco-Turkish relations. As a class, can you agree when these contextual events took place? Pin them up when you are ready.  </a:t>
            </a:r>
          </a:p>
          <a:p>
            <a:endParaRPr lang="en-US" sz="2600" dirty="0">
              <a:latin typeface="Comic Sans MS" panose="030F0902030302020204" pitchFamily="66" charset="0"/>
            </a:endParaRPr>
          </a:p>
          <a:p>
            <a:r>
              <a:rPr lang="en-US" sz="2600" i="1" dirty="0">
                <a:latin typeface="Comic Sans MS" panose="030F0902030302020204" pitchFamily="66" charset="0"/>
              </a:rPr>
              <a:t>As you work through the events, consider how they might have impacted on those who had been displaced in the early 1920s. How might these people’s ideas/attitudes – and their memory – have been affected by the events that they were experiencing?  </a:t>
            </a:r>
          </a:p>
        </p:txBody>
      </p:sp>
      <p:sp>
        <p:nvSpPr>
          <p:cNvPr id="3" name="TextBox 2">
            <a:extLst>
              <a:ext uri="{FF2B5EF4-FFF2-40B4-BE49-F238E27FC236}">
                <a16:creationId xmlns:a16="http://schemas.microsoft.com/office/drawing/2014/main" id="{41D8C32E-C429-76BE-8CDB-ED2676AFD155}"/>
              </a:ext>
            </a:extLst>
          </p:cNvPr>
          <p:cNvSpPr txBox="1"/>
          <p:nvPr/>
        </p:nvSpPr>
        <p:spPr>
          <a:xfrm>
            <a:off x="133564" y="5880418"/>
            <a:ext cx="8876872" cy="769441"/>
          </a:xfrm>
          <a:prstGeom prst="rect">
            <a:avLst/>
          </a:prstGeom>
          <a:solidFill>
            <a:schemeClr val="accent2">
              <a:lumMod val="20000"/>
              <a:lumOff val="80000"/>
            </a:schemeClr>
          </a:solidFill>
          <a:ln w="127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200" b="1" dirty="0">
                <a:latin typeface="Comic Sans MS" panose="030F0902030302020204" pitchFamily="66" charset="0"/>
              </a:rPr>
              <a:t>Correct dates:</a:t>
            </a:r>
            <a:r>
              <a:rPr lang="en-US" sz="2200" dirty="0">
                <a:latin typeface="Comic Sans MS" panose="030F0902030302020204" pitchFamily="66" charset="0"/>
              </a:rPr>
              <a:t> 1 = 1974, 2 = 1950-2, 3 = 2019, 4 = 1939-45, 5 = 1999, 6 = 1997-8.    </a:t>
            </a:r>
            <a:endParaRPr lang="en-US" sz="2200" i="1" dirty="0">
              <a:latin typeface="Comic Sans MS" panose="030F0902030302020204" pitchFamily="66" charset="0"/>
            </a:endParaRPr>
          </a:p>
        </p:txBody>
      </p:sp>
    </p:spTree>
    <p:extLst>
      <p:ext uri="{BB962C8B-B14F-4D97-AF65-F5344CB8AC3E}">
        <p14:creationId xmlns:p14="http://schemas.microsoft.com/office/powerpoint/2010/main" val="3954423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2.8 Timeline event 1</a:t>
            </a:r>
          </a:p>
        </p:txBody>
      </p:sp>
      <p:sp>
        <p:nvSpPr>
          <p:cNvPr id="3" name="Rectangle 2">
            <a:extLst>
              <a:ext uri="{FF2B5EF4-FFF2-40B4-BE49-F238E27FC236}">
                <a16:creationId xmlns:a16="http://schemas.microsoft.com/office/drawing/2014/main" id="{51D3699E-1D50-EDB8-93EC-285AB64D5C84}"/>
              </a:ext>
            </a:extLst>
          </p:cNvPr>
          <p:cNvSpPr/>
          <p:nvPr/>
        </p:nvSpPr>
        <p:spPr>
          <a:xfrm>
            <a:off x="267128" y="465826"/>
            <a:ext cx="8609744" cy="559431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500" b="1" dirty="0">
                <a:solidFill>
                  <a:srgbClr val="0070C0"/>
                </a:solidFill>
                <a:latin typeface="Dreaming Outloud Pro" panose="03050502040302030504" pitchFamily="66" charset="0"/>
                <a:cs typeface="Dreaming Outloud Pro" panose="03050502040302030504" pitchFamily="66" charset="0"/>
              </a:rPr>
              <a:t>Greek intervention in Cyprus</a:t>
            </a:r>
          </a:p>
          <a:p>
            <a:endParaRPr lang="en-US" sz="1000" dirty="0">
              <a:solidFill>
                <a:schemeClr val="tx1"/>
              </a:solidFill>
              <a:latin typeface="Dreaming Outloud Pro" panose="03050502040302030504" pitchFamily="66" charset="0"/>
              <a:cs typeface="Dreaming Outloud Pro" panose="03050502040302030504" pitchFamily="66" charset="0"/>
            </a:endParaRPr>
          </a:p>
          <a:p>
            <a:r>
              <a:rPr lang="en-US" sz="2800" dirty="0">
                <a:solidFill>
                  <a:schemeClr val="tx1"/>
                </a:solidFill>
                <a:latin typeface="Dreaming Outloud Pro" panose="03050502040302030504" pitchFamily="66" charset="0"/>
                <a:cs typeface="Dreaming Outloud Pro" panose="03050502040302030504" pitchFamily="66" charset="0"/>
              </a:rPr>
              <a:t>Conflict between Greeks and Turks living on the British-controlled island of Cyprus had been ongoing since the 1950s, when the Greek Cypriot majority living on the island expressed their desire for union with mainland Greece in a policy known as ‘Enosis’. Finally, a Greek military coup took place, and a Greek army landed on the island. Soon after, Turkey landed forces on Cyprus, too – and the island was ultimately divided between Turkish Northern Cyprus and the Greek Cypriot Republic of Cyprus.</a:t>
            </a:r>
            <a:endParaRPr lang="en-US" sz="4500" dirty="0">
              <a:solidFill>
                <a:schemeClr val="tx1"/>
              </a:solidFill>
              <a:latin typeface="Comic Sans MS" panose="030F0702030302020204" pitchFamily="66" charset="0"/>
              <a:cs typeface="Dreaming Outloud Pro" panose="03050502040302030504" pitchFamily="66" charset="0"/>
            </a:endParaRPr>
          </a:p>
        </p:txBody>
      </p:sp>
      <p:pic>
        <p:nvPicPr>
          <p:cNvPr id="2052" name="Picture 4" descr="Cyprus Map Vector Art, Icons, and Graphics for Free Download">
            <a:extLst>
              <a:ext uri="{FF2B5EF4-FFF2-40B4-BE49-F238E27FC236}">
                <a16:creationId xmlns:a16="http://schemas.microsoft.com/office/drawing/2014/main" id="{133A7F05-E36F-324A-D06A-2A67048507D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06" b="90000" l="9184" r="90000">
                        <a14:foregroundMark x1="9184" y1="54388" x2="9184" y2="54388"/>
                        <a14:foregroundMark x1="37143" y1="306" x2="37143" y2="306"/>
                      </a14:backgroundRemoval>
                    </a14:imgEffect>
                  </a14:imgLayer>
                </a14:imgProps>
              </a:ext>
              <a:ext uri="{28A0092B-C50C-407E-A947-70E740481C1C}">
                <a14:useLocalDpi xmlns:a14="http://schemas.microsoft.com/office/drawing/2010/main" val="0"/>
              </a:ext>
            </a:extLst>
          </a:blip>
          <a:srcRect t="13797" b="10706"/>
          <a:stretch/>
        </p:blipFill>
        <p:spPr bwMode="auto">
          <a:xfrm>
            <a:off x="6846366" y="5325034"/>
            <a:ext cx="2030506" cy="1532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167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2.9 Timeline event 2</a:t>
            </a:r>
          </a:p>
        </p:txBody>
      </p:sp>
      <p:sp>
        <p:nvSpPr>
          <p:cNvPr id="5" name="Rectangle 4">
            <a:extLst>
              <a:ext uri="{FF2B5EF4-FFF2-40B4-BE49-F238E27FC236}">
                <a16:creationId xmlns:a16="http://schemas.microsoft.com/office/drawing/2014/main" id="{E9F5F9C5-8446-B6B2-B428-CCEB58F4DE52}"/>
              </a:ext>
            </a:extLst>
          </p:cNvPr>
          <p:cNvSpPr/>
          <p:nvPr/>
        </p:nvSpPr>
        <p:spPr>
          <a:xfrm>
            <a:off x="267128" y="465826"/>
            <a:ext cx="8609744" cy="559431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500" b="1" dirty="0">
                <a:solidFill>
                  <a:srgbClr val="0070C0"/>
                </a:solidFill>
                <a:latin typeface="Dreaming Outloud Pro" panose="03050502040302030504" pitchFamily="66" charset="0"/>
                <a:cs typeface="Dreaming Outloud Pro" panose="03050502040302030504" pitchFamily="66" charset="0"/>
              </a:rPr>
              <a:t>The Korean War and NATO</a:t>
            </a:r>
          </a:p>
          <a:p>
            <a:endParaRPr lang="en-US" sz="1000" dirty="0">
              <a:solidFill>
                <a:schemeClr val="tx1"/>
              </a:solidFill>
              <a:latin typeface="Dreaming Outloud Pro" panose="03050502040302030504" pitchFamily="66" charset="0"/>
              <a:cs typeface="Dreaming Outloud Pro" panose="03050502040302030504" pitchFamily="66" charset="0"/>
            </a:endParaRPr>
          </a:p>
          <a:p>
            <a:r>
              <a:rPr lang="en-US" sz="2500" dirty="0">
                <a:solidFill>
                  <a:schemeClr val="tx1"/>
                </a:solidFill>
                <a:latin typeface="Dreaming Outloud Pro" panose="03050502040302030504" pitchFamily="66" charset="0"/>
                <a:cs typeface="Dreaming Outloud Pro" panose="03050502040302030504" pitchFamily="66" charset="0"/>
              </a:rPr>
              <a:t>The Korean War was a key event that took place in the early stages of the Cold War, fought between the communist north and the capitalist south. Both Greek and Turkish soldiers fought in the Korean War, supporting the United Nations’ efforts to assist South Korea in repelling the North Koreans. As a result of their involvement in the war, both Greece and Turkey joined NATO (the North Atlantic Treaty Organisation, members of which agree to support each other against possible attack). Soon after, Greece, Turkey and Yugoslavia formed a new Balkan Pact as a means of defending themselves against the Soviet Union.  </a:t>
            </a:r>
            <a:endParaRPr lang="en-US" sz="2500" b="1" dirty="0">
              <a:solidFill>
                <a:schemeClr val="tx1"/>
              </a:solidFill>
              <a:latin typeface="Comic Sans MS" panose="030F0702030302020204" pitchFamily="66" charset="0"/>
              <a:cs typeface="Dreaming Outloud Pro" panose="03050502040302030504" pitchFamily="66" charset="0"/>
            </a:endParaRPr>
          </a:p>
        </p:txBody>
      </p:sp>
      <p:pic>
        <p:nvPicPr>
          <p:cNvPr id="6146" name="Picture 2" descr="North Atlantic Treaty Organization | History, Structure &amp; Purpose |  Britannica">
            <a:extLst>
              <a:ext uri="{FF2B5EF4-FFF2-40B4-BE49-F238E27FC236}">
                <a16:creationId xmlns:a16="http://schemas.microsoft.com/office/drawing/2014/main" id="{5C8CA056-4843-F458-607B-0C4D5F725D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5922" y="5400823"/>
            <a:ext cx="1895091" cy="142131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790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2.10 Timeline event 3</a:t>
            </a:r>
          </a:p>
        </p:txBody>
      </p:sp>
      <p:sp>
        <p:nvSpPr>
          <p:cNvPr id="5" name="Rectangle 4">
            <a:extLst>
              <a:ext uri="{FF2B5EF4-FFF2-40B4-BE49-F238E27FC236}">
                <a16:creationId xmlns:a16="http://schemas.microsoft.com/office/drawing/2014/main" id="{E9F5F9C5-8446-B6B2-B428-CCEB58F4DE52}"/>
              </a:ext>
            </a:extLst>
          </p:cNvPr>
          <p:cNvSpPr/>
          <p:nvPr/>
        </p:nvSpPr>
        <p:spPr>
          <a:xfrm>
            <a:off x="267128" y="465826"/>
            <a:ext cx="8609744" cy="559431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500" b="1" dirty="0">
                <a:solidFill>
                  <a:srgbClr val="0070C0"/>
                </a:solidFill>
                <a:latin typeface="Dreaming Outloud Pro" panose="03050502040302030504" pitchFamily="66" charset="0"/>
                <a:cs typeface="Dreaming Outloud Pro" panose="03050502040302030504" pitchFamily="66" charset="0"/>
              </a:rPr>
              <a:t>The Blue Homeland policy</a:t>
            </a:r>
          </a:p>
          <a:p>
            <a:endParaRPr lang="en-US" sz="1000" dirty="0">
              <a:solidFill>
                <a:schemeClr val="tx1"/>
              </a:solidFill>
              <a:latin typeface="Dreaming Outloud Pro" panose="03050502040302030504" pitchFamily="66" charset="0"/>
              <a:cs typeface="Dreaming Outloud Pro" panose="03050502040302030504" pitchFamily="66" charset="0"/>
            </a:endParaRPr>
          </a:p>
          <a:p>
            <a:r>
              <a:rPr lang="en-US" sz="2800" dirty="0">
                <a:solidFill>
                  <a:schemeClr val="tx1"/>
                </a:solidFill>
                <a:latin typeface="Dreaming Outloud Pro" panose="03050502040302030504" pitchFamily="66" charset="0"/>
                <a:cs typeface="Dreaming Outloud Pro" panose="03050502040302030504" pitchFamily="66" charset="0"/>
              </a:rPr>
              <a:t>Turkish President </a:t>
            </a:r>
            <a:r>
              <a:rPr lang="en-GB" sz="2800" i="0" dirty="0">
                <a:solidFill>
                  <a:schemeClr val="tx1"/>
                </a:solidFill>
                <a:effectLst/>
                <a:latin typeface="Dreaming Outloud Pro" panose="03050502040302030504" pitchFamily="66" charset="0"/>
                <a:cs typeface="Dreaming Outloud Pro" panose="03050502040302030504" pitchFamily="66" charset="0"/>
              </a:rPr>
              <a:t>Recep Tayyip Erdoğan appeared in a photograph with a map that depicted almost half of the Aegean Sea and an area up to the eastern coast of Crete as belonging to Turkey – with part of this area labelled ‘Turkey’s Blue Homeland’. Soon after this photograph appeared, Turkey submitted to the United Nations a series of claims to ‘Exclusive Economic Zones’ in the Eastern Mediterranean. Greece condemned these claims, suggesting that they represented a violation of Greek sovereignty in the area. </a:t>
            </a:r>
            <a:endParaRPr lang="en-US" sz="2800" dirty="0">
              <a:solidFill>
                <a:schemeClr val="tx1"/>
              </a:solidFill>
              <a:latin typeface="Dreaming Outloud Pro" panose="03050502040302030504" pitchFamily="66" charset="0"/>
              <a:cs typeface="Dreaming Outloud Pro" panose="03050502040302030504" pitchFamily="66" charset="0"/>
            </a:endParaRPr>
          </a:p>
        </p:txBody>
      </p:sp>
      <p:pic>
        <p:nvPicPr>
          <p:cNvPr id="7174" name="Picture 6" descr="Flag of Turkey - Wikipedia">
            <a:extLst>
              <a:ext uri="{FF2B5EF4-FFF2-40B4-BE49-F238E27FC236}">
                <a16:creationId xmlns:a16="http://schemas.microsoft.com/office/drawing/2014/main" id="{A69AB887-B997-C9A7-B3FD-EE605974EF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6986" y="5312103"/>
            <a:ext cx="2211270" cy="14775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89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2.11 Timeline event 4</a:t>
            </a:r>
          </a:p>
        </p:txBody>
      </p:sp>
      <p:sp>
        <p:nvSpPr>
          <p:cNvPr id="4" name="Rectangle 3">
            <a:extLst>
              <a:ext uri="{FF2B5EF4-FFF2-40B4-BE49-F238E27FC236}">
                <a16:creationId xmlns:a16="http://schemas.microsoft.com/office/drawing/2014/main" id="{E7536184-1998-6817-73DC-1F14C8E7A2AA}"/>
              </a:ext>
            </a:extLst>
          </p:cNvPr>
          <p:cNvSpPr/>
          <p:nvPr/>
        </p:nvSpPr>
        <p:spPr>
          <a:xfrm>
            <a:off x="267128" y="465826"/>
            <a:ext cx="8609744" cy="559431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500" b="1" dirty="0">
                <a:solidFill>
                  <a:srgbClr val="0070C0"/>
                </a:solidFill>
                <a:latin typeface="Dreaming Outloud Pro" panose="03050502040302030504" pitchFamily="66" charset="0"/>
                <a:cs typeface="Dreaming Outloud Pro" panose="03050502040302030504" pitchFamily="66" charset="0"/>
              </a:rPr>
              <a:t>World War Two</a:t>
            </a:r>
          </a:p>
          <a:p>
            <a:endParaRPr lang="en-US" sz="1000" dirty="0">
              <a:solidFill>
                <a:schemeClr val="tx1"/>
              </a:solidFill>
              <a:latin typeface="Dreaming Outloud Pro" panose="03050502040302030504" pitchFamily="66" charset="0"/>
              <a:cs typeface="Dreaming Outloud Pro" panose="03050502040302030504" pitchFamily="66" charset="0"/>
            </a:endParaRPr>
          </a:p>
          <a:p>
            <a:r>
              <a:rPr lang="en-US" sz="2800" dirty="0">
                <a:solidFill>
                  <a:schemeClr val="tx1"/>
                </a:solidFill>
                <a:latin typeface="Dreaming Outloud Pro" panose="03050502040302030504" pitchFamily="66" charset="0"/>
                <a:cs typeface="Dreaming Outloud Pro" panose="03050502040302030504" pitchFamily="66" charset="0"/>
              </a:rPr>
              <a:t>After a period of improved relations during the 1930s, the war brought about increased tensions between Greece and Turkey. Adult Greek males still living in Turkey – along with Armenians and Jews – were conscripted into labour battalions (meaning that they had to work for free to support the war effort). A special tax was also introduced, apparently intended to protect Turkish finances against the threat of foreign invasion: however, the tax heavily impacted on the lives of the non-Muslim minorities living in Turkey. </a:t>
            </a:r>
            <a:endParaRPr lang="en-US" sz="4500" b="1" dirty="0">
              <a:solidFill>
                <a:schemeClr val="tx1"/>
              </a:solidFill>
              <a:latin typeface="Comic Sans MS" panose="030F0702030302020204" pitchFamily="66" charset="0"/>
              <a:cs typeface="Dreaming Outloud Pro" panose="03050502040302030504" pitchFamily="66" charset="0"/>
            </a:endParaRPr>
          </a:p>
        </p:txBody>
      </p:sp>
      <p:pic>
        <p:nvPicPr>
          <p:cNvPr id="5" name="Picture 2" descr="2,100+ World War 2 Soldiers Illustrations, Royalty-Free Vector Graphics &amp;  Clip Art - iStock | World war 2 soldiers canadian">
            <a:extLst>
              <a:ext uri="{FF2B5EF4-FFF2-40B4-BE49-F238E27FC236}">
                <a16:creationId xmlns:a16="http://schemas.microsoft.com/office/drawing/2014/main" id="{F59B38BF-5EF9-B382-8BEC-7EDB96F55587}"/>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268" b="47386" l="2048" r="22526">
                        <a14:foregroundMark x1="11433" y1="46078" x2="11433" y2="46078"/>
                        <a14:foregroundMark x1="15870" y1="47549" x2="15870" y2="47549"/>
                        <a14:foregroundMark x1="10068" y1="3268" x2="10068" y2="3268"/>
                        <a14:foregroundMark x1="6485" y1="30719" x2="6485" y2="30719"/>
                      </a14:backgroundRemoval>
                    </a14:imgEffect>
                  </a14:imgLayer>
                </a14:imgProps>
              </a:ext>
              <a:ext uri="{28A0092B-C50C-407E-A947-70E740481C1C}">
                <a14:useLocalDpi xmlns:a14="http://schemas.microsoft.com/office/drawing/2010/main" val="0"/>
              </a:ext>
            </a:extLst>
          </a:blip>
          <a:srcRect r="74734" b="50000"/>
          <a:stretch/>
        </p:blipFill>
        <p:spPr bwMode="auto">
          <a:xfrm>
            <a:off x="7924800" y="5264737"/>
            <a:ext cx="808637" cy="1575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901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2.12 Timeline event 5</a:t>
            </a:r>
          </a:p>
        </p:txBody>
      </p:sp>
      <p:sp>
        <p:nvSpPr>
          <p:cNvPr id="5" name="Rectangle 4">
            <a:extLst>
              <a:ext uri="{FF2B5EF4-FFF2-40B4-BE49-F238E27FC236}">
                <a16:creationId xmlns:a16="http://schemas.microsoft.com/office/drawing/2014/main" id="{EF51A7DD-ED43-68A9-D575-D1104CB97278}"/>
              </a:ext>
            </a:extLst>
          </p:cNvPr>
          <p:cNvSpPr/>
          <p:nvPr/>
        </p:nvSpPr>
        <p:spPr>
          <a:xfrm>
            <a:off x="267128" y="246221"/>
            <a:ext cx="8609744" cy="559431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500" b="1" dirty="0">
                <a:solidFill>
                  <a:srgbClr val="0070C0"/>
                </a:solidFill>
                <a:latin typeface="Dreaming Outloud Pro" panose="03050502040302030504" pitchFamily="66" charset="0"/>
                <a:cs typeface="Dreaming Outloud Pro" panose="03050502040302030504" pitchFamily="66" charset="0"/>
              </a:rPr>
              <a:t>Earthquake diplomacy</a:t>
            </a:r>
          </a:p>
          <a:p>
            <a:endParaRPr lang="en-US" sz="1000" dirty="0">
              <a:solidFill>
                <a:schemeClr val="tx1"/>
              </a:solidFill>
              <a:latin typeface="Dreaming Outloud Pro" panose="03050502040302030504" pitchFamily="66" charset="0"/>
              <a:cs typeface="Dreaming Outloud Pro" panose="03050502040302030504" pitchFamily="66" charset="0"/>
            </a:endParaRPr>
          </a:p>
          <a:p>
            <a:r>
              <a:rPr lang="en-US" sz="2800" dirty="0">
                <a:solidFill>
                  <a:schemeClr val="tx1"/>
                </a:solidFill>
                <a:latin typeface="Dreaming Outloud Pro" panose="03050502040302030504" pitchFamily="66" charset="0"/>
                <a:cs typeface="Dreaming Outloud Pro" panose="03050502040302030504" pitchFamily="66" charset="0"/>
              </a:rPr>
              <a:t>The </a:t>
            </a:r>
            <a:r>
              <a:rPr lang="en-GB" sz="2800" b="0" i="0" dirty="0">
                <a:solidFill>
                  <a:srgbClr val="000000"/>
                </a:solidFill>
                <a:effectLst/>
                <a:latin typeface="Dreaming Outloud Pro" panose="03050502040302030504" pitchFamily="66" charset="0"/>
                <a:cs typeface="Dreaming Outloud Pro" panose="03050502040302030504" pitchFamily="66" charset="0"/>
              </a:rPr>
              <a:t>İzmit and Athens earthquakes – both of which took place in the same year – led to a period of improved relations between Greece and Turkey, with an outpouring of sympathy and support provided by ordinary Greeks and Turks in both cases</a:t>
            </a:r>
            <a:r>
              <a:rPr lang="en-US" sz="2800" dirty="0">
                <a:solidFill>
                  <a:schemeClr val="tx1"/>
                </a:solidFill>
                <a:latin typeface="Dreaming Outloud Pro" panose="03050502040302030504" pitchFamily="66" charset="0"/>
                <a:cs typeface="Dreaming Outloud Pro" panose="03050502040302030504" pitchFamily="66" charset="0"/>
              </a:rPr>
              <a:t>. The years that followed these earthquakes led to a series of positive agreements on fighting organised crime, clearing land mines on the border, and reducing military spending – and Greece lifted its opposition to Turkey’s bid to join the European Union.  </a:t>
            </a:r>
            <a:endParaRPr lang="en-US" sz="4500" b="1" dirty="0">
              <a:solidFill>
                <a:schemeClr val="tx1"/>
              </a:solidFill>
              <a:latin typeface="Dreaming Outloud Pro" panose="03050502040302030504" pitchFamily="66" charset="0"/>
              <a:cs typeface="Dreaming Outloud Pro" panose="03050502040302030504" pitchFamily="66" charset="0"/>
            </a:endParaRPr>
          </a:p>
        </p:txBody>
      </p:sp>
      <p:pic>
        <p:nvPicPr>
          <p:cNvPr id="4106" name="Picture 10" descr="Three Dimensional Earthquake Natural Disaster Vector PNG Free Download And  Clipart Image For Free Download - Lovepik | 401470793">
            <a:extLst>
              <a:ext uri="{FF2B5EF4-FFF2-40B4-BE49-F238E27FC236}">
                <a16:creationId xmlns:a16="http://schemas.microsoft.com/office/drawing/2014/main" id="{AE5E8B02-A884-A063-43A8-14350AB5E9A9}"/>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b="13094"/>
          <a:stretch/>
        </p:blipFill>
        <p:spPr bwMode="auto">
          <a:xfrm>
            <a:off x="7082116" y="5152202"/>
            <a:ext cx="1848543" cy="1606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7705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latin typeface="Comic Sans MS" panose="030F0902030302020204" pitchFamily="66" charset="0"/>
              </a:rPr>
              <a:t>Resource sheet 2.13 Timeline event 6</a:t>
            </a:r>
          </a:p>
        </p:txBody>
      </p:sp>
      <p:sp>
        <p:nvSpPr>
          <p:cNvPr id="5" name="Rectangle 4">
            <a:extLst>
              <a:ext uri="{FF2B5EF4-FFF2-40B4-BE49-F238E27FC236}">
                <a16:creationId xmlns:a16="http://schemas.microsoft.com/office/drawing/2014/main" id="{EF51A7DD-ED43-68A9-D575-D1104CB97278}"/>
              </a:ext>
            </a:extLst>
          </p:cNvPr>
          <p:cNvSpPr/>
          <p:nvPr/>
        </p:nvSpPr>
        <p:spPr>
          <a:xfrm>
            <a:off x="267128" y="465826"/>
            <a:ext cx="8609744" cy="559431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500" b="1" dirty="0">
                <a:solidFill>
                  <a:srgbClr val="0070C0"/>
                </a:solidFill>
                <a:latin typeface="Dreaming Outloud Pro" panose="03050502040302030504" pitchFamily="66" charset="0"/>
                <a:cs typeface="Dreaming Outloud Pro" panose="03050502040302030504" pitchFamily="66" charset="0"/>
              </a:rPr>
              <a:t>Cypriot S-300 crisis</a:t>
            </a:r>
          </a:p>
          <a:p>
            <a:endParaRPr lang="en-US" sz="1000" dirty="0">
              <a:solidFill>
                <a:schemeClr val="tx1"/>
              </a:solidFill>
              <a:latin typeface="Dreaming Outloud Pro" panose="03050502040302030504" pitchFamily="66" charset="0"/>
              <a:cs typeface="Dreaming Outloud Pro" panose="03050502040302030504" pitchFamily="66" charset="0"/>
            </a:endParaRPr>
          </a:p>
          <a:p>
            <a:r>
              <a:rPr lang="en-US" sz="2800" dirty="0">
                <a:solidFill>
                  <a:schemeClr val="tx1"/>
                </a:solidFill>
                <a:latin typeface="Dreaming Outloud Pro" panose="03050502040302030504" pitchFamily="66" charset="0"/>
                <a:cs typeface="Dreaming Outloud Pro" panose="03050502040302030504" pitchFamily="66" charset="0"/>
              </a:rPr>
              <a:t>The Cypriots purchased two Russian-made S-300 air-defence missile systems, planning to install them on their territory. The government of Cyprus wanted to build up their air defence system, as a means of competing with Turkish superiority in this area. However, Turkey threatened attack or even war if the missiles were not returned to Russia. Eventually, the Cypriot government backed down and the missile systems were removed from the island, with Greece supplying Cyprus with alternative </a:t>
            </a:r>
            <a:r>
              <a:rPr lang="en-US" sz="2800" dirty="0" err="1">
                <a:solidFill>
                  <a:schemeClr val="tx1"/>
                </a:solidFill>
                <a:latin typeface="Dreaming Outloud Pro" panose="03050502040302030504" pitchFamily="66" charset="0"/>
                <a:cs typeface="Dreaming Outloud Pro" panose="03050502040302030504" pitchFamily="66" charset="0"/>
              </a:rPr>
              <a:t>defences</a:t>
            </a:r>
            <a:r>
              <a:rPr lang="en-US" sz="2800" dirty="0">
                <a:solidFill>
                  <a:schemeClr val="tx1"/>
                </a:solidFill>
                <a:latin typeface="Dreaming Outloud Pro" panose="03050502040302030504" pitchFamily="66" charset="0"/>
                <a:cs typeface="Dreaming Outloud Pro" panose="03050502040302030504" pitchFamily="66" charset="0"/>
              </a:rPr>
              <a:t>. </a:t>
            </a:r>
          </a:p>
          <a:p>
            <a:endParaRPr lang="en-US" sz="1000" b="1" dirty="0">
              <a:solidFill>
                <a:schemeClr val="tx1"/>
              </a:solidFill>
              <a:latin typeface="Comic Sans MS" panose="030F0702030302020204" pitchFamily="66" charset="0"/>
              <a:cs typeface="Dreaming Outloud Pro" panose="03050502040302030504" pitchFamily="66" charset="0"/>
            </a:endParaRPr>
          </a:p>
        </p:txBody>
      </p:sp>
      <p:pic>
        <p:nvPicPr>
          <p:cNvPr id="8196" name="Picture 4" descr="undefined">
            <a:extLst>
              <a:ext uri="{FF2B5EF4-FFF2-40B4-BE49-F238E27FC236}">
                <a16:creationId xmlns:a16="http://schemas.microsoft.com/office/drawing/2014/main" id="{E87FA774-C051-B03A-8B66-133D5491AB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16" t="25248" r="9593" b="10181"/>
          <a:stretch/>
        </p:blipFill>
        <p:spPr bwMode="auto">
          <a:xfrm>
            <a:off x="6717325" y="5243406"/>
            <a:ext cx="2118126" cy="14442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4846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3508653"/>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700" b="1" dirty="0">
                <a:latin typeface="Comic Sans MS" panose="030F0902030302020204" pitchFamily="66" charset="0"/>
              </a:rPr>
              <a:t>TASK:</a:t>
            </a:r>
            <a:r>
              <a:rPr lang="en-US" sz="2700" dirty="0">
                <a:latin typeface="Comic Sans MS" panose="030F0902030302020204" pitchFamily="66" charset="0"/>
              </a:rPr>
              <a:t> Now it’s time to pin up the testimonies, deciding where they ‘fit’ on your timeline. Consider:</a:t>
            </a:r>
          </a:p>
          <a:p>
            <a:endParaRPr lang="en-US" sz="600" dirty="0">
              <a:latin typeface="Comic Sans MS" panose="030F0902030302020204" pitchFamily="66" charset="0"/>
            </a:endParaRPr>
          </a:p>
          <a:p>
            <a:pPr marL="457200" indent="-457200">
              <a:buFont typeface="Wingdings" panose="05000000000000000000" pitchFamily="2" charset="2"/>
              <a:buChar char="Ø"/>
            </a:pPr>
            <a:r>
              <a:rPr lang="en-US" sz="2700" dirty="0">
                <a:latin typeface="Comic Sans MS" panose="030F0902030302020204" pitchFamily="66" charset="0"/>
              </a:rPr>
              <a:t>Do you think the testimony was written during a time of positive or negative relations between Greece and Turkey? </a:t>
            </a:r>
          </a:p>
          <a:p>
            <a:pPr marL="457200" indent="-457200">
              <a:buFont typeface="Wingdings" panose="05000000000000000000" pitchFamily="2" charset="2"/>
              <a:buChar char="Ø"/>
            </a:pPr>
            <a:r>
              <a:rPr lang="en-US" sz="2700" dirty="0">
                <a:latin typeface="Comic Sans MS" panose="030F0902030302020204" pitchFamily="66" charset="0"/>
              </a:rPr>
              <a:t>What does the language used in the testimony reveal/suggest about how much time had elapsed since the Exchange? </a:t>
            </a:r>
          </a:p>
        </p:txBody>
      </p:sp>
      <p:sp>
        <p:nvSpPr>
          <p:cNvPr id="3" name="TextBox 2">
            <a:extLst>
              <a:ext uri="{FF2B5EF4-FFF2-40B4-BE49-F238E27FC236}">
                <a16:creationId xmlns:a16="http://schemas.microsoft.com/office/drawing/2014/main" id="{AA6EB196-9711-374C-8159-4593E0B62F3D}"/>
              </a:ext>
            </a:extLst>
          </p:cNvPr>
          <p:cNvSpPr txBox="1"/>
          <p:nvPr/>
        </p:nvSpPr>
        <p:spPr>
          <a:xfrm>
            <a:off x="133564" y="5880418"/>
            <a:ext cx="8876872" cy="1107996"/>
          </a:xfrm>
          <a:prstGeom prst="rect">
            <a:avLst/>
          </a:prstGeom>
          <a:solidFill>
            <a:schemeClr val="accent2">
              <a:lumMod val="20000"/>
              <a:lumOff val="80000"/>
            </a:schemeClr>
          </a:solidFill>
          <a:ln w="127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200" b="1" dirty="0">
                <a:latin typeface="Comic Sans MS" panose="030F0902030302020204" pitchFamily="66" charset="0"/>
              </a:rPr>
              <a:t>Correct dates for the testimonies: A = 2005 B=2007 C= 2017 D= 2010 E= 1954 </a:t>
            </a:r>
          </a:p>
          <a:p>
            <a:endParaRPr lang="en-US" sz="2200" i="1" dirty="0">
              <a:latin typeface="Comic Sans MS" panose="030F0902030302020204" pitchFamily="66" charset="0"/>
            </a:endParaRPr>
          </a:p>
        </p:txBody>
      </p:sp>
    </p:spTree>
    <p:extLst>
      <p:ext uri="{BB962C8B-B14F-4D97-AF65-F5344CB8AC3E}">
        <p14:creationId xmlns:p14="http://schemas.microsoft.com/office/powerpoint/2010/main" val="106349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1692771"/>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600" b="1" dirty="0">
                <a:latin typeface="Comic Sans MS" panose="030F0902030302020204" pitchFamily="66" charset="0"/>
              </a:rPr>
              <a:t>TASK:</a:t>
            </a:r>
            <a:r>
              <a:rPr lang="en-US" sz="2600" dirty="0">
                <a:latin typeface="Comic Sans MS" panose="030F0902030302020204" pitchFamily="66" charset="0"/>
              </a:rPr>
              <a:t> Use the gallery you have just created to help answer the questions below. It might be helpful to walk along the gallery as you discuss the questions with your partner:</a:t>
            </a:r>
            <a:endParaRPr lang="en-US" sz="2600" b="1" dirty="0">
              <a:latin typeface="Comic Sans MS" panose="030F0902030302020204" pitchFamily="66" charset="0"/>
            </a:endParaRPr>
          </a:p>
        </p:txBody>
      </p:sp>
      <p:sp>
        <p:nvSpPr>
          <p:cNvPr id="3" name="TextBox 2">
            <a:extLst>
              <a:ext uri="{FF2B5EF4-FFF2-40B4-BE49-F238E27FC236}">
                <a16:creationId xmlns:a16="http://schemas.microsoft.com/office/drawing/2014/main" id="{22FDEAFA-2999-5AE0-6C51-2CE83F70D460}"/>
              </a:ext>
            </a:extLst>
          </p:cNvPr>
          <p:cNvSpPr txBox="1"/>
          <p:nvPr/>
        </p:nvSpPr>
        <p:spPr>
          <a:xfrm>
            <a:off x="118324" y="1964754"/>
            <a:ext cx="8876872" cy="1569660"/>
          </a:xfrm>
          <a:prstGeom prst="rect">
            <a:avLst/>
          </a:prstGeom>
          <a:solidFill>
            <a:srgbClr val="CCFDBF"/>
          </a:solidFill>
          <a:ln w="12700">
            <a:solidFill>
              <a:srgbClr val="92D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457200" indent="-457200">
              <a:buFont typeface="Wingdings" panose="05000000000000000000" pitchFamily="2" charset="2"/>
              <a:buChar char="v"/>
            </a:pPr>
            <a:r>
              <a:rPr lang="en-US" sz="2400" dirty="0">
                <a:latin typeface="Comic Sans MS" panose="030F0902030302020204" pitchFamily="66" charset="0"/>
              </a:rPr>
              <a:t>How did the feelings of those displaced by the Population Exchange change over time? Did initial fear/confusion give way to nostalgia and even pride as time went on, or was this not always the case? </a:t>
            </a:r>
          </a:p>
        </p:txBody>
      </p:sp>
      <p:sp>
        <p:nvSpPr>
          <p:cNvPr id="4" name="TextBox 3">
            <a:extLst>
              <a:ext uri="{FF2B5EF4-FFF2-40B4-BE49-F238E27FC236}">
                <a16:creationId xmlns:a16="http://schemas.microsoft.com/office/drawing/2014/main" id="{E02FDCB0-9653-5222-A3BC-C4B07674DCCE}"/>
              </a:ext>
            </a:extLst>
          </p:cNvPr>
          <p:cNvSpPr txBox="1"/>
          <p:nvPr/>
        </p:nvSpPr>
        <p:spPr>
          <a:xfrm>
            <a:off x="133564" y="3657527"/>
            <a:ext cx="8876872" cy="1200329"/>
          </a:xfrm>
          <a:prstGeom prst="rect">
            <a:avLst/>
          </a:prstGeom>
          <a:solidFill>
            <a:srgbClr val="CCFDBF"/>
          </a:solidFill>
          <a:ln w="12700">
            <a:solidFill>
              <a:srgbClr val="92D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457200" indent="-457200">
              <a:buFont typeface="Wingdings" panose="05000000000000000000" pitchFamily="2" charset="2"/>
              <a:buChar char="v"/>
            </a:pPr>
            <a:r>
              <a:rPr lang="en-US" sz="2400" dirty="0">
                <a:latin typeface="Comic Sans MS" panose="030F0902030302020204" pitchFamily="66" charset="0"/>
              </a:rPr>
              <a:t>How did wider events from the time impact on the ways in which people reacted to the circumstances they found themselves in?</a:t>
            </a:r>
          </a:p>
        </p:txBody>
      </p:sp>
      <p:sp>
        <p:nvSpPr>
          <p:cNvPr id="5" name="TextBox 4">
            <a:extLst>
              <a:ext uri="{FF2B5EF4-FFF2-40B4-BE49-F238E27FC236}">
                <a16:creationId xmlns:a16="http://schemas.microsoft.com/office/drawing/2014/main" id="{4507BE90-F6F0-1DC7-498B-0333B52D94C4}"/>
              </a:ext>
            </a:extLst>
          </p:cNvPr>
          <p:cNvSpPr txBox="1"/>
          <p:nvPr/>
        </p:nvSpPr>
        <p:spPr>
          <a:xfrm>
            <a:off x="133564" y="4989706"/>
            <a:ext cx="8876872" cy="1200329"/>
          </a:xfrm>
          <a:prstGeom prst="rect">
            <a:avLst/>
          </a:prstGeom>
          <a:solidFill>
            <a:srgbClr val="CCFDBF"/>
          </a:solidFill>
          <a:ln w="12700">
            <a:solidFill>
              <a:srgbClr val="92D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457200" indent="-457200">
              <a:buFont typeface="Wingdings" panose="05000000000000000000" pitchFamily="2" charset="2"/>
              <a:buChar char="v"/>
            </a:pPr>
            <a:r>
              <a:rPr lang="en-US" sz="2400" dirty="0">
                <a:latin typeface="Comic Sans MS" panose="030F0902030302020204" pitchFamily="66" charset="0"/>
              </a:rPr>
              <a:t>Do you think that time inevitably changes our memory of things that happen to us? Does this mean that testimonies are inaccurate/untrustworthy sources?</a:t>
            </a:r>
          </a:p>
        </p:txBody>
      </p:sp>
    </p:spTree>
    <p:extLst>
      <p:ext uri="{BB962C8B-B14F-4D97-AF65-F5344CB8AC3E}">
        <p14:creationId xmlns:p14="http://schemas.microsoft.com/office/powerpoint/2010/main" val="12559065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5709255"/>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700" b="1" dirty="0">
                <a:latin typeface="Comic Sans MS" panose="030F0902030302020204" pitchFamily="66" charset="0"/>
              </a:rPr>
              <a:t>END TASK:</a:t>
            </a:r>
            <a:r>
              <a:rPr lang="en-US" sz="2700" dirty="0">
                <a:latin typeface="Comic Sans MS" panose="030F0902030302020204" pitchFamily="66" charset="0"/>
              </a:rPr>
              <a:t> Choose one of the testimonies you have studied this lesson. You have ten minutes to produce a creative response to this testimony – and it’s up to you what this response looks like. You could…</a:t>
            </a:r>
          </a:p>
          <a:p>
            <a:endParaRPr lang="en-US" sz="2700" dirty="0">
              <a:latin typeface="Comic Sans MS" panose="030F0902030302020204" pitchFamily="66" charset="0"/>
            </a:endParaRPr>
          </a:p>
          <a:p>
            <a:endParaRPr lang="en-US" sz="500" dirty="0">
              <a:latin typeface="Comic Sans MS" panose="030F0902030302020204" pitchFamily="66" charset="0"/>
            </a:endParaRPr>
          </a:p>
          <a:p>
            <a:pPr marL="457200" indent="-457200">
              <a:buFont typeface="Wingdings" panose="05000000000000000000" pitchFamily="2" charset="2"/>
              <a:buChar char="Ø"/>
            </a:pPr>
            <a:r>
              <a:rPr lang="en-US" sz="2500" dirty="0">
                <a:latin typeface="Comic Sans MS" panose="030F0902030302020204" pitchFamily="66" charset="0"/>
              </a:rPr>
              <a:t>Create a drawing/cartoon strip to illustrate the ‘story’ told in the testimony</a:t>
            </a:r>
            <a:r>
              <a:rPr lang="en-US" sz="2500">
                <a:latin typeface="Comic Sans MS" panose="030F0902030302020204" pitchFamily="66" charset="0"/>
              </a:rPr>
              <a:t>. </a:t>
            </a:r>
            <a:endParaRPr lang="en-US" sz="2500" dirty="0">
              <a:latin typeface="Comic Sans MS" panose="030F0902030302020204" pitchFamily="66" charset="0"/>
            </a:endParaRPr>
          </a:p>
          <a:p>
            <a:pPr marL="457200" indent="-457200">
              <a:buFont typeface="Wingdings" panose="05000000000000000000" pitchFamily="2" charset="2"/>
              <a:buChar char="Ø"/>
            </a:pPr>
            <a:r>
              <a:rPr lang="en-US" sz="2500" dirty="0">
                <a:latin typeface="Comic Sans MS" panose="030F0902030302020204" pitchFamily="66" charset="0"/>
              </a:rPr>
              <a:t>Plan, sketch out and ‘perform’ a </a:t>
            </a:r>
            <a:r>
              <a:rPr lang="en-US" sz="2500" i="1" dirty="0">
                <a:latin typeface="Comic Sans MS" panose="030F0902030302020204" pitchFamily="66" charset="0"/>
              </a:rPr>
              <a:t>tableau vivant</a:t>
            </a:r>
            <a:r>
              <a:rPr lang="en-US" sz="2500" dirty="0">
                <a:latin typeface="Comic Sans MS" panose="030F0902030302020204" pitchFamily="66" charset="0"/>
              </a:rPr>
              <a:t> to reflect a key scene/moment from the testimony. </a:t>
            </a:r>
          </a:p>
          <a:p>
            <a:pPr marL="457200" indent="-457200">
              <a:buFont typeface="Wingdings" panose="05000000000000000000" pitchFamily="2" charset="2"/>
              <a:buChar char="Ø"/>
            </a:pPr>
            <a:r>
              <a:rPr lang="en-US" sz="2500" dirty="0">
                <a:latin typeface="Comic Sans MS" panose="030F0902030302020204" pitchFamily="66" charset="0"/>
              </a:rPr>
              <a:t>Write a poem to complement the key messages or emotions conveyed in the testimony. </a:t>
            </a:r>
          </a:p>
          <a:p>
            <a:pPr marL="457200" indent="-457200">
              <a:buFont typeface="Wingdings" panose="05000000000000000000" pitchFamily="2" charset="2"/>
              <a:buChar char="Ø"/>
            </a:pPr>
            <a:r>
              <a:rPr lang="en-US" sz="2500" dirty="0">
                <a:latin typeface="Comic Sans MS" panose="030F0902030302020204" pitchFamily="66" charset="0"/>
              </a:rPr>
              <a:t>Produce a diary entry: this might imaginatively recreate the time either before or after the events described in the testimony.  </a:t>
            </a:r>
          </a:p>
        </p:txBody>
      </p:sp>
    </p:spTree>
    <p:extLst>
      <p:ext uri="{BB962C8B-B14F-4D97-AF65-F5344CB8AC3E}">
        <p14:creationId xmlns:p14="http://schemas.microsoft.com/office/powerpoint/2010/main" val="10715309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16251</TotalTime>
  <Words>3023</Words>
  <Application>Microsoft Macintosh PowerPoint</Application>
  <PresentationFormat>On-screen Show (4:3)</PresentationFormat>
  <Paragraphs>160</Paragraphs>
  <Slides>27</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Calibri Light</vt:lpstr>
      <vt:lpstr>Comic Sans MS</vt:lpstr>
      <vt:lpstr>Dreaming Outloud Pro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Elena Stevens-Wojtowicz</dc:creator>
  <cp:lastModifiedBy>Jonathan Conlin</cp:lastModifiedBy>
  <cp:revision>134</cp:revision>
  <dcterms:created xsi:type="dcterms:W3CDTF">2022-09-26T06:25:39Z</dcterms:created>
  <dcterms:modified xsi:type="dcterms:W3CDTF">2023-11-21T13:04:08Z</dcterms:modified>
</cp:coreProperties>
</file>