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75" r:id="rId4"/>
    <p:sldId id="276" r:id="rId5"/>
    <p:sldId id="277" r:id="rId6"/>
    <p:sldId id="278" r:id="rId7"/>
    <p:sldId id="283" r:id="rId8"/>
    <p:sldId id="262" r:id="rId9"/>
    <p:sldId id="282" r:id="rId10"/>
    <p:sldId id="287" r:id="rId11"/>
    <p:sldId id="279" r:id="rId12"/>
    <p:sldId id="288" r:id="rId13"/>
    <p:sldId id="280" r:id="rId14"/>
    <p:sldId id="289" r:id="rId15"/>
    <p:sldId id="290" r:id="rId16"/>
    <p:sldId id="281" r:id="rId17"/>
    <p:sldId id="291" r:id="rId18"/>
    <p:sldId id="292" r:id="rId19"/>
    <p:sldId id="285" r:id="rId20"/>
    <p:sldId id="293" r:id="rId21"/>
    <p:sldId id="294" r:id="rId22"/>
    <p:sldId id="295" r:id="rId23"/>
    <p:sldId id="274" r:id="rId24"/>
    <p:sldId id="296" r:id="rId25"/>
    <p:sldId id="297" r:id="rId26"/>
    <p:sldId id="284" r:id="rId27"/>
    <p:sldId id="286"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DB2"/>
    <a:srgbClr val="FF4F96"/>
    <a:srgbClr val="FFFFBD"/>
    <a:srgbClr val="FFABAB"/>
    <a:srgbClr val="FFB7B7"/>
    <a:srgbClr val="FFCCCC"/>
    <a:srgbClr val="FFFF99"/>
    <a:srgbClr val="FFFFCC"/>
    <a:srgbClr val="CE0202"/>
    <a:srgbClr val="FEA4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38" autoAdjust="0"/>
    <p:restoredTop sz="94671"/>
  </p:normalViewPr>
  <p:slideViewPr>
    <p:cSldViewPr snapToGrid="0" snapToObjects="1">
      <p:cViewPr varScale="1">
        <p:scale>
          <a:sx n="100" d="100"/>
          <a:sy n="100" d="100"/>
        </p:scale>
        <p:origin x="1648"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51C468C-38BB-6C47-A2EA-9353AE9DA922}" type="datetimeFigureOut">
              <a:rPr lang="en-US" smtClean="0"/>
              <a:t>9/6/23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4281784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51C468C-38BB-6C47-A2EA-9353AE9DA922}" type="datetimeFigureOut">
              <a:rPr lang="en-US" smtClean="0"/>
              <a:t>9/6/23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3436077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51C468C-38BB-6C47-A2EA-9353AE9DA922}" type="datetimeFigureOut">
              <a:rPr lang="en-US" smtClean="0"/>
              <a:t>9/6/23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3476158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51C468C-38BB-6C47-A2EA-9353AE9DA922}" type="datetimeFigureOut">
              <a:rPr lang="en-US" smtClean="0"/>
              <a:t>9/6/23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137622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51C468C-38BB-6C47-A2EA-9353AE9DA922}" type="datetimeFigureOut">
              <a:rPr lang="en-US" smtClean="0"/>
              <a:t>9/6/23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2161332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51C468C-38BB-6C47-A2EA-9353AE9DA922}" type="datetimeFigureOut">
              <a:rPr lang="en-US" smtClean="0"/>
              <a:t>9/6/23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775358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1C468C-38BB-6C47-A2EA-9353AE9DA922}" type="datetimeFigureOut">
              <a:rPr lang="en-US" smtClean="0"/>
              <a:t>9/6/23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891143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51C468C-38BB-6C47-A2EA-9353AE9DA922}" type="datetimeFigureOut">
              <a:rPr lang="en-US" smtClean="0"/>
              <a:t>9/6/23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907104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51C468C-38BB-6C47-A2EA-9353AE9DA922}" type="datetimeFigureOut">
              <a:rPr lang="en-US" smtClean="0"/>
              <a:t>9/6/23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1388538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51C468C-38BB-6C47-A2EA-9353AE9DA922}" type="datetimeFigureOut">
              <a:rPr lang="en-US" smtClean="0"/>
              <a:t>9/6/23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1758463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51C468C-38BB-6C47-A2EA-9353AE9DA922}" type="datetimeFigureOut">
              <a:rPr lang="en-US" smtClean="0"/>
              <a:t>9/6/23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2625624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C468C-38BB-6C47-A2EA-9353AE9DA922}" type="datetimeFigureOut">
              <a:rPr lang="en-US" smtClean="0"/>
              <a:t>9/6/23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DC2B1A-C0F6-154B-A284-C26B9BCC2324}" type="slidenum">
              <a:rPr lang="en-US" smtClean="0"/>
              <a:t>‹#›</a:t>
            </a:fld>
            <a:endParaRPr lang="en-US"/>
          </a:p>
        </p:txBody>
      </p:sp>
    </p:spTree>
    <p:extLst>
      <p:ext uri="{BB962C8B-B14F-4D97-AF65-F5344CB8AC3E}">
        <p14:creationId xmlns:p14="http://schemas.microsoft.com/office/powerpoint/2010/main" val="1711427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hyperlink" Target="https://thelausanneproject.com/project-type/100-objects/" TargetMode="Externa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19F418B-4BF7-4D2A-C566-1E7C0662E248}"/>
              </a:ext>
            </a:extLst>
          </p:cNvPr>
          <p:cNvSpPr txBox="1"/>
          <p:nvPr/>
        </p:nvSpPr>
        <p:spPr>
          <a:xfrm>
            <a:off x="133564" y="161767"/>
            <a:ext cx="8876872" cy="954107"/>
          </a:xfrm>
          <a:prstGeom prst="rect">
            <a:avLst/>
          </a:prstGeom>
          <a:ln w="28575"/>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b="1" dirty="0">
                <a:latin typeface="Comic Sans MS" panose="030F0902030302020204" pitchFamily="66" charset="0"/>
              </a:rPr>
              <a:t>LESSON 3: How valuable are the objects owned by displaced peoples as historical sources?</a:t>
            </a:r>
          </a:p>
        </p:txBody>
      </p:sp>
      <p:sp>
        <p:nvSpPr>
          <p:cNvPr id="5" name="TextBox 4">
            <a:extLst>
              <a:ext uri="{FF2B5EF4-FFF2-40B4-BE49-F238E27FC236}">
                <a16:creationId xmlns:a16="http://schemas.microsoft.com/office/drawing/2014/main" id="{7B5411B9-C20A-19E2-611E-DDB2CC68301C}"/>
              </a:ext>
            </a:extLst>
          </p:cNvPr>
          <p:cNvSpPr txBox="1"/>
          <p:nvPr/>
        </p:nvSpPr>
        <p:spPr>
          <a:xfrm>
            <a:off x="133564" y="1305505"/>
            <a:ext cx="8876872" cy="2877711"/>
          </a:xfrm>
          <a:prstGeom prst="rect">
            <a:avLst/>
          </a:prstGeom>
          <a:ln w="28575">
            <a:solidFill>
              <a:srgbClr val="F4DD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600" b="1" dirty="0">
                <a:latin typeface="Comic Sans MS" panose="030F0902030302020204" pitchFamily="66" charset="0"/>
              </a:rPr>
              <a:t>In this lesson, you will…</a:t>
            </a:r>
          </a:p>
          <a:p>
            <a:endParaRPr lang="en-US" sz="500" b="1" dirty="0">
              <a:latin typeface="Comic Sans MS" panose="030F0902030302020204" pitchFamily="66" charset="0"/>
            </a:endParaRPr>
          </a:p>
          <a:p>
            <a:pPr marL="457200" indent="-457200">
              <a:buFont typeface="Arial" panose="020B0604020202020204" pitchFamily="34" charset="0"/>
              <a:buChar char="•"/>
            </a:pPr>
            <a:r>
              <a:rPr lang="en-US" sz="2400" dirty="0">
                <a:latin typeface="Comic Sans MS" panose="030F0902030302020204" pitchFamily="66" charset="0"/>
              </a:rPr>
              <a:t>Consider what objects you might take, if you were forced to leave your home suddenly.</a:t>
            </a:r>
          </a:p>
          <a:p>
            <a:pPr marL="457200" indent="-457200">
              <a:buFont typeface="Arial" panose="020B0604020202020204" pitchFamily="34" charset="0"/>
              <a:buChar char="•"/>
            </a:pPr>
            <a:r>
              <a:rPr lang="en-US" sz="2400" dirty="0">
                <a:latin typeface="Comic Sans MS" panose="030F0902030302020204" pitchFamily="66" charset="0"/>
              </a:rPr>
              <a:t>Study some of the objects taken by displaced peoples in the wake of the Population Exchange, making inferences about their owners and speculating about why the objects were taken. </a:t>
            </a:r>
          </a:p>
        </p:txBody>
      </p:sp>
      <p:sp>
        <p:nvSpPr>
          <p:cNvPr id="6" name="TextBox 5">
            <a:extLst>
              <a:ext uri="{FF2B5EF4-FFF2-40B4-BE49-F238E27FC236}">
                <a16:creationId xmlns:a16="http://schemas.microsoft.com/office/drawing/2014/main" id="{595CB4AB-A69C-8A1E-BA89-294DF941BB7C}"/>
              </a:ext>
            </a:extLst>
          </p:cNvPr>
          <p:cNvSpPr txBox="1"/>
          <p:nvPr/>
        </p:nvSpPr>
        <p:spPr>
          <a:xfrm>
            <a:off x="133564" y="4383019"/>
            <a:ext cx="8876872" cy="1661993"/>
          </a:xfrm>
          <a:prstGeom prst="rect">
            <a:avLst/>
          </a:prstGeom>
          <a:ln w="28575">
            <a:solidFill>
              <a:srgbClr val="92D05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600" b="1" dirty="0">
                <a:latin typeface="Comic Sans MS" panose="030F0902030302020204" pitchFamily="66" charset="0"/>
              </a:rPr>
              <a:t>So that you can…</a:t>
            </a:r>
          </a:p>
          <a:p>
            <a:endParaRPr lang="en-US" sz="400" dirty="0">
              <a:latin typeface="Comic Sans MS" panose="030F0902030302020204" pitchFamily="66" charset="0"/>
            </a:endParaRPr>
          </a:p>
          <a:p>
            <a:pPr marL="457200" indent="-457200">
              <a:buFont typeface="Arial" panose="020B0604020202020204" pitchFamily="34" charset="0"/>
              <a:buChar char="•"/>
            </a:pPr>
            <a:r>
              <a:rPr lang="en-US" sz="2400" dirty="0">
                <a:latin typeface="Comic Sans MS" panose="030F0902030302020204" pitchFamily="66" charset="0"/>
              </a:rPr>
              <a:t>Reflect on the value of the objects as historical sources.</a:t>
            </a:r>
          </a:p>
          <a:p>
            <a:pPr marL="457200" indent="-457200">
              <a:buFont typeface="Arial" panose="020B0604020202020204" pitchFamily="34" charset="0"/>
              <a:buChar char="•"/>
            </a:pPr>
            <a:r>
              <a:rPr lang="en-US" sz="2400" dirty="0">
                <a:latin typeface="Comic Sans MS" panose="030F0902030302020204" pitchFamily="66" charset="0"/>
              </a:rPr>
              <a:t>Write an ‘it-narrative’ from the perspective of a chosen object.  </a:t>
            </a:r>
          </a:p>
        </p:txBody>
      </p:sp>
      <p:sp>
        <p:nvSpPr>
          <p:cNvPr id="2" name="TextBox 1">
            <a:extLst>
              <a:ext uri="{FF2B5EF4-FFF2-40B4-BE49-F238E27FC236}">
                <a16:creationId xmlns:a16="http://schemas.microsoft.com/office/drawing/2014/main" id="{F1FC3FDE-B7EE-83A1-E710-433FAC5253BB}"/>
              </a:ext>
            </a:extLst>
          </p:cNvPr>
          <p:cNvSpPr txBox="1"/>
          <p:nvPr/>
        </p:nvSpPr>
        <p:spPr>
          <a:xfrm>
            <a:off x="133564" y="6218790"/>
            <a:ext cx="8876872" cy="461665"/>
          </a:xfrm>
          <a:prstGeom prst="rect">
            <a:avLst/>
          </a:prstGeom>
          <a:ln w="28575">
            <a:solidFill>
              <a:srgbClr val="45CEEF"/>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400" b="1" dirty="0">
                <a:latin typeface="Comic Sans MS" panose="030F0902030302020204" pitchFamily="66" charset="0"/>
              </a:rPr>
              <a:t>Key words</a:t>
            </a:r>
            <a:r>
              <a:rPr lang="en-US" sz="2400" dirty="0">
                <a:latin typeface="Comic Sans MS" panose="030F0902030302020204" pitchFamily="66" charset="0"/>
              </a:rPr>
              <a:t>: value, corroborate, challenge. </a:t>
            </a:r>
            <a:endParaRPr lang="en-US" sz="2400" b="1" dirty="0">
              <a:latin typeface="Comic Sans MS" panose="030F0902030302020204" pitchFamily="66" charset="0"/>
            </a:endParaRPr>
          </a:p>
        </p:txBody>
      </p:sp>
    </p:spTree>
    <p:extLst>
      <p:ext uri="{BB962C8B-B14F-4D97-AF65-F5344CB8AC3E}">
        <p14:creationId xmlns:p14="http://schemas.microsoft.com/office/powerpoint/2010/main" val="3044257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47456"/>
            <a:ext cx="8876872" cy="6555641"/>
          </a:xfrm>
          <a:prstGeom prst="rect">
            <a:avLst/>
          </a:prstGeom>
          <a:solidFill>
            <a:srgbClr val="FFFFCC"/>
          </a:solidFill>
          <a:ln w="12700">
            <a:solidFill>
              <a:schemeClr val="accent2">
                <a:lumMod val="60000"/>
                <a:lumOff val="4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i="1" dirty="0">
                <a:latin typeface="Comic Sans MS" panose="030F0902030302020204" pitchFamily="66" charset="0"/>
              </a:rPr>
              <a:t>You return to your house after school, with plenty to tell your family about the day you’ve just had. However, you immediately pick up on an atmosphere of anxiety. What’s going on? Why is everyone running frantically around the house? </a:t>
            </a:r>
          </a:p>
          <a:p>
            <a:endParaRPr lang="en-US" sz="2800" i="1" dirty="0">
              <a:latin typeface="Comic Sans MS" panose="030F0902030302020204" pitchFamily="66" charset="0"/>
            </a:endParaRPr>
          </a:p>
          <a:p>
            <a:r>
              <a:rPr lang="en-US" sz="2800" i="1" dirty="0">
                <a:latin typeface="Comic Sans MS" panose="030F0902030302020204" pitchFamily="66" charset="0"/>
              </a:rPr>
              <a:t>Your parents finally calm down enough to tell you that the whole family is being forced out: you must leave your home in two weeks’ time. </a:t>
            </a:r>
          </a:p>
          <a:p>
            <a:endParaRPr lang="en-US" sz="2800" i="1" dirty="0">
              <a:latin typeface="Comic Sans MS" panose="030F0902030302020204" pitchFamily="66" charset="0"/>
            </a:endParaRPr>
          </a:p>
          <a:p>
            <a:r>
              <a:rPr lang="en-US" sz="2800" i="1" dirty="0">
                <a:latin typeface="Comic Sans MS" panose="030F0902030302020204" pitchFamily="66" charset="0"/>
              </a:rPr>
              <a:t>You are being moved to a new country, and you will not be able to return. Your parents tell you to pack a bag: you must choose only the three items that mean the most to you, and that you cannot bear to leave behind. </a:t>
            </a:r>
          </a:p>
        </p:txBody>
      </p:sp>
    </p:spTree>
    <p:extLst>
      <p:ext uri="{BB962C8B-B14F-4D97-AF65-F5344CB8AC3E}">
        <p14:creationId xmlns:p14="http://schemas.microsoft.com/office/powerpoint/2010/main" val="1950571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Old Brown LeatherSuitcase | Vintage | Scaramanga">
            <a:extLst>
              <a:ext uri="{FF2B5EF4-FFF2-40B4-BE49-F238E27FC236}">
                <a16:creationId xmlns:a16="http://schemas.microsoft.com/office/drawing/2014/main" id="{84657D85-1CE1-06FA-D069-26D9FCD5F3C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900" b="89989" l="3750" r="95917">
                        <a14:foregroundMark x1="7250" y1="36819" x2="7250" y2="36819"/>
                        <a14:foregroundMark x1="7833" y1="33927" x2="7833" y2="33927"/>
                        <a14:foregroundMark x1="3750" y1="38154" x2="3750" y2="38154"/>
                        <a14:foregroundMark x1="93917" y1="31368" x2="93917" y2="31368"/>
                        <a14:foregroundMark x1="95083" y1="55729" x2="95083" y2="55729"/>
                        <a14:foregroundMark x1="95917" y1="28476" x2="95917" y2="28476"/>
                        <a14:foregroundMark x1="19000" y1="71413" x2="19000" y2="71413"/>
                        <a14:foregroundMark x1="25917" y1="72191" x2="25917" y2="72191"/>
                        <a14:foregroundMark x1="27667" y1="73971" x2="27667" y2="73971"/>
                        <a14:foregroundMark x1="17667" y1="70634" x2="17667" y2="70634"/>
                        <a14:foregroundMark x1="5667" y1="53059" x2="5667" y2="53059"/>
                      </a14:backgroundRemoval>
                    </a14:imgEffect>
                  </a14:imgLayer>
                </a14:imgProps>
              </a:ext>
              <a:ext uri="{28A0092B-C50C-407E-A947-70E740481C1C}">
                <a14:useLocalDpi xmlns:a14="http://schemas.microsoft.com/office/drawing/2010/main" val="0"/>
              </a:ext>
            </a:extLst>
          </a:blip>
          <a:srcRect/>
          <a:stretch>
            <a:fillRect/>
          </a:stretch>
        </p:blipFill>
        <p:spPr bwMode="auto">
          <a:xfrm>
            <a:off x="5712897" y="4375766"/>
            <a:ext cx="3282299" cy="24588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4BD5AA8-ED51-2AE2-EA96-29C3008A8433}"/>
              </a:ext>
            </a:extLst>
          </p:cNvPr>
          <p:cNvSpPr txBox="1"/>
          <p:nvPr/>
        </p:nvSpPr>
        <p:spPr>
          <a:xfrm>
            <a:off x="133564" y="143838"/>
            <a:ext cx="8876872" cy="4231928"/>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b="1" dirty="0">
                <a:latin typeface="Comic Sans MS" panose="030F0902030302020204" pitchFamily="66" charset="0"/>
              </a:rPr>
              <a:t>TASK:</a:t>
            </a:r>
            <a:r>
              <a:rPr lang="en-US" sz="2800" dirty="0">
                <a:latin typeface="Comic Sans MS" panose="030F0902030302020204" pitchFamily="66" charset="0"/>
              </a:rPr>
              <a:t> Discuss your ideas in your pair: what three items would you take with you? Bear in mind… </a:t>
            </a:r>
          </a:p>
          <a:p>
            <a:endParaRPr lang="en-US" sz="500" dirty="0">
              <a:latin typeface="Comic Sans MS" panose="030F0902030302020204" pitchFamily="66" charset="0"/>
            </a:endParaRPr>
          </a:p>
          <a:p>
            <a:pPr marL="457200" indent="-457200">
              <a:buFont typeface="Wingdings" panose="05000000000000000000" pitchFamily="2" charset="2"/>
              <a:buChar char="§"/>
            </a:pPr>
            <a:r>
              <a:rPr lang="en-US" sz="2600" dirty="0">
                <a:latin typeface="Comic Sans MS" panose="030F0902030302020204" pitchFamily="66" charset="0"/>
              </a:rPr>
              <a:t>Your phone doesn’t count as one of your three items (you can carry this in your pocket!). </a:t>
            </a:r>
          </a:p>
          <a:p>
            <a:pPr marL="457200" indent="-457200">
              <a:buFont typeface="Wingdings" panose="05000000000000000000" pitchFamily="2" charset="2"/>
              <a:buChar char="§"/>
            </a:pPr>
            <a:r>
              <a:rPr lang="en-US" sz="2600" dirty="0">
                <a:latin typeface="Comic Sans MS" panose="030F0902030302020204" pitchFamily="66" charset="0"/>
              </a:rPr>
              <a:t>You have one small bag/case to carry your items: they must fit inside. </a:t>
            </a:r>
          </a:p>
          <a:p>
            <a:pPr marL="457200" indent="-457200">
              <a:buFont typeface="Wingdings" panose="05000000000000000000" pitchFamily="2" charset="2"/>
              <a:buChar char="§"/>
            </a:pPr>
            <a:r>
              <a:rPr lang="en-US" sz="2600" dirty="0">
                <a:latin typeface="Comic Sans MS" panose="030F0902030302020204" pitchFamily="66" charset="0"/>
              </a:rPr>
              <a:t>You might want to think about </a:t>
            </a:r>
            <a:r>
              <a:rPr lang="en-US" sz="2600" b="1" dirty="0">
                <a:latin typeface="Comic Sans MS" panose="030F0902030302020204" pitchFamily="66" charset="0"/>
              </a:rPr>
              <a:t>practical</a:t>
            </a:r>
            <a:r>
              <a:rPr lang="en-US" sz="2600" dirty="0">
                <a:latin typeface="Comic Sans MS" panose="030F0902030302020204" pitchFamily="66" charset="0"/>
              </a:rPr>
              <a:t> items (things that might be useful in your new life), as well as </a:t>
            </a:r>
            <a:r>
              <a:rPr lang="en-US" sz="2600" b="1" dirty="0">
                <a:latin typeface="Comic Sans MS" panose="030F0902030302020204" pitchFamily="66" charset="0"/>
              </a:rPr>
              <a:t>sentimental</a:t>
            </a:r>
            <a:r>
              <a:rPr lang="en-US" sz="2600" dirty="0">
                <a:latin typeface="Comic Sans MS" panose="030F0902030302020204" pitchFamily="66" charset="0"/>
              </a:rPr>
              <a:t> ones (things that will help you remember your old life). </a:t>
            </a:r>
          </a:p>
        </p:txBody>
      </p:sp>
    </p:spTree>
    <p:extLst>
      <p:ext uri="{BB962C8B-B14F-4D97-AF65-F5344CB8AC3E}">
        <p14:creationId xmlns:p14="http://schemas.microsoft.com/office/powerpoint/2010/main" val="1503777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BD5AA8-ED51-2AE2-EA96-29C3008A8433}"/>
              </a:ext>
            </a:extLst>
          </p:cNvPr>
          <p:cNvSpPr txBox="1"/>
          <p:nvPr/>
        </p:nvSpPr>
        <p:spPr>
          <a:xfrm>
            <a:off x="133564" y="143838"/>
            <a:ext cx="8876872" cy="3416320"/>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700" i="1" dirty="0">
                <a:latin typeface="Comic Sans MS" panose="030F0902030302020204" pitchFamily="66" charset="0"/>
              </a:rPr>
              <a:t>The scenario in which you have just placed yourself is is, in essence, the same as that in which those involved in the Population Exchange found themselves. </a:t>
            </a:r>
          </a:p>
          <a:p>
            <a:endParaRPr lang="en-US" sz="2700" dirty="0">
              <a:latin typeface="Comic Sans MS" panose="030F0902030302020204" pitchFamily="66" charset="0"/>
            </a:endParaRPr>
          </a:p>
          <a:p>
            <a:r>
              <a:rPr lang="en-US" sz="2700" dirty="0">
                <a:latin typeface="Comic Sans MS" panose="030F0902030302020204" pitchFamily="66" charset="0"/>
              </a:rPr>
              <a:t>The families selected to take part in the Exchange were given a limited amount of time (perhaps a couple of days, or a few weeks) to pack up their belongings and get ready to move. </a:t>
            </a:r>
          </a:p>
        </p:txBody>
      </p:sp>
    </p:spTree>
    <p:extLst>
      <p:ext uri="{BB962C8B-B14F-4D97-AF65-F5344CB8AC3E}">
        <p14:creationId xmlns:p14="http://schemas.microsoft.com/office/powerpoint/2010/main" val="3515639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BD5AA8-ED51-2AE2-EA96-29C3008A8433}"/>
              </a:ext>
            </a:extLst>
          </p:cNvPr>
          <p:cNvSpPr txBox="1"/>
          <p:nvPr/>
        </p:nvSpPr>
        <p:spPr>
          <a:xfrm>
            <a:off x="133564" y="143838"/>
            <a:ext cx="8876872" cy="4247317"/>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700" dirty="0">
                <a:latin typeface="Comic Sans MS" panose="030F0902030302020204" pitchFamily="66" charset="0"/>
              </a:rPr>
              <a:t>With little prospect of returning, those involved in the Exchange also had to decide what to do with the items they planned to leave behind. </a:t>
            </a:r>
          </a:p>
          <a:p>
            <a:endParaRPr lang="en-US" sz="2700" dirty="0">
              <a:latin typeface="Comic Sans MS" panose="030F0902030302020204" pitchFamily="66" charset="0"/>
            </a:endParaRPr>
          </a:p>
          <a:p>
            <a:r>
              <a:rPr lang="en-US" sz="2700" b="1" dirty="0">
                <a:latin typeface="Comic Sans MS" panose="030F0902030302020204" pitchFamily="66" charset="0"/>
              </a:rPr>
              <a:t>TASK:</a:t>
            </a:r>
            <a:r>
              <a:rPr lang="en-US" sz="2700" dirty="0">
                <a:latin typeface="Comic Sans MS" panose="030F0902030302020204" pitchFamily="66" charset="0"/>
              </a:rPr>
              <a:t> Discuss your ideas: what would you do with the things that you were unable to take with you? Would you simply leave them where they were, knowing that they would probably be removed, stolen or left to rot? Would you give them to someone else? Would you destroy them?</a:t>
            </a:r>
            <a:endParaRPr lang="en-US" sz="2700" b="1" dirty="0">
              <a:latin typeface="Comic Sans MS" panose="030F0902030302020204" pitchFamily="66" charset="0"/>
            </a:endParaRPr>
          </a:p>
        </p:txBody>
      </p:sp>
      <p:sp>
        <p:nvSpPr>
          <p:cNvPr id="5" name="AutoShape 6" descr="House Key Pictures | Download Free Images on Unsplash">
            <a:extLst>
              <a:ext uri="{FF2B5EF4-FFF2-40B4-BE49-F238E27FC236}">
                <a16:creationId xmlns:a16="http://schemas.microsoft.com/office/drawing/2014/main" id="{0E7A87B2-9A0E-355A-9943-1B57CEE5318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56" name="Picture 8" descr="House Keys With House Shaped Keychain Stock Photo - Download Image Now -  House, Key, White Background - iStock">
            <a:extLst>
              <a:ext uri="{FF2B5EF4-FFF2-40B4-BE49-F238E27FC236}">
                <a16:creationId xmlns:a16="http://schemas.microsoft.com/office/drawing/2014/main" id="{0CAB906A-9B5D-36CA-208B-6C1978341A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3308" y="4524087"/>
            <a:ext cx="3577127" cy="212458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19EB81D-F2B1-D5E1-09AA-083AA21F8A81}"/>
              </a:ext>
            </a:extLst>
          </p:cNvPr>
          <p:cNvSpPr txBox="1"/>
          <p:nvPr/>
        </p:nvSpPr>
        <p:spPr>
          <a:xfrm>
            <a:off x="2636100" y="4841125"/>
            <a:ext cx="2885129" cy="1384995"/>
          </a:xfrm>
          <a:prstGeom prst="rect">
            <a:avLst/>
          </a:prstGeom>
          <a:solidFill>
            <a:srgbClr val="FFFFCC"/>
          </a:solidFill>
          <a:ln w="12700">
            <a:solidFill>
              <a:schemeClr val="accent2">
                <a:lumMod val="60000"/>
                <a:lumOff val="4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i="1" dirty="0">
                <a:latin typeface="Comic Sans MS" panose="030F0902030302020204" pitchFamily="66" charset="0"/>
              </a:rPr>
              <a:t>What would you do with your house keys?</a:t>
            </a:r>
          </a:p>
        </p:txBody>
      </p:sp>
    </p:spTree>
    <p:extLst>
      <p:ext uri="{BB962C8B-B14F-4D97-AF65-F5344CB8AC3E}">
        <p14:creationId xmlns:p14="http://schemas.microsoft.com/office/powerpoint/2010/main" val="2673751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8876872" cy="4247317"/>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700" dirty="0">
                <a:latin typeface="Comic Sans MS" panose="030F0902030302020204" pitchFamily="66" charset="0"/>
              </a:rPr>
              <a:t>Now, we’re going to look at the objects that were taken by some of these displaced peoples. </a:t>
            </a:r>
          </a:p>
          <a:p>
            <a:endParaRPr lang="en-US" sz="2700" b="1" dirty="0">
              <a:latin typeface="Comic Sans MS" panose="030F0902030302020204" pitchFamily="66" charset="0"/>
            </a:endParaRPr>
          </a:p>
          <a:p>
            <a:r>
              <a:rPr lang="en-US" sz="2700" b="1" dirty="0">
                <a:latin typeface="Comic Sans MS" panose="030F0902030302020204" pitchFamily="66" charset="0"/>
              </a:rPr>
              <a:t>TASK:</a:t>
            </a:r>
            <a:r>
              <a:rPr lang="en-US" sz="2700" dirty="0">
                <a:latin typeface="Comic Sans MS" panose="030F0902030302020204" pitchFamily="66" charset="0"/>
              </a:rPr>
              <a:t> In your group, study your first object card. Without revealing the information on the back, discuss the object and its significance. Consider its purpose, and any inferences you can make from the object about its owner. Then, speculate about the reasons why the object was taken. The next slide might give you some ideas…</a:t>
            </a:r>
          </a:p>
        </p:txBody>
      </p:sp>
    </p:spTree>
    <p:extLst>
      <p:ext uri="{BB962C8B-B14F-4D97-AF65-F5344CB8AC3E}">
        <p14:creationId xmlns:p14="http://schemas.microsoft.com/office/powerpoint/2010/main" val="3871432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72512" y="143838"/>
            <a:ext cx="8798976" cy="492443"/>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600" b="1" i="1" dirty="0">
                <a:solidFill>
                  <a:srgbClr val="7030A0"/>
                </a:solidFill>
                <a:latin typeface="Comic Sans MS" panose="030F0902030302020204" pitchFamily="66" charset="0"/>
              </a:rPr>
              <a:t>When discussing the objects, consider these points…</a:t>
            </a:r>
          </a:p>
        </p:txBody>
      </p:sp>
      <p:sp>
        <p:nvSpPr>
          <p:cNvPr id="3" name="Rectangle 2">
            <a:extLst>
              <a:ext uri="{FF2B5EF4-FFF2-40B4-BE49-F238E27FC236}">
                <a16:creationId xmlns:a16="http://schemas.microsoft.com/office/drawing/2014/main" id="{9EEEC77A-C83D-F73B-36C4-71816C45F7CC}"/>
              </a:ext>
            </a:extLst>
          </p:cNvPr>
          <p:cNvSpPr/>
          <p:nvPr/>
        </p:nvSpPr>
        <p:spPr>
          <a:xfrm>
            <a:off x="172512" y="846662"/>
            <a:ext cx="4266138" cy="5848449"/>
          </a:xfrm>
          <a:prstGeom prst="rect">
            <a:avLst/>
          </a:prstGeom>
          <a:solidFill>
            <a:schemeClr val="accent4">
              <a:lumMod val="40000"/>
              <a:lumOff val="60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500" b="1" dirty="0">
                <a:solidFill>
                  <a:schemeClr val="tx1"/>
                </a:solidFill>
                <a:latin typeface="Comic Sans MS" panose="030F0702030302020204" pitchFamily="66" charset="0"/>
              </a:rPr>
              <a:t>What can we infer about the original owner(s)?</a:t>
            </a:r>
          </a:p>
          <a:p>
            <a:endParaRPr lang="en-US" sz="2200" b="1" dirty="0">
              <a:solidFill>
                <a:schemeClr val="tx1"/>
              </a:solidFill>
              <a:latin typeface="Comic Sans MS" panose="030F0702030302020204" pitchFamily="66" charset="0"/>
            </a:endParaRPr>
          </a:p>
          <a:p>
            <a:pPr marL="342900" indent="-342900">
              <a:buFont typeface="Arial" panose="020B0604020202020204" pitchFamily="34" charset="0"/>
              <a:buChar char="•"/>
            </a:pPr>
            <a:r>
              <a:rPr lang="en-US" sz="2200" dirty="0">
                <a:solidFill>
                  <a:schemeClr val="tx1"/>
                </a:solidFill>
                <a:latin typeface="Comic Sans MS" panose="030F0702030302020204" pitchFamily="66" charset="0"/>
              </a:rPr>
              <a:t>How old might they have been at the time of the Exchange?</a:t>
            </a:r>
          </a:p>
          <a:p>
            <a:endParaRPr lang="en-US" sz="500" dirty="0">
              <a:solidFill>
                <a:schemeClr val="tx1"/>
              </a:solidFill>
              <a:latin typeface="Comic Sans MS" panose="030F0702030302020204" pitchFamily="66" charset="0"/>
            </a:endParaRPr>
          </a:p>
          <a:p>
            <a:pPr marL="342900" indent="-342900">
              <a:buFont typeface="Arial" panose="020B0604020202020204" pitchFamily="34" charset="0"/>
              <a:buChar char="•"/>
            </a:pPr>
            <a:r>
              <a:rPr lang="en-US" sz="2200" dirty="0">
                <a:solidFill>
                  <a:schemeClr val="tx1"/>
                </a:solidFill>
                <a:latin typeface="Comic Sans MS" panose="030F0702030302020204" pitchFamily="66" charset="0"/>
              </a:rPr>
              <a:t>What jobs might they have had? What role did they play in society before the Exchange?</a:t>
            </a:r>
          </a:p>
          <a:p>
            <a:endParaRPr lang="en-US" sz="500" dirty="0">
              <a:solidFill>
                <a:schemeClr val="tx1"/>
              </a:solidFill>
              <a:latin typeface="Comic Sans MS" panose="030F0702030302020204" pitchFamily="66" charset="0"/>
            </a:endParaRPr>
          </a:p>
          <a:p>
            <a:pPr marL="342900" indent="-342900">
              <a:buFont typeface="Arial" panose="020B0604020202020204" pitchFamily="34" charset="0"/>
              <a:buChar char="•"/>
            </a:pPr>
            <a:r>
              <a:rPr lang="en-US" sz="2200" dirty="0">
                <a:solidFill>
                  <a:schemeClr val="tx1"/>
                </a:solidFill>
                <a:latin typeface="Comic Sans MS" panose="030F0702030302020204" pitchFamily="66" charset="0"/>
              </a:rPr>
              <a:t>What might their hobbies/passions have been?</a:t>
            </a:r>
          </a:p>
          <a:p>
            <a:endParaRPr lang="en-US" sz="500" dirty="0">
              <a:solidFill>
                <a:schemeClr val="tx1"/>
              </a:solidFill>
              <a:latin typeface="Comic Sans MS" panose="030F0702030302020204" pitchFamily="66" charset="0"/>
            </a:endParaRPr>
          </a:p>
          <a:p>
            <a:pPr marL="342900" indent="-342900">
              <a:buFont typeface="Arial" panose="020B0604020202020204" pitchFamily="34" charset="0"/>
              <a:buChar char="•"/>
            </a:pPr>
            <a:r>
              <a:rPr lang="en-US" sz="2200" dirty="0">
                <a:solidFill>
                  <a:schemeClr val="tx1"/>
                </a:solidFill>
                <a:latin typeface="Comic Sans MS" panose="030F0702030302020204" pitchFamily="66" charset="0"/>
              </a:rPr>
              <a:t>Are they likely to have been wealthy, or less well-off? </a:t>
            </a:r>
            <a:endParaRPr lang="en-GB" sz="2200" dirty="0">
              <a:solidFill>
                <a:schemeClr val="tx1"/>
              </a:solidFill>
              <a:latin typeface="Comic Sans MS" panose="030F0702030302020204" pitchFamily="66" charset="0"/>
            </a:endParaRPr>
          </a:p>
          <a:p>
            <a:endParaRPr lang="en-US" sz="2200" b="1" dirty="0">
              <a:solidFill>
                <a:schemeClr val="tx1"/>
              </a:solidFill>
              <a:latin typeface="Comic Sans MS" panose="030F0702030302020204" pitchFamily="66" charset="0"/>
            </a:endParaRPr>
          </a:p>
        </p:txBody>
      </p:sp>
      <p:sp>
        <p:nvSpPr>
          <p:cNvPr id="5" name="Rectangle 4">
            <a:extLst>
              <a:ext uri="{FF2B5EF4-FFF2-40B4-BE49-F238E27FC236}">
                <a16:creationId xmlns:a16="http://schemas.microsoft.com/office/drawing/2014/main" id="{77C2F270-AF40-7EB7-24F3-E80AF9CAF847}"/>
              </a:ext>
            </a:extLst>
          </p:cNvPr>
          <p:cNvSpPr/>
          <p:nvPr/>
        </p:nvSpPr>
        <p:spPr>
          <a:xfrm>
            <a:off x="4705350" y="846661"/>
            <a:ext cx="4266138" cy="5848449"/>
          </a:xfrm>
          <a:prstGeom prst="rect">
            <a:avLst/>
          </a:prstGeom>
          <a:solidFill>
            <a:srgbClr val="FABEFA"/>
          </a:solidFill>
          <a:ln>
            <a:solidFill>
              <a:srgbClr val="F17F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500" b="1" dirty="0">
                <a:solidFill>
                  <a:schemeClr val="tx1"/>
                </a:solidFill>
                <a:latin typeface="Comic Sans MS" panose="030F0702030302020204" pitchFamily="66" charset="0"/>
              </a:rPr>
              <a:t>Why do you think it was taken?</a:t>
            </a:r>
          </a:p>
          <a:p>
            <a:endParaRPr lang="en-US" sz="2200" b="1" dirty="0">
              <a:solidFill>
                <a:schemeClr val="tx1"/>
              </a:solidFill>
              <a:latin typeface="Comic Sans MS" panose="030F0702030302020204" pitchFamily="66" charset="0"/>
            </a:endParaRPr>
          </a:p>
          <a:p>
            <a:pPr marL="342900" indent="-342900">
              <a:buFont typeface="Arial" panose="020B0604020202020204" pitchFamily="34" charset="0"/>
              <a:buChar char="•"/>
            </a:pPr>
            <a:r>
              <a:rPr lang="en-US" sz="2200" dirty="0">
                <a:solidFill>
                  <a:schemeClr val="tx1"/>
                </a:solidFill>
                <a:latin typeface="Comic Sans MS" panose="030F0702030302020204" pitchFamily="66" charset="0"/>
              </a:rPr>
              <a:t>Did the object serve a practical purpose? What could it be used for?</a:t>
            </a:r>
          </a:p>
          <a:p>
            <a:endParaRPr lang="en-US" sz="600" dirty="0">
              <a:solidFill>
                <a:schemeClr val="tx1"/>
              </a:solidFill>
              <a:latin typeface="Comic Sans MS" panose="030F0702030302020204" pitchFamily="66" charset="0"/>
            </a:endParaRPr>
          </a:p>
          <a:p>
            <a:pPr marL="342900" indent="-342900">
              <a:buFont typeface="Arial" panose="020B0604020202020204" pitchFamily="34" charset="0"/>
              <a:buChar char="•"/>
            </a:pPr>
            <a:r>
              <a:rPr lang="en-US" sz="2200" dirty="0">
                <a:solidFill>
                  <a:schemeClr val="tx1"/>
                </a:solidFill>
                <a:latin typeface="Comic Sans MS" panose="030F0702030302020204" pitchFamily="66" charset="0"/>
              </a:rPr>
              <a:t>Might the object have been of sentimental value? </a:t>
            </a:r>
          </a:p>
          <a:p>
            <a:endParaRPr lang="en-US" sz="600" dirty="0">
              <a:solidFill>
                <a:schemeClr val="tx1"/>
              </a:solidFill>
              <a:latin typeface="Comic Sans MS" panose="030F0702030302020204" pitchFamily="66" charset="0"/>
            </a:endParaRPr>
          </a:p>
          <a:p>
            <a:pPr marL="342900" indent="-342900">
              <a:buFont typeface="Arial" panose="020B0604020202020204" pitchFamily="34" charset="0"/>
              <a:buChar char="•"/>
            </a:pPr>
            <a:r>
              <a:rPr lang="en-US" sz="2200" dirty="0">
                <a:solidFill>
                  <a:schemeClr val="tx1"/>
                </a:solidFill>
                <a:latin typeface="Comic Sans MS" panose="030F0702030302020204" pitchFamily="66" charset="0"/>
              </a:rPr>
              <a:t>Would the owner(s) have been able to use the object in the same way in their new home as they had done in their old home?</a:t>
            </a:r>
          </a:p>
          <a:p>
            <a:endParaRPr lang="en-US" sz="600" dirty="0">
              <a:solidFill>
                <a:schemeClr val="tx1"/>
              </a:solidFill>
              <a:latin typeface="Comic Sans MS" panose="030F0702030302020204" pitchFamily="66" charset="0"/>
            </a:endParaRPr>
          </a:p>
          <a:p>
            <a:pPr marL="342900" indent="-342900">
              <a:buFont typeface="Arial" panose="020B0604020202020204" pitchFamily="34" charset="0"/>
              <a:buChar char="•"/>
            </a:pPr>
            <a:r>
              <a:rPr lang="en-US" sz="2200" dirty="0">
                <a:solidFill>
                  <a:schemeClr val="tx1"/>
                </a:solidFill>
                <a:latin typeface="Comic Sans MS" panose="030F0702030302020204" pitchFamily="66" charset="0"/>
              </a:rPr>
              <a:t>Why could the owner(s) not bear to leave the object behind?</a:t>
            </a:r>
          </a:p>
        </p:txBody>
      </p:sp>
    </p:spTree>
    <p:extLst>
      <p:ext uri="{BB962C8B-B14F-4D97-AF65-F5344CB8AC3E}">
        <p14:creationId xmlns:p14="http://schemas.microsoft.com/office/powerpoint/2010/main" val="439248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Worksheet 3.1: Recording grid</a:t>
            </a:r>
          </a:p>
        </p:txBody>
      </p:sp>
      <p:graphicFrame>
        <p:nvGraphicFramePr>
          <p:cNvPr id="3" name="Table 3">
            <a:extLst>
              <a:ext uri="{FF2B5EF4-FFF2-40B4-BE49-F238E27FC236}">
                <a16:creationId xmlns:a16="http://schemas.microsoft.com/office/drawing/2014/main" id="{527690EE-4FD1-B414-3E2B-9C1049462DE9}"/>
              </a:ext>
            </a:extLst>
          </p:cNvPr>
          <p:cNvGraphicFramePr>
            <a:graphicFrameLocks noGrp="1"/>
          </p:cNvGraphicFramePr>
          <p:nvPr/>
        </p:nvGraphicFramePr>
        <p:xfrm>
          <a:off x="211017" y="366901"/>
          <a:ext cx="6246933" cy="6110099"/>
        </p:xfrm>
        <a:graphic>
          <a:graphicData uri="http://schemas.openxmlformats.org/drawingml/2006/table">
            <a:tbl>
              <a:tblPr firstRow="1" bandRow="1">
                <a:tableStyleId>{5C22544A-7EE6-4342-B048-85BDC9FD1C3A}</a:tableStyleId>
              </a:tblPr>
              <a:tblGrid>
                <a:gridCol w="2082311">
                  <a:extLst>
                    <a:ext uri="{9D8B030D-6E8A-4147-A177-3AD203B41FA5}">
                      <a16:colId xmlns:a16="http://schemas.microsoft.com/office/drawing/2014/main" val="2357420941"/>
                    </a:ext>
                  </a:extLst>
                </a:gridCol>
                <a:gridCol w="2082311">
                  <a:extLst>
                    <a:ext uri="{9D8B030D-6E8A-4147-A177-3AD203B41FA5}">
                      <a16:colId xmlns:a16="http://schemas.microsoft.com/office/drawing/2014/main" val="275456577"/>
                    </a:ext>
                  </a:extLst>
                </a:gridCol>
                <a:gridCol w="2082311">
                  <a:extLst>
                    <a:ext uri="{9D8B030D-6E8A-4147-A177-3AD203B41FA5}">
                      <a16:colId xmlns:a16="http://schemas.microsoft.com/office/drawing/2014/main" val="1792181339"/>
                    </a:ext>
                  </a:extLst>
                </a:gridCol>
              </a:tblGrid>
              <a:tr h="443034">
                <a:tc>
                  <a:txBody>
                    <a:bodyPr/>
                    <a:lstStyle/>
                    <a:p>
                      <a:r>
                        <a:rPr lang="en-US" sz="1100" dirty="0">
                          <a:solidFill>
                            <a:schemeClr val="tx1"/>
                          </a:solidFill>
                          <a:latin typeface="Comic Sans MS" panose="030F0702030302020204" pitchFamily="66" charset="0"/>
                        </a:rPr>
                        <a:t>What is the object, and what was its purpose?</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r>
                        <a:rPr lang="en-US" sz="1100" dirty="0">
                          <a:solidFill>
                            <a:schemeClr val="tx1"/>
                          </a:solidFill>
                          <a:latin typeface="Comic Sans MS" panose="030F0702030302020204" pitchFamily="66" charset="0"/>
                        </a:rPr>
                        <a:t>What can we infer about the original owner(s)?</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r>
                        <a:rPr lang="en-US" sz="1100" dirty="0">
                          <a:solidFill>
                            <a:schemeClr val="tx1"/>
                          </a:solidFill>
                          <a:latin typeface="Comic Sans MS" panose="030F0702030302020204" pitchFamily="66" charset="0"/>
                        </a:rPr>
                        <a:t>Why do you think it was taken?</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856543027"/>
                  </a:ext>
                </a:extLst>
              </a:tr>
              <a:tr h="1133413">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0057763"/>
                  </a:ext>
                </a:extLst>
              </a:tr>
              <a:tr h="1133413">
                <a:tc>
                  <a:txBody>
                    <a:bodyPr/>
                    <a:lstStyle/>
                    <a:p>
                      <a:endParaRPr lang="en-GB" sz="11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89461282"/>
                  </a:ext>
                </a:extLst>
              </a:tr>
              <a:tr h="1133413">
                <a:tc>
                  <a:txBody>
                    <a:bodyPr/>
                    <a:lstStyle/>
                    <a:p>
                      <a:endParaRPr lang="en-GB" sz="11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85897740"/>
                  </a:ext>
                </a:extLst>
              </a:tr>
              <a:tr h="1133413">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21170277"/>
                  </a:ext>
                </a:extLst>
              </a:tr>
              <a:tr h="1133413">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22567875"/>
                  </a:ext>
                </a:extLst>
              </a:tr>
            </a:tbl>
          </a:graphicData>
        </a:graphic>
      </p:graphicFrame>
      <p:graphicFrame>
        <p:nvGraphicFramePr>
          <p:cNvPr id="4" name="Table 3">
            <a:extLst>
              <a:ext uri="{FF2B5EF4-FFF2-40B4-BE49-F238E27FC236}">
                <a16:creationId xmlns:a16="http://schemas.microsoft.com/office/drawing/2014/main" id="{6387D392-1A41-CB63-EAF3-C3971E154221}"/>
              </a:ext>
            </a:extLst>
          </p:cNvPr>
          <p:cNvGraphicFramePr>
            <a:graphicFrameLocks noGrp="1"/>
          </p:cNvGraphicFramePr>
          <p:nvPr/>
        </p:nvGraphicFramePr>
        <p:xfrm>
          <a:off x="6642589" y="366900"/>
          <a:ext cx="2290394" cy="6110099"/>
        </p:xfrm>
        <a:graphic>
          <a:graphicData uri="http://schemas.openxmlformats.org/drawingml/2006/table">
            <a:tbl>
              <a:tblPr firstRow="1" bandRow="1">
                <a:tableStyleId>{5C22544A-7EE6-4342-B048-85BDC9FD1C3A}</a:tableStyleId>
              </a:tblPr>
              <a:tblGrid>
                <a:gridCol w="2290394">
                  <a:extLst>
                    <a:ext uri="{9D8B030D-6E8A-4147-A177-3AD203B41FA5}">
                      <a16:colId xmlns:a16="http://schemas.microsoft.com/office/drawing/2014/main" val="3581382644"/>
                    </a:ext>
                  </a:extLst>
                </a:gridCol>
              </a:tblGrid>
              <a:tr h="443034">
                <a:tc>
                  <a:txBody>
                    <a:bodyPr/>
                    <a:lstStyle/>
                    <a:p>
                      <a:r>
                        <a:rPr lang="en-US" sz="1100" dirty="0">
                          <a:solidFill>
                            <a:schemeClr val="tx1"/>
                          </a:solidFill>
                          <a:latin typeface="Comic Sans MS" panose="030F0702030302020204" pitchFamily="66" charset="0"/>
                        </a:rPr>
                        <a:t>What is the object’s value as an historical source?</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extLst>
                  <a:ext uri="{0D108BD9-81ED-4DB2-BD59-A6C34878D82A}">
                    <a16:rowId xmlns:a16="http://schemas.microsoft.com/office/drawing/2014/main" val="2745388501"/>
                  </a:ext>
                </a:extLst>
              </a:tr>
              <a:tr h="1133413">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4607308"/>
                  </a:ext>
                </a:extLst>
              </a:tr>
              <a:tr h="1133413">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07579840"/>
                  </a:ext>
                </a:extLst>
              </a:tr>
              <a:tr h="1133413">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29102893"/>
                  </a:ext>
                </a:extLst>
              </a:tr>
              <a:tr h="1133413">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3637358"/>
                  </a:ext>
                </a:extLst>
              </a:tr>
              <a:tr h="1133413">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42594904"/>
                  </a:ext>
                </a:extLst>
              </a:tr>
            </a:tbl>
          </a:graphicData>
        </a:graphic>
      </p:graphicFrame>
    </p:spTree>
    <p:extLst>
      <p:ext uri="{BB962C8B-B14F-4D97-AF65-F5344CB8AC3E}">
        <p14:creationId xmlns:p14="http://schemas.microsoft.com/office/powerpoint/2010/main" val="398859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3.1a: Object 1</a:t>
            </a:r>
          </a:p>
        </p:txBody>
      </p:sp>
      <p:pic>
        <p:nvPicPr>
          <p:cNvPr id="3074" name="Picture 2">
            <a:extLst>
              <a:ext uri="{FF2B5EF4-FFF2-40B4-BE49-F238E27FC236}">
                <a16:creationId xmlns:a16="http://schemas.microsoft.com/office/drawing/2014/main" id="{43FE1EAA-425C-CC53-DA57-B98C7B472B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45081"/>
            <a:ext cx="5048250" cy="640548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F210A66-A3AA-2B64-5EB2-D74686D3CDAB}"/>
              </a:ext>
            </a:extLst>
          </p:cNvPr>
          <p:cNvSpPr/>
          <p:nvPr/>
        </p:nvSpPr>
        <p:spPr>
          <a:xfrm>
            <a:off x="6381750" y="5600700"/>
            <a:ext cx="2114122" cy="685800"/>
          </a:xfrm>
          <a:prstGeom prst="rect">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mic Sans MS" panose="030F0702030302020204" pitchFamily="66" charset="0"/>
              </a:rPr>
              <a:t>An oudh</a:t>
            </a:r>
          </a:p>
        </p:txBody>
      </p:sp>
    </p:spTree>
    <p:extLst>
      <p:ext uri="{BB962C8B-B14F-4D97-AF65-F5344CB8AC3E}">
        <p14:creationId xmlns:p14="http://schemas.microsoft.com/office/powerpoint/2010/main" val="3965701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3.1b: Object 1</a:t>
            </a:r>
          </a:p>
        </p:txBody>
      </p:sp>
      <p:sp>
        <p:nvSpPr>
          <p:cNvPr id="3" name="Rectangle 2">
            <a:extLst>
              <a:ext uri="{FF2B5EF4-FFF2-40B4-BE49-F238E27FC236}">
                <a16:creationId xmlns:a16="http://schemas.microsoft.com/office/drawing/2014/main" id="{EF783642-584A-7E7B-7392-BABA06A7DF66}"/>
              </a:ext>
            </a:extLst>
          </p:cNvPr>
          <p:cNvSpPr/>
          <p:nvPr/>
        </p:nvSpPr>
        <p:spPr>
          <a:xfrm>
            <a:off x="1781962" y="1728268"/>
            <a:ext cx="5580075" cy="3401464"/>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2000" b="1" dirty="0">
                <a:solidFill>
                  <a:schemeClr val="tx1"/>
                </a:solidFill>
                <a:latin typeface="Comic Sans MS" panose="030F0702030302020204" pitchFamily="66" charset="0"/>
              </a:rPr>
              <a:t>An oudh:</a:t>
            </a:r>
          </a:p>
          <a:p>
            <a:pPr>
              <a:lnSpc>
                <a:spcPct val="150000"/>
              </a:lnSpc>
            </a:pPr>
            <a:endParaRPr lang="en-US" sz="600" b="1" dirty="0">
              <a:solidFill>
                <a:schemeClr val="tx1"/>
              </a:solidFill>
              <a:latin typeface="Comic Sans MS" panose="030F0702030302020204" pitchFamily="66" charset="0"/>
            </a:endParaRPr>
          </a:p>
          <a:p>
            <a:pPr>
              <a:lnSpc>
                <a:spcPct val="150000"/>
              </a:lnSpc>
            </a:pPr>
            <a:r>
              <a:rPr lang="en-US" sz="1600" b="0" i="0" dirty="0">
                <a:solidFill>
                  <a:schemeClr val="tx1"/>
                </a:solidFill>
                <a:effectLst/>
                <a:latin typeface="Comic Sans MS" panose="030F0702030302020204" pitchFamily="66" charset="0"/>
              </a:rPr>
              <a:t>Vasilis Kaptanoglou was born in Prokopi, Cappadocia, in 1907. Vasilis and his mother reached Piraeus at the beginning of 1921 and settled in the makeshift refugee settlement of Tampouria before the majority of the refugees arrived. Throughout his life, he never stopped playing the oudh, the same one he brought with him from Prokopi.</a:t>
            </a:r>
            <a:endParaRPr lang="en-GB" sz="1600" b="1"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215995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3.2a: Object 2</a:t>
            </a:r>
          </a:p>
        </p:txBody>
      </p:sp>
      <p:pic>
        <p:nvPicPr>
          <p:cNvPr id="4100" name="Picture 4">
            <a:extLst>
              <a:ext uri="{FF2B5EF4-FFF2-40B4-BE49-F238E27FC236}">
                <a16:creationId xmlns:a16="http://schemas.microsoft.com/office/drawing/2014/main" id="{F47DEC56-2556-A1B1-4DC1-BB7A9DD367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905" y="641102"/>
            <a:ext cx="8320189" cy="557579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7B5D1F6C-7B0B-5CA7-6CBF-30D060F2C30A}"/>
              </a:ext>
            </a:extLst>
          </p:cNvPr>
          <p:cNvSpPr/>
          <p:nvPr/>
        </p:nvSpPr>
        <p:spPr>
          <a:xfrm>
            <a:off x="5695950" y="5906929"/>
            <a:ext cx="2590372" cy="685800"/>
          </a:xfrm>
          <a:prstGeom prst="rect">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mic Sans MS" panose="030F0702030302020204" pitchFamily="66" charset="0"/>
              </a:rPr>
              <a:t>A dinner set</a:t>
            </a:r>
          </a:p>
        </p:txBody>
      </p:sp>
    </p:spTree>
    <p:extLst>
      <p:ext uri="{BB962C8B-B14F-4D97-AF65-F5344CB8AC3E}">
        <p14:creationId xmlns:p14="http://schemas.microsoft.com/office/powerpoint/2010/main" val="489776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3.2b: Object 2</a:t>
            </a:r>
          </a:p>
        </p:txBody>
      </p:sp>
      <p:sp>
        <p:nvSpPr>
          <p:cNvPr id="3" name="Rectangle 2">
            <a:extLst>
              <a:ext uri="{FF2B5EF4-FFF2-40B4-BE49-F238E27FC236}">
                <a16:creationId xmlns:a16="http://schemas.microsoft.com/office/drawing/2014/main" id="{918AAB37-C051-797F-7D9C-CB190E1EF106}"/>
              </a:ext>
            </a:extLst>
          </p:cNvPr>
          <p:cNvSpPr/>
          <p:nvPr/>
        </p:nvSpPr>
        <p:spPr>
          <a:xfrm>
            <a:off x="1781962" y="1231527"/>
            <a:ext cx="5580075" cy="4394946"/>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2000" b="1" dirty="0">
                <a:solidFill>
                  <a:schemeClr val="tx1"/>
                </a:solidFill>
                <a:latin typeface="Comic Sans MS" panose="030F0702030302020204" pitchFamily="66" charset="0"/>
              </a:rPr>
              <a:t>A dinner set:</a:t>
            </a:r>
          </a:p>
          <a:p>
            <a:pPr>
              <a:lnSpc>
                <a:spcPct val="150000"/>
              </a:lnSpc>
            </a:pPr>
            <a:endParaRPr lang="en-US" sz="600" b="1" dirty="0">
              <a:solidFill>
                <a:schemeClr val="tx1"/>
              </a:solidFill>
              <a:latin typeface="Comic Sans MS" panose="030F0702030302020204" pitchFamily="66" charset="0"/>
            </a:endParaRPr>
          </a:p>
          <a:p>
            <a:pPr>
              <a:lnSpc>
                <a:spcPct val="150000"/>
              </a:lnSpc>
            </a:pPr>
            <a:r>
              <a:rPr lang="en-US" sz="1600" b="0" i="0" dirty="0">
                <a:solidFill>
                  <a:schemeClr val="tx1"/>
                </a:solidFill>
                <a:effectLst/>
                <a:latin typeface="Comic Sans MS" panose="030F0702030302020204" pitchFamily="66" charset="0"/>
              </a:rPr>
              <a:t>The set was made in Bavaria and bought by Panaretos </a:t>
            </a:r>
            <a:r>
              <a:rPr lang="en-US" sz="1600" b="0" i="0" dirty="0" err="1">
                <a:solidFill>
                  <a:schemeClr val="tx1"/>
                </a:solidFill>
                <a:effectLst/>
                <a:latin typeface="Comic Sans MS" panose="030F0702030302020204" pitchFamily="66" charset="0"/>
              </a:rPr>
              <a:t>Kaltsa</a:t>
            </a:r>
            <a:r>
              <a:rPr lang="en-US" sz="1600" b="0" i="0" dirty="0">
                <a:solidFill>
                  <a:schemeClr val="tx1"/>
                </a:solidFill>
                <a:effectLst/>
                <a:latin typeface="Comic Sans MS" panose="030F0702030302020204" pitchFamily="66" charset="0"/>
              </a:rPr>
              <a:t> in Constantinople. It was a gift for his wife </a:t>
            </a:r>
            <a:r>
              <a:rPr lang="en-US" sz="1600" b="0" i="0" dirty="0" err="1">
                <a:solidFill>
                  <a:schemeClr val="tx1"/>
                </a:solidFill>
                <a:effectLst/>
                <a:latin typeface="Comic Sans MS" panose="030F0702030302020204" pitchFamily="66" charset="0"/>
              </a:rPr>
              <a:t>Foteini</a:t>
            </a:r>
            <a:r>
              <a:rPr lang="en-US" sz="1600" b="0" i="0" dirty="0">
                <a:solidFill>
                  <a:schemeClr val="tx1"/>
                </a:solidFill>
                <a:effectLst/>
                <a:latin typeface="Comic Sans MS" panose="030F0702030302020204" pitchFamily="66" charset="0"/>
              </a:rPr>
              <a:t> who wanted a </a:t>
            </a:r>
            <a:r>
              <a:rPr lang="en-US" sz="1600" b="0" i="0" dirty="0" err="1">
                <a:solidFill>
                  <a:schemeClr val="tx1"/>
                </a:solidFill>
                <a:effectLst/>
                <a:latin typeface="Comic Sans MS" panose="030F0702030302020204" pitchFamily="66" charset="0"/>
              </a:rPr>
              <a:t>china</a:t>
            </a:r>
            <a:r>
              <a:rPr lang="en-US" sz="1600" b="0" i="0" dirty="0">
                <a:solidFill>
                  <a:schemeClr val="tx1"/>
                </a:solidFill>
                <a:effectLst/>
                <a:latin typeface="Comic Sans MS" panose="030F0702030302020204" pitchFamily="66" charset="0"/>
              </a:rPr>
              <a:t> set so that she could throw dinner parties just like her friends. It is uniquel</a:t>
            </a:r>
            <a:r>
              <a:rPr lang="en-US" sz="1600" dirty="0">
                <a:solidFill>
                  <a:schemeClr val="tx1"/>
                </a:solidFill>
                <a:latin typeface="Comic Sans MS" panose="030F0702030302020204" pitchFamily="66" charset="0"/>
              </a:rPr>
              <a:t>y decorated with a chrysanthemum pattern, while most </a:t>
            </a:r>
            <a:r>
              <a:rPr lang="en-US" sz="1600" dirty="0" err="1">
                <a:solidFill>
                  <a:schemeClr val="tx1"/>
                </a:solidFill>
                <a:latin typeface="Comic Sans MS" panose="030F0702030302020204" pitchFamily="66" charset="0"/>
              </a:rPr>
              <a:t>china</a:t>
            </a:r>
            <a:r>
              <a:rPr lang="en-US" sz="1600" dirty="0">
                <a:solidFill>
                  <a:schemeClr val="tx1"/>
                </a:solidFill>
                <a:latin typeface="Comic Sans MS" panose="030F0702030302020204" pitchFamily="66" charset="0"/>
              </a:rPr>
              <a:t> sets of the time were adorned with roses. It comprised 24 plates, 24 site plates, 24 plates for fruit, a soup tureen, platters and other pieces. It was one of the few possessions that </a:t>
            </a:r>
            <a:r>
              <a:rPr lang="en-US" sz="1600" dirty="0" err="1">
                <a:solidFill>
                  <a:schemeClr val="tx1"/>
                </a:solidFill>
                <a:latin typeface="Comic Sans MS" panose="030F0702030302020204" pitchFamily="66" charset="0"/>
              </a:rPr>
              <a:t>Foteini</a:t>
            </a:r>
            <a:r>
              <a:rPr lang="en-US" sz="1600" dirty="0">
                <a:solidFill>
                  <a:schemeClr val="tx1"/>
                </a:solidFill>
                <a:latin typeface="Comic Sans MS" panose="030F0702030302020204" pitchFamily="66" charset="0"/>
              </a:rPr>
              <a:t> chose to take with her when they life </a:t>
            </a:r>
            <a:r>
              <a:rPr lang="en-US" sz="1600" dirty="0" err="1">
                <a:solidFill>
                  <a:schemeClr val="tx1"/>
                </a:solidFill>
                <a:latin typeface="Comic Sans MS" panose="030F0702030302020204" pitchFamily="66" charset="0"/>
              </a:rPr>
              <a:t>Silyvria</a:t>
            </a:r>
            <a:r>
              <a:rPr lang="en-US" sz="1600" dirty="0">
                <a:solidFill>
                  <a:schemeClr val="tx1"/>
                </a:solidFill>
                <a:latin typeface="Comic Sans MS" panose="030F0702030302020204" pitchFamily="66" charset="0"/>
              </a:rPr>
              <a:t> (</a:t>
            </a:r>
            <a:r>
              <a:rPr lang="en-US" sz="1600" dirty="0" err="1">
                <a:solidFill>
                  <a:schemeClr val="tx1"/>
                </a:solidFill>
                <a:latin typeface="Comic Sans MS" panose="030F0702030302020204" pitchFamily="66" charset="0"/>
              </a:rPr>
              <a:t>Silivri</a:t>
            </a:r>
            <a:r>
              <a:rPr lang="en-US" sz="1600" dirty="0">
                <a:solidFill>
                  <a:schemeClr val="tx1"/>
                </a:solidFill>
                <a:latin typeface="Comic Sans MS" panose="030F0702030302020204" pitchFamily="66" charset="0"/>
              </a:rPr>
              <a:t>) for Greece</a:t>
            </a:r>
            <a:r>
              <a:rPr lang="en-US" sz="1600" b="0" i="0" dirty="0">
                <a:solidFill>
                  <a:schemeClr val="tx1"/>
                </a:solidFill>
                <a:effectLst/>
                <a:latin typeface="Comic Sans MS" panose="030F0702030302020204" pitchFamily="66" charset="0"/>
              </a:rPr>
              <a:t>.</a:t>
            </a:r>
          </a:p>
        </p:txBody>
      </p:sp>
    </p:spTree>
    <p:extLst>
      <p:ext uri="{BB962C8B-B14F-4D97-AF65-F5344CB8AC3E}">
        <p14:creationId xmlns:p14="http://schemas.microsoft.com/office/powerpoint/2010/main" val="2686250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C9039EBE-6BBA-F10C-C84D-E430F9F667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166" y="577107"/>
            <a:ext cx="8419668" cy="56766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3.3a: Object 3</a:t>
            </a:r>
          </a:p>
        </p:txBody>
      </p:sp>
      <p:sp>
        <p:nvSpPr>
          <p:cNvPr id="7" name="Rectangle 6">
            <a:extLst>
              <a:ext uri="{FF2B5EF4-FFF2-40B4-BE49-F238E27FC236}">
                <a16:creationId xmlns:a16="http://schemas.microsoft.com/office/drawing/2014/main" id="{623D0695-E672-C32D-901A-2501208F469C}"/>
              </a:ext>
            </a:extLst>
          </p:cNvPr>
          <p:cNvSpPr/>
          <p:nvPr/>
        </p:nvSpPr>
        <p:spPr>
          <a:xfrm>
            <a:off x="4895850" y="5906929"/>
            <a:ext cx="3390472" cy="685800"/>
          </a:xfrm>
          <a:prstGeom prst="rect">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mic Sans MS" panose="030F0702030302020204" pitchFamily="66" charset="0"/>
              </a:rPr>
              <a:t>A set of weights</a:t>
            </a:r>
          </a:p>
        </p:txBody>
      </p:sp>
    </p:spTree>
    <p:extLst>
      <p:ext uri="{BB962C8B-B14F-4D97-AF65-F5344CB8AC3E}">
        <p14:creationId xmlns:p14="http://schemas.microsoft.com/office/powerpoint/2010/main" val="3354666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3.3b: Object 3</a:t>
            </a:r>
          </a:p>
        </p:txBody>
      </p:sp>
      <p:sp>
        <p:nvSpPr>
          <p:cNvPr id="7" name="Rectangle 6">
            <a:extLst>
              <a:ext uri="{FF2B5EF4-FFF2-40B4-BE49-F238E27FC236}">
                <a16:creationId xmlns:a16="http://schemas.microsoft.com/office/drawing/2014/main" id="{5BC54361-29D8-090C-DB53-7AE6F59D577A}"/>
              </a:ext>
            </a:extLst>
          </p:cNvPr>
          <p:cNvSpPr/>
          <p:nvPr/>
        </p:nvSpPr>
        <p:spPr>
          <a:xfrm>
            <a:off x="1781962" y="1728268"/>
            <a:ext cx="5580075" cy="3401464"/>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2000" b="1" dirty="0">
                <a:solidFill>
                  <a:schemeClr val="tx1"/>
                </a:solidFill>
                <a:latin typeface="Comic Sans MS" panose="030F0702030302020204" pitchFamily="66" charset="0"/>
              </a:rPr>
              <a:t>A set of weights:</a:t>
            </a:r>
          </a:p>
          <a:p>
            <a:pPr>
              <a:lnSpc>
                <a:spcPct val="150000"/>
              </a:lnSpc>
            </a:pPr>
            <a:endParaRPr lang="en-US" sz="600" b="1" dirty="0">
              <a:solidFill>
                <a:schemeClr val="tx1"/>
              </a:solidFill>
              <a:latin typeface="Comic Sans MS" panose="030F0702030302020204" pitchFamily="66" charset="0"/>
            </a:endParaRPr>
          </a:p>
          <a:p>
            <a:pPr>
              <a:lnSpc>
                <a:spcPct val="150000"/>
              </a:lnSpc>
            </a:pPr>
            <a:r>
              <a:rPr lang="en-US" sz="1600" b="0" i="0" dirty="0">
                <a:solidFill>
                  <a:schemeClr val="tx1"/>
                </a:solidFill>
                <a:effectLst/>
                <a:latin typeface="Comic Sans MS" panose="030F0702030302020204" pitchFamily="66" charset="0"/>
              </a:rPr>
              <a:t>Fro</a:t>
            </a:r>
            <a:r>
              <a:rPr lang="en-US" sz="1600" dirty="0">
                <a:solidFill>
                  <a:schemeClr val="tx1"/>
                </a:solidFill>
                <a:latin typeface="Comic Sans MS" panose="030F0702030302020204" pitchFamily="66" charset="0"/>
              </a:rPr>
              <a:t>m grocery store owner at </a:t>
            </a:r>
            <a:r>
              <a:rPr lang="en-US" sz="1600" dirty="0" err="1">
                <a:solidFill>
                  <a:schemeClr val="tx1"/>
                </a:solidFill>
                <a:latin typeface="Comic Sans MS" panose="030F0702030302020204" pitchFamily="66" charset="0"/>
              </a:rPr>
              <a:t>Vatum</a:t>
            </a:r>
            <a:r>
              <a:rPr lang="en-US" sz="1600" dirty="0">
                <a:solidFill>
                  <a:schemeClr val="tx1"/>
                </a:solidFill>
                <a:latin typeface="Comic Sans MS" panose="030F0702030302020204" pitchFamily="66" charset="0"/>
              </a:rPr>
              <a:t> (Batumi), Pontus, to travelling greengrocer in Piraeus, Georgios </a:t>
            </a:r>
            <a:r>
              <a:rPr lang="en-US" sz="1600" dirty="0" err="1">
                <a:solidFill>
                  <a:schemeClr val="tx1"/>
                </a:solidFill>
                <a:latin typeface="Comic Sans MS" panose="030F0702030302020204" pitchFamily="66" charset="0"/>
              </a:rPr>
              <a:t>Tsouchnikas</a:t>
            </a:r>
            <a:r>
              <a:rPr lang="en-US" sz="1600" dirty="0">
                <a:solidFill>
                  <a:schemeClr val="tx1"/>
                </a:solidFill>
                <a:latin typeface="Comic Sans MS" panose="030F0702030302020204" pitchFamily="66" charset="0"/>
              </a:rPr>
              <a:t> and his family became refugees twice, both times carrying along their few possessions</a:t>
            </a:r>
            <a:r>
              <a:rPr lang="en-US" sz="1600" b="0" i="0" dirty="0">
                <a:solidFill>
                  <a:schemeClr val="tx1"/>
                </a:solidFill>
                <a:effectLst/>
                <a:latin typeface="Comic Sans MS" panose="030F0702030302020204" pitchFamily="66" charset="0"/>
              </a:rPr>
              <a:t>. Among them were his scale weights: important work tools, but also reminders of the shop he left behind and proof of his hope that he would be using them again in his new life. </a:t>
            </a:r>
          </a:p>
        </p:txBody>
      </p:sp>
    </p:spTree>
    <p:extLst>
      <p:ext uri="{BB962C8B-B14F-4D97-AF65-F5344CB8AC3E}">
        <p14:creationId xmlns:p14="http://schemas.microsoft.com/office/powerpoint/2010/main" val="878342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3.4a: Object 4</a:t>
            </a:r>
          </a:p>
        </p:txBody>
      </p:sp>
      <p:pic>
        <p:nvPicPr>
          <p:cNvPr id="6146" name="Picture 2">
            <a:extLst>
              <a:ext uri="{FF2B5EF4-FFF2-40B4-BE49-F238E27FC236}">
                <a16:creationId xmlns:a16="http://schemas.microsoft.com/office/drawing/2014/main" id="{6EBC6BD8-2018-C013-74BD-12CD2FBCB1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 y="395287"/>
            <a:ext cx="8039100" cy="60293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FC78C21-2057-0A22-1381-B063A2158D20}"/>
              </a:ext>
            </a:extLst>
          </p:cNvPr>
          <p:cNvSpPr/>
          <p:nvPr/>
        </p:nvSpPr>
        <p:spPr>
          <a:xfrm>
            <a:off x="4895850" y="5887879"/>
            <a:ext cx="3390472" cy="685800"/>
          </a:xfrm>
          <a:prstGeom prst="rect">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mic Sans MS" panose="030F0702030302020204" pitchFamily="66" charset="0"/>
              </a:rPr>
              <a:t>A sewing machine</a:t>
            </a:r>
          </a:p>
        </p:txBody>
      </p:sp>
    </p:spTree>
    <p:extLst>
      <p:ext uri="{BB962C8B-B14F-4D97-AF65-F5344CB8AC3E}">
        <p14:creationId xmlns:p14="http://schemas.microsoft.com/office/powerpoint/2010/main" val="27714094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3.4b: Object 4</a:t>
            </a:r>
          </a:p>
        </p:txBody>
      </p:sp>
      <p:sp>
        <p:nvSpPr>
          <p:cNvPr id="5" name="Rectangle 4">
            <a:extLst>
              <a:ext uri="{FF2B5EF4-FFF2-40B4-BE49-F238E27FC236}">
                <a16:creationId xmlns:a16="http://schemas.microsoft.com/office/drawing/2014/main" id="{FF52914E-C0FD-8A78-45F0-F25F7E499E95}"/>
              </a:ext>
            </a:extLst>
          </p:cNvPr>
          <p:cNvSpPr/>
          <p:nvPr/>
        </p:nvSpPr>
        <p:spPr>
          <a:xfrm>
            <a:off x="1781962" y="1615248"/>
            <a:ext cx="5580075" cy="3627503"/>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2000" b="1" dirty="0">
                <a:solidFill>
                  <a:schemeClr val="tx1"/>
                </a:solidFill>
                <a:latin typeface="Comic Sans MS" panose="030F0702030302020204" pitchFamily="66" charset="0"/>
              </a:rPr>
              <a:t>A sewing machine:</a:t>
            </a:r>
          </a:p>
          <a:p>
            <a:pPr>
              <a:lnSpc>
                <a:spcPct val="150000"/>
              </a:lnSpc>
            </a:pPr>
            <a:endParaRPr lang="en-US" sz="600" b="1" dirty="0">
              <a:solidFill>
                <a:schemeClr val="tx1"/>
              </a:solidFill>
              <a:latin typeface="Comic Sans MS" panose="030F0702030302020204" pitchFamily="66" charset="0"/>
            </a:endParaRPr>
          </a:p>
          <a:p>
            <a:pPr>
              <a:lnSpc>
                <a:spcPct val="150000"/>
              </a:lnSpc>
            </a:pPr>
            <a:r>
              <a:rPr lang="en-US" sz="1600" b="0" i="0" dirty="0">
                <a:solidFill>
                  <a:schemeClr val="tx1"/>
                </a:solidFill>
                <a:effectLst/>
                <a:latin typeface="Comic Sans MS" panose="030F0702030302020204" pitchFamily="66" charset="0"/>
              </a:rPr>
              <a:t>Anastasia </a:t>
            </a:r>
            <a:r>
              <a:rPr lang="en-US" sz="1600" b="0" i="0" dirty="0" err="1">
                <a:solidFill>
                  <a:schemeClr val="tx1"/>
                </a:solidFill>
                <a:effectLst/>
                <a:latin typeface="Comic Sans MS" panose="030F0702030302020204" pitchFamily="66" charset="0"/>
              </a:rPr>
              <a:t>Michailidou</a:t>
            </a:r>
            <a:r>
              <a:rPr lang="en-US" sz="1600" b="0" i="0" dirty="0">
                <a:solidFill>
                  <a:schemeClr val="tx1"/>
                </a:solidFill>
                <a:effectLst/>
                <a:latin typeface="Comic Sans MS" panose="030F0702030302020204" pitchFamily="66" charset="0"/>
              </a:rPr>
              <a:t> spent her whole life fleeing; from Pontus to Russia and from there, to Greece; to Argos, to </a:t>
            </a:r>
            <a:r>
              <a:rPr lang="en-US" sz="1600" b="0" i="0" dirty="0" err="1">
                <a:solidFill>
                  <a:schemeClr val="tx1"/>
                </a:solidFill>
                <a:effectLst/>
                <a:latin typeface="Comic Sans MS" panose="030F0702030302020204" pitchFamily="66" charset="0"/>
              </a:rPr>
              <a:t>Katerini</a:t>
            </a:r>
            <a:r>
              <a:rPr lang="en-US" sz="1600" b="0" i="0" dirty="0">
                <a:solidFill>
                  <a:schemeClr val="tx1"/>
                </a:solidFill>
                <a:effectLst/>
                <a:latin typeface="Comic Sans MS" panose="030F0702030302020204" pitchFamily="66" charset="0"/>
              </a:rPr>
              <a:t>, to Thessaloniki and then to </a:t>
            </a:r>
            <a:r>
              <a:rPr lang="en-US" sz="1600" b="0" i="0" dirty="0" err="1">
                <a:solidFill>
                  <a:schemeClr val="tx1"/>
                </a:solidFill>
                <a:effectLst/>
                <a:latin typeface="Comic Sans MS" panose="030F0702030302020204" pitchFamily="66" charset="0"/>
              </a:rPr>
              <a:t>Nikaia</a:t>
            </a:r>
            <a:r>
              <a:rPr lang="en-US" sz="1600" b="0" i="0" dirty="0">
                <a:solidFill>
                  <a:schemeClr val="tx1"/>
                </a:solidFill>
                <a:effectLst/>
                <a:latin typeface="Comic Sans MS" panose="030F0702030302020204" pitchFamily="66" charset="0"/>
              </a:rPr>
              <a:t>, in Piraeus. Two World Wars, one revolution and years of constant movement in search of safety and stability for herself and her family. A Singer sewing machine, a samovar and some black caviar were all the belongings she brought with her. </a:t>
            </a:r>
          </a:p>
        </p:txBody>
      </p:sp>
    </p:spTree>
    <p:extLst>
      <p:ext uri="{BB962C8B-B14F-4D97-AF65-F5344CB8AC3E}">
        <p14:creationId xmlns:p14="http://schemas.microsoft.com/office/powerpoint/2010/main" val="951352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3.5a: Object 5</a:t>
            </a:r>
          </a:p>
        </p:txBody>
      </p:sp>
      <p:pic>
        <p:nvPicPr>
          <p:cNvPr id="7170" name="Picture 2">
            <a:extLst>
              <a:ext uri="{FF2B5EF4-FFF2-40B4-BE49-F238E27FC236}">
                <a16:creationId xmlns:a16="http://schemas.microsoft.com/office/drawing/2014/main" id="{758C5C82-C46C-F142-C849-FF6279339D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389" y="742950"/>
            <a:ext cx="8514922" cy="52197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FC78C21-2057-0A22-1381-B063A2158D20}"/>
              </a:ext>
            </a:extLst>
          </p:cNvPr>
          <p:cNvSpPr/>
          <p:nvPr/>
        </p:nvSpPr>
        <p:spPr>
          <a:xfrm>
            <a:off x="4895850" y="5657850"/>
            <a:ext cx="3390472" cy="685800"/>
          </a:xfrm>
          <a:prstGeom prst="rect">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mic Sans MS" panose="030F0702030302020204" pitchFamily="66" charset="0"/>
              </a:rPr>
              <a:t>Dessert spoons</a:t>
            </a:r>
          </a:p>
        </p:txBody>
      </p:sp>
    </p:spTree>
    <p:extLst>
      <p:ext uri="{BB962C8B-B14F-4D97-AF65-F5344CB8AC3E}">
        <p14:creationId xmlns:p14="http://schemas.microsoft.com/office/powerpoint/2010/main" val="2463235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3.5b: Object 5</a:t>
            </a:r>
          </a:p>
        </p:txBody>
      </p:sp>
      <p:sp>
        <p:nvSpPr>
          <p:cNvPr id="5" name="Rectangle 4">
            <a:extLst>
              <a:ext uri="{FF2B5EF4-FFF2-40B4-BE49-F238E27FC236}">
                <a16:creationId xmlns:a16="http://schemas.microsoft.com/office/drawing/2014/main" id="{0DB94254-8B8E-9676-9B4B-CA511482939B}"/>
              </a:ext>
            </a:extLst>
          </p:cNvPr>
          <p:cNvSpPr/>
          <p:nvPr/>
        </p:nvSpPr>
        <p:spPr>
          <a:xfrm>
            <a:off x="1534886" y="1094014"/>
            <a:ext cx="6074228" cy="4669971"/>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2000" b="1" dirty="0">
                <a:solidFill>
                  <a:schemeClr val="tx1"/>
                </a:solidFill>
                <a:latin typeface="Comic Sans MS" panose="030F0702030302020204" pitchFamily="66" charset="0"/>
              </a:rPr>
              <a:t>Dessert spoons:</a:t>
            </a:r>
          </a:p>
          <a:p>
            <a:pPr>
              <a:lnSpc>
                <a:spcPct val="150000"/>
              </a:lnSpc>
            </a:pPr>
            <a:endParaRPr lang="en-US" sz="600" b="1" dirty="0">
              <a:solidFill>
                <a:schemeClr val="tx1"/>
              </a:solidFill>
              <a:latin typeface="Comic Sans MS" panose="030F0702030302020204" pitchFamily="66" charset="0"/>
            </a:endParaRPr>
          </a:p>
          <a:p>
            <a:pPr>
              <a:lnSpc>
                <a:spcPct val="150000"/>
              </a:lnSpc>
            </a:pPr>
            <a:r>
              <a:rPr lang="en-US" sz="1600" b="0" i="0" dirty="0" err="1">
                <a:solidFill>
                  <a:schemeClr val="tx1"/>
                </a:solidFill>
                <a:effectLst/>
                <a:latin typeface="Comic Sans MS" panose="030F0702030302020204" pitchFamily="66" charset="0"/>
              </a:rPr>
              <a:t>Charoula</a:t>
            </a:r>
            <a:r>
              <a:rPr lang="en-US" sz="1600" b="0" i="0" dirty="0">
                <a:solidFill>
                  <a:schemeClr val="tx1"/>
                </a:solidFill>
                <a:effectLst/>
                <a:latin typeface="Comic Sans MS" panose="030F0702030302020204" pitchFamily="66" charset="0"/>
              </a:rPr>
              <a:t> </a:t>
            </a:r>
            <a:r>
              <a:rPr lang="en-US" sz="1600" b="0" i="0" dirty="0" err="1">
                <a:solidFill>
                  <a:schemeClr val="tx1"/>
                </a:solidFill>
                <a:effectLst/>
                <a:latin typeface="Comic Sans MS" panose="030F0702030302020204" pitchFamily="66" charset="0"/>
              </a:rPr>
              <a:t>Panagiotidou</a:t>
            </a:r>
            <a:r>
              <a:rPr lang="en-US" sz="1600" b="0" i="0" dirty="0">
                <a:solidFill>
                  <a:schemeClr val="tx1"/>
                </a:solidFill>
                <a:effectLst/>
                <a:latin typeface="Comic Sans MS" panose="030F0702030302020204" pitchFamily="66" charset="0"/>
              </a:rPr>
              <a:t> has kept some of the objects brought to Greece by her mother’s family: a set of six, hefty, silver-plated spoons and forks which have been used for years in her household and three intricate silver dessert spoons engraved with the initials ‘</a:t>
            </a:r>
            <a:r>
              <a:rPr lang="en-US" sz="1600" b="0" i="0" dirty="0" err="1">
                <a:solidFill>
                  <a:schemeClr val="tx1"/>
                </a:solidFill>
                <a:effectLst/>
                <a:latin typeface="Comic Sans MS" panose="030F0702030302020204" pitchFamily="66" charset="0"/>
              </a:rPr>
              <a:t>P.Th</a:t>
            </a:r>
            <a:r>
              <a:rPr lang="en-US" sz="1600" b="0" i="0" dirty="0">
                <a:solidFill>
                  <a:schemeClr val="tx1"/>
                </a:solidFill>
                <a:effectLst/>
                <a:latin typeface="Comic Sans MS" panose="030F0702030302020204" pitchFamily="66" charset="0"/>
              </a:rPr>
              <a:t>.’, standing for ‘</a:t>
            </a:r>
            <a:r>
              <a:rPr lang="en-US" sz="1600" b="0" i="0" dirty="0" err="1">
                <a:solidFill>
                  <a:schemeClr val="tx1"/>
                </a:solidFill>
                <a:effectLst/>
                <a:latin typeface="Comic Sans MS" panose="030F0702030302020204" pitchFamily="66" charset="0"/>
              </a:rPr>
              <a:t>Pinelopi</a:t>
            </a:r>
            <a:r>
              <a:rPr lang="en-US" sz="1600" b="0" i="0" dirty="0">
                <a:solidFill>
                  <a:schemeClr val="tx1"/>
                </a:solidFill>
                <a:effectLst/>
                <a:latin typeface="Comic Sans MS" panose="030F0702030302020204" pitchFamily="66" charset="0"/>
              </a:rPr>
              <a:t>’ and ‘</a:t>
            </a:r>
            <a:r>
              <a:rPr lang="en-US" sz="1600" b="0" i="0" dirty="0" err="1">
                <a:solidFill>
                  <a:schemeClr val="tx1"/>
                </a:solidFill>
                <a:effectLst/>
                <a:latin typeface="Comic Sans MS" panose="030F0702030302020204" pitchFamily="66" charset="0"/>
              </a:rPr>
              <a:t>Theofilos</a:t>
            </a:r>
            <a:r>
              <a:rPr lang="en-US" sz="1600" b="0" i="0" dirty="0">
                <a:solidFill>
                  <a:schemeClr val="tx1"/>
                </a:solidFill>
                <a:effectLst/>
                <a:latin typeface="Comic Sans MS" panose="030F0702030302020204" pitchFamily="66" charset="0"/>
              </a:rPr>
              <a:t>’, probably given to </a:t>
            </a:r>
            <a:r>
              <a:rPr lang="en-US" sz="1600" b="0" i="0" dirty="0" err="1">
                <a:solidFill>
                  <a:schemeClr val="tx1"/>
                </a:solidFill>
                <a:effectLst/>
                <a:latin typeface="Comic Sans MS" panose="030F0702030302020204" pitchFamily="66" charset="0"/>
              </a:rPr>
              <a:t>Charoula’s</a:t>
            </a:r>
            <a:r>
              <a:rPr lang="en-US" sz="1600" b="0" i="0" dirty="0">
                <a:solidFill>
                  <a:schemeClr val="tx1"/>
                </a:solidFill>
                <a:effectLst/>
                <a:latin typeface="Comic Sans MS" panose="030F0702030302020204" pitchFamily="66" charset="0"/>
              </a:rPr>
              <a:t> grandparents as wedding gifts. She still uses all these objects in her everyday life and shares their stories with her children and grandchildren in an effort to keep the history of the family alive and preserve the memory of the house, the village, and the life they left behind. </a:t>
            </a:r>
          </a:p>
        </p:txBody>
      </p:sp>
    </p:spTree>
    <p:extLst>
      <p:ext uri="{BB962C8B-B14F-4D97-AF65-F5344CB8AC3E}">
        <p14:creationId xmlns:p14="http://schemas.microsoft.com/office/powerpoint/2010/main" val="142218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90714" y="143838"/>
            <a:ext cx="8705636" cy="2677656"/>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dirty="0">
                <a:latin typeface="Comic Sans MS" panose="030F0902030302020204" pitchFamily="66" charset="0"/>
              </a:rPr>
              <a:t>Now, we’re going to reflect on the </a:t>
            </a:r>
            <a:r>
              <a:rPr lang="en-US" sz="2800" b="1" dirty="0">
                <a:latin typeface="Comic Sans MS" panose="030F0902030302020204" pitchFamily="66" charset="0"/>
              </a:rPr>
              <a:t>value</a:t>
            </a:r>
            <a:r>
              <a:rPr lang="en-US" sz="2800" dirty="0">
                <a:latin typeface="Comic Sans MS" panose="030F0902030302020204" pitchFamily="66" charset="0"/>
              </a:rPr>
              <a:t> of objects as historical sources. </a:t>
            </a:r>
          </a:p>
          <a:p>
            <a:endParaRPr lang="en-US" sz="2800" dirty="0">
              <a:latin typeface="Comic Sans MS" panose="030F0902030302020204" pitchFamily="66" charset="0"/>
            </a:endParaRPr>
          </a:p>
          <a:p>
            <a:r>
              <a:rPr lang="en-US" sz="2800" b="1" u="sng" dirty="0">
                <a:latin typeface="Comic Sans MS" panose="030F0902030302020204" pitchFamily="66" charset="0"/>
              </a:rPr>
              <a:t>All</a:t>
            </a:r>
            <a:r>
              <a:rPr lang="en-US" sz="2800" dirty="0">
                <a:latin typeface="Comic Sans MS" panose="030F0902030302020204" pitchFamily="66" charset="0"/>
              </a:rPr>
              <a:t> sources are valuable/useful for one reason or another. However, one of the ways we can </a:t>
            </a:r>
            <a:r>
              <a:rPr lang="en-US" sz="2800" i="1" dirty="0">
                <a:latin typeface="Comic Sans MS" panose="030F0902030302020204" pitchFamily="66" charset="0"/>
              </a:rPr>
              <a:t>quantify</a:t>
            </a:r>
            <a:r>
              <a:rPr lang="en-US" sz="2800" dirty="0">
                <a:latin typeface="Comic Sans MS" panose="030F0902030302020204" pitchFamily="66" charset="0"/>
              </a:rPr>
              <a:t> this value is by considering two </a:t>
            </a:r>
            <a:r>
              <a:rPr lang="en-US" sz="2800" b="1" dirty="0">
                <a:latin typeface="Comic Sans MS" panose="030F0902030302020204" pitchFamily="66" charset="0"/>
              </a:rPr>
              <a:t>criteria</a:t>
            </a:r>
            <a:r>
              <a:rPr lang="en-US" sz="2800" dirty="0">
                <a:latin typeface="Comic Sans MS" panose="030F0902030302020204" pitchFamily="66" charset="0"/>
              </a:rPr>
              <a:t>…</a:t>
            </a:r>
            <a:endParaRPr lang="en-US" sz="2800" b="1" u="sng" dirty="0">
              <a:latin typeface="Comic Sans MS" panose="030F0902030302020204" pitchFamily="66" charset="0"/>
            </a:endParaRPr>
          </a:p>
        </p:txBody>
      </p:sp>
      <p:sp>
        <p:nvSpPr>
          <p:cNvPr id="3" name="Rectangle: Rounded Corners 2">
            <a:extLst>
              <a:ext uri="{FF2B5EF4-FFF2-40B4-BE49-F238E27FC236}">
                <a16:creationId xmlns:a16="http://schemas.microsoft.com/office/drawing/2014/main" id="{099F0B00-21BD-B8E7-3AEB-153CB55751DA}"/>
              </a:ext>
            </a:extLst>
          </p:cNvPr>
          <p:cNvSpPr/>
          <p:nvPr/>
        </p:nvSpPr>
        <p:spPr>
          <a:xfrm>
            <a:off x="190714" y="3295650"/>
            <a:ext cx="4209836" cy="2990850"/>
          </a:xfrm>
          <a:prstGeom prst="roundRect">
            <a:avLst/>
          </a:prstGeom>
          <a:solidFill>
            <a:schemeClr val="accent4">
              <a:lumMod val="40000"/>
              <a:lumOff val="6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dirty="0">
                <a:solidFill>
                  <a:schemeClr val="tx1"/>
                </a:solidFill>
                <a:latin typeface="Comic Sans MS" panose="030F0702030302020204" pitchFamily="66" charset="0"/>
              </a:rPr>
              <a:t>…How does the information/insight provided by the source </a:t>
            </a:r>
            <a:r>
              <a:rPr lang="en-US" sz="2600" b="1" dirty="0">
                <a:solidFill>
                  <a:srgbClr val="0070C0"/>
                </a:solidFill>
                <a:latin typeface="Comic Sans MS" panose="030F0702030302020204" pitchFamily="66" charset="0"/>
              </a:rPr>
              <a:t>corroborate</a:t>
            </a:r>
            <a:r>
              <a:rPr lang="en-US" sz="2600" dirty="0">
                <a:solidFill>
                  <a:schemeClr val="tx1"/>
                </a:solidFill>
                <a:latin typeface="Comic Sans MS" panose="030F0702030302020204" pitchFamily="66" charset="0"/>
              </a:rPr>
              <a:t> (back-up/support) other sources, or what I know already?</a:t>
            </a:r>
            <a:endParaRPr lang="en-GB" sz="2600" dirty="0">
              <a:solidFill>
                <a:schemeClr val="tx1"/>
              </a:solidFill>
              <a:latin typeface="Comic Sans MS" panose="030F0702030302020204" pitchFamily="66" charset="0"/>
            </a:endParaRPr>
          </a:p>
        </p:txBody>
      </p:sp>
      <p:sp>
        <p:nvSpPr>
          <p:cNvPr id="4" name="Rectangle: Rounded Corners 3">
            <a:extLst>
              <a:ext uri="{FF2B5EF4-FFF2-40B4-BE49-F238E27FC236}">
                <a16:creationId xmlns:a16="http://schemas.microsoft.com/office/drawing/2014/main" id="{82C3BAA0-B9DD-65D1-01EF-8F87AD4B4FFB}"/>
              </a:ext>
            </a:extLst>
          </p:cNvPr>
          <p:cNvSpPr/>
          <p:nvPr/>
        </p:nvSpPr>
        <p:spPr>
          <a:xfrm>
            <a:off x="4767722" y="3295650"/>
            <a:ext cx="4128628" cy="2990850"/>
          </a:xfrm>
          <a:prstGeom prst="roundRect">
            <a:avLst/>
          </a:prstGeom>
          <a:solidFill>
            <a:schemeClr val="accent4">
              <a:lumMod val="40000"/>
              <a:lumOff val="6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50" dirty="0">
                <a:solidFill>
                  <a:schemeClr val="tx1"/>
                </a:solidFill>
                <a:latin typeface="Comic Sans MS" panose="030F0702030302020204" pitchFamily="66" charset="0"/>
              </a:rPr>
              <a:t>…How does the information/insight provided by the source </a:t>
            </a:r>
            <a:r>
              <a:rPr lang="en-US" sz="2550" b="1" dirty="0">
                <a:solidFill>
                  <a:srgbClr val="FF33CC"/>
                </a:solidFill>
                <a:latin typeface="Comic Sans MS" panose="030F0702030302020204" pitchFamily="66" charset="0"/>
              </a:rPr>
              <a:t>challenge</a:t>
            </a:r>
            <a:r>
              <a:rPr lang="en-US" sz="2550" dirty="0">
                <a:solidFill>
                  <a:schemeClr val="tx1"/>
                </a:solidFill>
                <a:latin typeface="Comic Sans MS" panose="030F0702030302020204" pitchFamily="66" charset="0"/>
              </a:rPr>
              <a:t> (or offer alternative views about) other sources, or what I know already?</a:t>
            </a:r>
            <a:endParaRPr lang="en-GB" sz="2550"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3022843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8876872" cy="3539430"/>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dirty="0">
                <a:latin typeface="Comic Sans MS" panose="030F0902030302020204" pitchFamily="66" charset="0"/>
              </a:rPr>
              <a:t>Let’s practise this by reflecting on the objects you chose to take with you on your imaginary journeys at the beginning of the lesson. </a:t>
            </a:r>
          </a:p>
          <a:p>
            <a:endParaRPr lang="en-US" sz="2800" b="1" dirty="0">
              <a:latin typeface="Comic Sans MS" panose="030F0902030302020204" pitchFamily="66" charset="0"/>
            </a:endParaRPr>
          </a:p>
          <a:p>
            <a:r>
              <a:rPr lang="en-US" sz="2800" b="1" dirty="0">
                <a:latin typeface="Comic Sans MS" panose="030F0902030302020204" pitchFamily="66" charset="0"/>
              </a:rPr>
              <a:t>TASK:</a:t>
            </a:r>
            <a:r>
              <a:rPr lang="en-US" sz="2800" dirty="0">
                <a:latin typeface="Comic Sans MS" panose="030F0902030302020204" pitchFamily="66" charset="0"/>
              </a:rPr>
              <a:t> In your pair, take it in turns to tell each other the three objects you selected. Then, carry out an analysis of the objects (and your partner!) using the criteria outlined below: </a:t>
            </a:r>
          </a:p>
        </p:txBody>
      </p:sp>
      <p:sp>
        <p:nvSpPr>
          <p:cNvPr id="4" name="Rectangle: Rounded Corners 3">
            <a:extLst>
              <a:ext uri="{FF2B5EF4-FFF2-40B4-BE49-F238E27FC236}">
                <a16:creationId xmlns:a16="http://schemas.microsoft.com/office/drawing/2014/main" id="{88A685C5-6C24-E949-ED2A-B195EA8C3DC3}"/>
              </a:ext>
            </a:extLst>
          </p:cNvPr>
          <p:cNvSpPr/>
          <p:nvPr/>
        </p:nvSpPr>
        <p:spPr>
          <a:xfrm>
            <a:off x="3190587" y="4114800"/>
            <a:ext cx="2739079" cy="2171700"/>
          </a:xfrm>
          <a:prstGeom prst="roundRect">
            <a:avLst/>
          </a:prstGeom>
          <a:solidFill>
            <a:schemeClr val="accent4">
              <a:lumMod val="40000"/>
              <a:lumOff val="6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latin typeface="Comic Sans MS" panose="030F0702030302020204" pitchFamily="66" charset="0"/>
              </a:rPr>
              <a:t>How do these choices </a:t>
            </a:r>
            <a:r>
              <a:rPr lang="en-US" sz="2200" b="1" dirty="0">
                <a:solidFill>
                  <a:srgbClr val="0070C0"/>
                </a:solidFill>
                <a:latin typeface="Comic Sans MS" panose="030F0702030302020204" pitchFamily="66" charset="0"/>
              </a:rPr>
              <a:t>corroborate</a:t>
            </a:r>
            <a:r>
              <a:rPr lang="en-US" sz="2200" dirty="0">
                <a:solidFill>
                  <a:schemeClr val="tx1"/>
                </a:solidFill>
                <a:latin typeface="Comic Sans MS" panose="030F0702030302020204" pitchFamily="66" charset="0"/>
              </a:rPr>
              <a:t> what you already know about your partner?</a:t>
            </a:r>
            <a:endParaRPr lang="en-GB" sz="2200" dirty="0">
              <a:solidFill>
                <a:schemeClr val="tx1"/>
              </a:solidFill>
              <a:latin typeface="Comic Sans MS" panose="030F0702030302020204" pitchFamily="66" charset="0"/>
            </a:endParaRPr>
          </a:p>
        </p:txBody>
      </p:sp>
      <p:sp>
        <p:nvSpPr>
          <p:cNvPr id="5" name="Rectangle: Rounded Corners 4">
            <a:extLst>
              <a:ext uri="{FF2B5EF4-FFF2-40B4-BE49-F238E27FC236}">
                <a16:creationId xmlns:a16="http://schemas.microsoft.com/office/drawing/2014/main" id="{F21B2DA4-8B42-0AF1-2FFB-27FBB724B68E}"/>
              </a:ext>
            </a:extLst>
          </p:cNvPr>
          <p:cNvSpPr/>
          <p:nvPr/>
        </p:nvSpPr>
        <p:spPr>
          <a:xfrm>
            <a:off x="6324194" y="4114800"/>
            <a:ext cx="2686242" cy="2171700"/>
          </a:xfrm>
          <a:prstGeom prst="roundRect">
            <a:avLst/>
          </a:prstGeom>
          <a:solidFill>
            <a:schemeClr val="accent4">
              <a:lumMod val="40000"/>
              <a:lumOff val="6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latin typeface="Comic Sans MS" panose="030F0702030302020204" pitchFamily="66" charset="0"/>
              </a:rPr>
              <a:t>How do these choices </a:t>
            </a:r>
            <a:r>
              <a:rPr lang="en-US" sz="2200" b="1" dirty="0">
                <a:solidFill>
                  <a:srgbClr val="FF33CC"/>
                </a:solidFill>
                <a:latin typeface="Comic Sans MS" panose="030F0702030302020204" pitchFamily="66" charset="0"/>
              </a:rPr>
              <a:t>challenge</a:t>
            </a:r>
            <a:r>
              <a:rPr lang="en-US" sz="2200" dirty="0">
                <a:solidFill>
                  <a:schemeClr val="tx1"/>
                </a:solidFill>
                <a:latin typeface="Comic Sans MS" panose="030F0702030302020204" pitchFamily="66" charset="0"/>
              </a:rPr>
              <a:t> what you know, or give you new insight into their character?</a:t>
            </a:r>
            <a:endParaRPr lang="en-GB" sz="2200" dirty="0">
              <a:solidFill>
                <a:schemeClr val="tx1"/>
              </a:solidFill>
              <a:latin typeface="Comic Sans MS" panose="030F0702030302020204" pitchFamily="66" charset="0"/>
            </a:endParaRPr>
          </a:p>
        </p:txBody>
      </p:sp>
      <p:sp>
        <p:nvSpPr>
          <p:cNvPr id="6" name="Rectangle: Rounded Corners 5">
            <a:extLst>
              <a:ext uri="{FF2B5EF4-FFF2-40B4-BE49-F238E27FC236}">
                <a16:creationId xmlns:a16="http://schemas.microsoft.com/office/drawing/2014/main" id="{DED264A6-67B1-FACB-FF5D-8F0FA9682C89}"/>
              </a:ext>
            </a:extLst>
          </p:cNvPr>
          <p:cNvSpPr/>
          <p:nvPr/>
        </p:nvSpPr>
        <p:spPr>
          <a:xfrm>
            <a:off x="133564" y="4114800"/>
            <a:ext cx="2739079" cy="2171700"/>
          </a:xfrm>
          <a:prstGeom prst="roundRect">
            <a:avLst/>
          </a:prstGeom>
          <a:solidFill>
            <a:schemeClr val="accent4">
              <a:lumMod val="40000"/>
              <a:lumOff val="6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latin typeface="Comic Sans MS" panose="030F0702030302020204" pitchFamily="66" charset="0"/>
              </a:rPr>
              <a:t>What were your partner’s three chosen objects?</a:t>
            </a:r>
            <a:endParaRPr lang="en-GB" sz="2200" dirty="0">
              <a:solidFill>
                <a:schemeClr val="tx1"/>
              </a:solidFill>
              <a:latin typeface="Comic Sans MS" panose="030F0702030302020204" pitchFamily="66" charset="0"/>
            </a:endParaRPr>
          </a:p>
        </p:txBody>
      </p:sp>
      <p:sp>
        <p:nvSpPr>
          <p:cNvPr id="7" name="Arrow: Right 6">
            <a:extLst>
              <a:ext uri="{FF2B5EF4-FFF2-40B4-BE49-F238E27FC236}">
                <a16:creationId xmlns:a16="http://schemas.microsoft.com/office/drawing/2014/main" id="{D066A189-5FBE-AD39-7101-4F9948CC2252}"/>
              </a:ext>
            </a:extLst>
          </p:cNvPr>
          <p:cNvSpPr/>
          <p:nvPr/>
        </p:nvSpPr>
        <p:spPr>
          <a:xfrm>
            <a:off x="2796059" y="4943475"/>
            <a:ext cx="543021" cy="514350"/>
          </a:xfrm>
          <a:prstGeom prst="rightArrow">
            <a:avLst/>
          </a:prstGeom>
          <a:solidFill>
            <a:srgbClr val="99FFCC"/>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rrow: Right 7">
            <a:extLst>
              <a:ext uri="{FF2B5EF4-FFF2-40B4-BE49-F238E27FC236}">
                <a16:creationId xmlns:a16="http://schemas.microsoft.com/office/drawing/2014/main" id="{937EC231-B263-4CDA-F3E7-B0CAB74708D4}"/>
              </a:ext>
            </a:extLst>
          </p:cNvPr>
          <p:cNvSpPr/>
          <p:nvPr/>
        </p:nvSpPr>
        <p:spPr>
          <a:xfrm>
            <a:off x="5855420" y="4943475"/>
            <a:ext cx="543021" cy="514350"/>
          </a:xfrm>
          <a:prstGeom prst="rightArrow">
            <a:avLst/>
          </a:prstGeom>
          <a:solidFill>
            <a:srgbClr val="99FFCC"/>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202654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8A685C5-6C24-E949-ED2A-B195EA8C3DC3}"/>
              </a:ext>
            </a:extLst>
          </p:cNvPr>
          <p:cNvSpPr/>
          <p:nvPr/>
        </p:nvSpPr>
        <p:spPr>
          <a:xfrm>
            <a:off x="3190587" y="781358"/>
            <a:ext cx="2739079" cy="2171700"/>
          </a:xfrm>
          <a:prstGeom prst="roundRect">
            <a:avLst/>
          </a:prstGeom>
          <a:solidFill>
            <a:schemeClr val="accent4">
              <a:lumMod val="40000"/>
              <a:lumOff val="6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latin typeface="Comic Sans MS" panose="030F0702030302020204" pitchFamily="66" charset="0"/>
              </a:rPr>
              <a:t>How do these choices </a:t>
            </a:r>
            <a:r>
              <a:rPr lang="en-US" sz="2200" b="1" dirty="0">
                <a:solidFill>
                  <a:srgbClr val="0070C0"/>
                </a:solidFill>
                <a:latin typeface="Comic Sans MS" panose="030F0702030302020204" pitchFamily="66" charset="0"/>
              </a:rPr>
              <a:t>corroborate</a:t>
            </a:r>
            <a:r>
              <a:rPr lang="en-US" sz="2200" dirty="0">
                <a:solidFill>
                  <a:schemeClr val="tx1"/>
                </a:solidFill>
                <a:latin typeface="Comic Sans MS" panose="030F0702030302020204" pitchFamily="66" charset="0"/>
              </a:rPr>
              <a:t> what you already know about your partner?</a:t>
            </a:r>
            <a:endParaRPr lang="en-GB" sz="2200" dirty="0">
              <a:solidFill>
                <a:schemeClr val="tx1"/>
              </a:solidFill>
              <a:latin typeface="Comic Sans MS" panose="030F0702030302020204" pitchFamily="66" charset="0"/>
            </a:endParaRPr>
          </a:p>
        </p:txBody>
      </p:sp>
      <p:sp>
        <p:nvSpPr>
          <p:cNvPr id="5" name="Rectangle: Rounded Corners 4">
            <a:extLst>
              <a:ext uri="{FF2B5EF4-FFF2-40B4-BE49-F238E27FC236}">
                <a16:creationId xmlns:a16="http://schemas.microsoft.com/office/drawing/2014/main" id="{F21B2DA4-8B42-0AF1-2FFB-27FBB724B68E}"/>
              </a:ext>
            </a:extLst>
          </p:cNvPr>
          <p:cNvSpPr/>
          <p:nvPr/>
        </p:nvSpPr>
        <p:spPr>
          <a:xfrm>
            <a:off x="6324194" y="781358"/>
            <a:ext cx="2686242" cy="2171700"/>
          </a:xfrm>
          <a:prstGeom prst="roundRect">
            <a:avLst/>
          </a:prstGeom>
          <a:solidFill>
            <a:schemeClr val="accent4">
              <a:lumMod val="40000"/>
              <a:lumOff val="6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latin typeface="Comic Sans MS" panose="030F0702030302020204" pitchFamily="66" charset="0"/>
              </a:rPr>
              <a:t>How do these choices </a:t>
            </a:r>
            <a:r>
              <a:rPr lang="en-US" sz="2200" b="1" dirty="0">
                <a:solidFill>
                  <a:srgbClr val="FF33CC"/>
                </a:solidFill>
                <a:latin typeface="Comic Sans MS" panose="030F0702030302020204" pitchFamily="66" charset="0"/>
              </a:rPr>
              <a:t>challenge</a:t>
            </a:r>
            <a:r>
              <a:rPr lang="en-US" sz="2200" dirty="0">
                <a:solidFill>
                  <a:schemeClr val="tx1"/>
                </a:solidFill>
                <a:latin typeface="Comic Sans MS" panose="030F0702030302020204" pitchFamily="66" charset="0"/>
              </a:rPr>
              <a:t> what you know, or give you new insight into their character?</a:t>
            </a:r>
            <a:endParaRPr lang="en-GB" sz="2200" dirty="0">
              <a:solidFill>
                <a:schemeClr val="tx1"/>
              </a:solidFill>
              <a:latin typeface="Comic Sans MS" panose="030F0702030302020204" pitchFamily="66" charset="0"/>
            </a:endParaRPr>
          </a:p>
        </p:txBody>
      </p:sp>
      <p:sp>
        <p:nvSpPr>
          <p:cNvPr id="6" name="Rectangle: Rounded Corners 5">
            <a:extLst>
              <a:ext uri="{FF2B5EF4-FFF2-40B4-BE49-F238E27FC236}">
                <a16:creationId xmlns:a16="http://schemas.microsoft.com/office/drawing/2014/main" id="{DED264A6-67B1-FACB-FF5D-8F0FA9682C89}"/>
              </a:ext>
            </a:extLst>
          </p:cNvPr>
          <p:cNvSpPr/>
          <p:nvPr/>
        </p:nvSpPr>
        <p:spPr>
          <a:xfrm>
            <a:off x="133564" y="800408"/>
            <a:ext cx="2739079" cy="2171700"/>
          </a:xfrm>
          <a:prstGeom prst="roundRect">
            <a:avLst/>
          </a:prstGeom>
          <a:solidFill>
            <a:schemeClr val="accent4">
              <a:lumMod val="40000"/>
              <a:lumOff val="6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latin typeface="Comic Sans MS" panose="030F0702030302020204" pitchFamily="66" charset="0"/>
              </a:rPr>
              <a:t>What were your partner’s three chosen objects?</a:t>
            </a:r>
            <a:endParaRPr lang="en-GB" sz="2200" dirty="0">
              <a:solidFill>
                <a:schemeClr val="tx1"/>
              </a:solidFill>
              <a:latin typeface="Comic Sans MS" panose="030F0702030302020204" pitchFamily="66" charset="0"/>
            </a:endParaRPr>
          </a:p>
        </p:txBody>
      </p:sp>
      <p:sp>
        <p:nvSpPr>
          <p:cNvPr id="3" name="Arrow: Right 2">
            <a:extLst>
              <a:ext uri="{FF2B5EF4-FFF2-40B4-BE49-F238E27FC236}">
                <a16:creationId xmlns:a16="http://schemas.microsoft.com/office/drawing/2014/main" id="{BCA4C4FB-F07E-8D96-0317-621C0DE28665}"/>
              </a:ext>
            </a:extLst>
          </p:cNvPr>
          <p:cNvSpPr/>
          <p:nvPr/>
        </p:nvSpPr>
        <p:spPr>
          <a:xfrm>
            <a:off x="2796059" y="1610033"/>
            <a:ext cx="543021" cy="514350"/>
          </a:xfrm>
          <a:prstGeom prst="rightArrow">
            <a:avLst/>
          </a:prstGeom>
          <a:solidFill>
            <a:srgbClr val="99FFCC"/>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Right 6">
            <a:extLst>
              <a:ext uri="{FF2B5EF4-FFF2-40B4-BE49-F238E27FC236}">
                <a16:creationId xmlns:a16="http://schemas.microsoft.com/office/drawing/2014/main" id="{3E88195C-80A6-76D8-F3F0-17DBA1E3245A}"/>
              </a:ext>
            </a:extLst>
          </p:cNvPr>
          <p:cNvSpPr/>
          <p:nvPr/>
        </p:nvSpPr>
        <p:spPr>
          <a:xfrm>
            <a:off x="5855420" y="1610033"/>
            <a:ext cx="543021" cy="514350"/>
          </a:xfrm>
          <a:prstGeom prst="rightArrow">
            <a:avLst/>
          </a:prstGeom>
          <a:solidFill>
            <a:srgbClr val="99FFCC"/>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407E8284-4FDA-816A-D38E-81886B7B6F84}"/>
              </a:ext>
            </a:extLst>
          </p:cNvPr>
          <p:cNvSpPr txBox="1"/>
          <p:nvPr/>
        </p:nvSpPr>
        <p:spPr>
          <a:xfrm>
            <a:off x="238231" y="3216026"/>
            <a:ext cx="2634411" cy="2723823"/>
          </a:xfrm>
          <a:prstGeom prst="rect">
            <a:avLst/>
          </a:prstGeom>
          <a:noFill/>
        </p:spPr>
        <p:txBody>
          <a:bodyPr wrap="square">
            <a:spAutoFit/>
          </a:bodyPr>
          <a:lstStyle/>
          <a:p>
            <a:r>
              <a:rPr lang="en-US" sz="1900" i="1" dirty="0">
                <a:solidFill>
                  <a:srgbClr val="7030A0"/>
                </a:solidFill>
                <a:latin typeface="Comic Sans MS" panose="030F0702030302020204" pitchFamily="66" charset="0"/>
              </a:rPr>
              <a:t>‘My partner chose to take a football, a tube of medical cooling gel, and a decorated biscuit tin (which they tell me was inherited from a relative who passed away).’ </a:t>
            </a:r>
            <a:endParaRPr lang="en-GB" sz="1900" i="1" dirty="0">
              <a:solidFill>
                <a:srgbClr val="7030A0"/>
              </a:solidFill>
              <a:latin typeface="Comic Sans MS" panose="030F0702030302020204" pitchFamily="66" charset="0"/>
            </a:endParaRPr>
          </a:p>
        </p:txBody>
      </p:sp>
      <p:sp>
        <p:nvSpPr>
          <p:cNvPr id="10" name="TextBox 9">
            <a:extLst>
              <a:ext uri="{FF2B5EF4-FFF2-40B4-BE49-F238E27FC236}">
                <a16:creationId xmlns:a16="http://schemas.microsoft.com/office/drawing/2014/main" id="{098C3DBB-451C-3714-8313-173809C306F6}"/>
              </a:ext>
            </a:extLst>
          </p:cNvPr>
          <p:cNvSpPr txBox="1"/>
          <p:nvPr/>
        </p:nvSpPr>
        <p:spPr>
          <a:xfrm>
            <a:off x="3277708" y="3076037"/>
            <a:ext cx="2739079" cy="3308598"/>
          </a:xfrm>
          <a:prstGeom prst="rect">
            <a:avLst/>
          </a:prstGeom>
          <a:noFill/>
        </p:spPr>
        <p:txBody>
          <a:bodyPr wrap="square">
            <a:spAutoFit/>
          </a:bodyPr>
          <a:lstStyle/>
          <a:p>
            <a:r>
              <a:rPr lang="en-US" sz="1900" i="1" dirty="0">
                <a:solidFill>
                  <a:srgbClr val="7030A0"/>
                </a:solidFill>
                <a:latin typeface="Comic Sans MS" panose="030F0702030302020204" pitchFamily="66" charset="0"/>
              </a:rPr>
              <a:t>‘This confirms what I know about my partner: that they love to play football. I see them playing football every day. I’m not surprised they need the cooling gel: they’ve probably caused an injury playing too often.’ </a:t>
            </a:r>
            <a:endParaRPr lang="en-GB" sz="1900" i="1" dirty="0">
              <a:solidFill>
                <a:srgbClr val="7030A0"/>
              </a:solidFill>
              <a:latin typeface="Comic Sans MS" panose="030F0702030302020204" pitchFamily="66" charset="0"/>
            </a:endParaRPr>
          </a:p>
        </p:txBody>
      </p:sp>
      <p:sp>
        <p:nvSpPr>
          <p:cNvPr id="11" name="TextBox 10">
            <a:extLst>
              <a:ext uri="{FF2B5EF4-FFF2-40B4-BE49-F238E27FC236}">
                <a16:creationId xmlns:a16="http://schemas.microsoft.com/office/drawing/2014/main" id="{3D184A62-ABFB-9798-0505-B73C9A5381DC}"/>
              </a:ext>
            </a:extLst>
          </p:cNvPr>
          <p:cNvSpPr txBox="1"/>
          <p:nvPr/>
        </p:nvSpPr>
        <p:spPr>
          <a:xfrm>
            <a:off x="6418033" y="3216026"/>
            <a:ext cx="2634411" cy="2723823"/>
          </a:xfrm>
          <a:prstGeom prst="rect">
            <a:avLst/>
          </a:prstGeom>
          <a:noFill/>
        </p:spPr>
        <p:txBody>
          <a:bodyPr wrap="square">
            <a:spAutoFit/>
          </a:bodyPr>
          <a:lstStyle/>
          <a:p>
            <a:r>
              <a:rPr lang="en-US" sz="1900" i="1" dirty="0">
                <a:solidFill>
                  <a:srgbClr val="7030A0"/>
                </a:solidFill>
                <a:latin typeface="Comic Sans MS" panose="030F0702030302020204" pitchFamily="66" charset="0"/>
              </a:rPr>
              <a:t>‘This gives me new insight into my partner, because I didn’t know that they had lost a relative. It makes me think that they have more of an emotional side than I had realised.’ </a:t>
            </a:r>
            <a:endParaRPr lang="en-GB" sz="1900" i="1" dirty="0">
              <a:solidFill>
                <a:srgbClr val="7030A0"/>
              </a:solidFill>
              <a:latin typeface="Comic Sans MS" panose="030F0702030302020204" pitchFamily="66" charset="0"/>
            </a:endParaRPr>
          </a:p>
        </p:txBody>
      </p:sp>
      <p:sp>
        <p:nvSpPr>
          <p:cNvPr id="12" name="Arrow: Right 11">
            <a:extLst>
              <a:ext uri="{FF2B5EF4-FFF2-40B4-BE49-F238E27FC236}">
                <a16:creationId xmlns:a16="http://schemas.microsoft.com/office/drawing/2014/main" id="{063EC2C7-83E9-07B4-15F0-81AD4E2D666D}"/>
              </a:ext>
            </a:extLst>
          </p:cNvPr>
          <p:cNvSpPr/>
          <p:nvPr/>
        </p:nvSpPr>
        <p:spPr>
          <a:xfrm>
            <a:off x="2796059" y="4161066"/>
            <a:ext cx="543021" cy="514350"/>
          </a:xfrm>
          <a:prstGeom prst="rightArrow">
            <a:avLst/>
          </a:prstGeom>
          <a:solidFill>
            <a:srgbClr val="99FFCC"/>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row: Right 12">
            <a:extLst>
              <a:ext uri="{FF2B5EF4-FFF2-40B4-BE49-F238E27FC236}">
                <a16:creationId xmlns:a16="http://schemas.microsoft.com/office/drawing/2014/main" id="{996211D4-3608-04E9-82D0-7AC359C8A959}"/>
              </a:ext>
            </a:extLst>
          </p:cNvPr>
          <p:cNvSpPr/>
          <p:nvPr/>
        </p:nvSpPr>
        <p:spPr>
          <a:xfrm>
            <a:off x="5855419" y="4161066"/>
            <a:ext cx="543021" cy="514350"/>
          </a:xfrm>
          <a:prstGeom prst="rightArrow">
            <a:avLst/>
          </a:prstGeom>
          <a:solidFill>
            <a:srgbClr val="99FFCC"/>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271DF558-C03D-1B5A-6E3F-1D0C5F6262A9}"/>
              </a:ext>
            </a:extLst>
          </p:cNvPr>
          <p:cNvSpPr txBox="1"/>
          <p:nvPr/>
        </p:nvSpPr>
        <p:spPr>
          <a:xfrm>
            <a:off x="118324" y="165385"/>
            <a:ext cx="2184609" cy="430887"/>
          </a:xfrm>
          <a:prstGeom prst="rect">
            <a:avLst/>
          </a:prstGeom>
          <a:solidFill>
            <a:schemeClr val="accent1">
              <a:lumMod val="20000"/>
              <a:lumOff val="80000"/>
            </a:schemeClr>
          </a:solidFill>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200" b="1" i="1" dirty="0">
                <a:latin typeface="Comic Sans MS" panose="030F0902030302020204" pitchFamily="66" charset="0"/>
              </a:rPr>
              <a:t>For example…</a:t>
            </a:r>
          </a:p>
        </p:txBody>
      </p:sp>
    </p:spTree>
    <p:extLst>
      <p:ext uri="{BB962C8B-B14F-4D97-AF65-F5344CB8AC3E}">
        <p14:creationId xmlns:p14="http://schemas.microsoft.com/office/powerpoint/2010/main" val="1973129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90714" y="143838"/>
            <a:ext cx="8705636" cy="1815882"/>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b="1" dirty="0">
                <a:latin typeface="Comic Sans MS" panose="030F0902030302020204" pitchFamily="66" charset="0"/>
              </a:rPr>
              <a:t>TASK:</a:t>
            </a:r>
            <a:r>
              <a:rPr lang="en-US" sz="2800" dirty="0">
                <a:latin typeface="Comic Sans MS" panose="030F0902030302020204" pitchFamily="66" charset="0"/>
              </a:rPr>
              <a:t> Now, follow the same process for the five objects taken by the displaced peoples in the 1920s. Use the two </a:t>
            </a:r>
            <a:r>
              <a:rPr lang="en-US" sz="2800" b="1" dirty="0">
                <a:latin typeface="Comic Sans MS" panose="030F0902030302020204" pitchFamily="66" charset="0"/>
              </a:rPr>
              <a:t>criteria</a:t>
            </a:r>
            <a:r>
              <a:rPr lang="en-US" sz="2800" dirty="0">
                <a:latin typeface="Comic Sans MS" panose="030F0902030302020204" pitchFamily="66" charset="0"/>
              </a:rPr>
              <a:t> below to help you complete the final column of your grid.</a:t>
            </a:r>
          </a:p>
        </p:txBody>
      </p:sp>
      <p:sp>
        <p:nvSpPr>
          <p:cNvPr id="3" name="Rectangle: Rounded Corners 2">
            <a:extLst>
              <a:ext uri="{FF2B5EF4-FFF2-40B4-BE49-F238E27FC236}">
                <a16:creationId xmlns:a16="http://schemas.microsoft.com/office/drawing/2014/main" id="{099F0B00-21BD-B8E7-3AEB-153CB55751DA}"/>
              </a:ext>
            </a:extLst>
          </p:cNvPr>
          <p:cNvSpPr/>
          <p:nvPr/>
        </p:nvSpPr>
        <p:spPr>
          <a:xfrm>
            <a:off x="190714" y="2552700"/>
            <a:ext cx="4209836" cy="3638550"/>
          </a:xfrm>
          <a:prstGeom prst="roundRect">
            <a:avLst/>
          </a:prstGeom>
          <a:solidFill>
            <a:schemeClr val="accent4">
              <a:lumMod val="40000"/>
              <a:lumOff val="6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dirty="0">
                <a:solidFill>
                  <a:schemeClr val="tx1"/>
                </a:solidFill>
                <a:latin typeface="Comic Sans MS" panose="030F0702030302020204" pitchFamily="66" charset="0"/>
              </a:rPr>
              <a:t>…How does the information/insight provided by the source </a:t>
            </a:r>
            <a:r>
              <a:rPr lang="en-US" sz="2600" b="1" dirty="0">
                <a:solidFill>
                  <a:srgbClr val="0070C0"/>
                </a:solidFill>
                <a:latin typeface="Comic Sans MS" panose="030F0702030302020204" pitchFamily="66" charset="0"/>
              </a:rPr>
              <a:t>corroborate</a:t>
            </a:r>
            <a:r>
              <a:rPr lang="en-US" sz="2600" dirty="0">
                <a:solidFill>
                  <a:schemeClr val="tx1"/>
                </a:solidFill>
                <a:latin typeface="Comic Sans MS" panose="030F0702030302020204" pitchFamily="66" charset="0"/>
              </a:rPr>
              <a:t> (back-up/support) other sources, or what I know about the Population Exchange already?</a:t>
            </a:r>
            <a:endParaRPr lang="en-GB" sz="2600" dirty="0">
              <a:solidFill>
                <a:schemeClr val="tx1"/>
              </a:solidFill>
              <a:latin typeface="Comic Sans MS" panose="030F0702030302020204" pitchFamily="66" charset="0"/>
            </a:endParaRPr>
          </a:p>
        </p:txBody>
      </p:sp>
      <p:sp>
        <p:nvSpPr>
          <p:cNvPr id="4" name="Rectangle: Rounded Corners 3">
            <a:extLst>
              <a:ext uri="{FF2B5EF4-FFF2-40B4-BE49-F238E27FC236}">
                <a16:creationId xmlns:a16="http://schemas.microsoft.com/office/drawing/2014/main" id="{82C3BAA0-B9DD-65D1-01EF-8F87AD4B4FFB}"/>
              </a:ext>
            </a:extLst>
          </p:cNvPr>
          <p:cNvSpPr/>
          <p:nvPr/>
        </p:nvSpPr>
        <p:spPr>
          <a:xfrm>
            <a:off x="4652610" y="2552700"/>
            <a:ext cx="4243740" cy="3638550"/>
          </a:xfrm>
          <a:prstGeom prst="roundRect">
            <a:avLst/>
          </a:prstGeom>
          <a:solidFill>
            <a:schemeClr val="accent4">
              <a:lumMod val="40000"/>
              <a:lumOff val="6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dirty="0">
                <a:solidFill>
                  <a:schemeClr val="tx1"/>
                </a:solidFill>
                <a:latin typeface="Comic Sans MS" panose="030F0702030302020204" pitchFamily="66" charset="0"/>
              </a:rPr>
              <a:t>…How does the information/insight provided by the source </a:t>
            </a:r>
            <a:r>
              <a:rPr lang="en-US" sz="2600" b="1" dirty="0">
                <a:solidFill>
                  <a:srgbClr val="FF33CC"/>
                </a:solidFill>
                <a:latin typeface="Comic Sans MS" panose="030F0702030302020204" pitchFamily="66" charset="0"/>
              </a:rPr>
              <a:t>challenge</a:t>
            </a:r>
            <a:r>
              <a:rPr lang="en-US" sz="2600" dirty="0">
                <a:solidFill>
                  <a:schemeClr val="tx1"/>
                </a:solidFill>
                <a:latin typeface="Comic Sans MS" panose="030F0702030302020204" pitchFamily="66" charset="0"/>
              </a:rPr>
              <a:t> (or offer alternative views about) other sources, or what I know about the Population Exchange already?</a:t>
            </a:r>
            <a:endParaRPr lang="en-GB" sz="2600"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2710157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8876872" cy="3539430"/>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b="1" i="1" dirty="0">
                <a:solidFill>
                  <a:srgbClr val="7030A0"/>
                </a:solidFill>
                <a:latin typeface="Comic Sans MS" panose="030F0902030302020204" pitchFamily="66" charset="0"/>
              </a:rPr>
              <a:t>If objects could talk, what would they say? </a:t>
            </a:r>
            <a:r>
              <a:rPr lang="en-US" sz="2800" b="1" dirty="0">
                <a:solidFill>
                  <a:srgbClr val="7030A0"/>
                </a:solidFill>
                <a:latin typeface="Comic Sans MS" panose="030F0902030302020204" pitchFamily="66" charset="0"/>
              </a:rPr>
              <a:t> </a:t>
            </a:r>
          </a:p>
          <a:p>
            <a:endParaRPr lang="en-US" sz="2800" b="1" dirty="0">
              <a:latin typeface="Comic Sans MS" panose="030F0902030302020204" pitchFamily="66" charset="0"/>
            </a:endParaRPr>
          </a:p>
          <a:p>
            <a:r>
              <a:rPr lang="en-US" sz="2800" b="1" dirty="0">
                <a:latin typeface="Comic Sans MS" panose="030F0902030302020204" pitchFamily="66" charset="0"/>
              </a:rPr>
              <a:t>END TASK:</a:t>
            </a:r>
            <a:r>
              <a:rPr lang="en-US" sz="2800" dirty="0">
                <a:latin typeface="Comic Sans MS" panose="030F0902030302020204" pitchFamily="66" charset="0"/>
              </a:rPr>
              <a:t> Choose one of the objects you have studied this lesson – or you could visit the ‘100 Objects’ gallery on the </a:t>
            </a:r>
            <a:r>
              <a:rPr lang="en-US" sz="2800" dirty="0">
                <a:latin typeface="Comic Sans MS" panose="030F0902030302020204" pitchFamily="66" charset="0"/>
                <a:hlinkClick r:id="rId2"/>
              </a:rPr>
              <a:t>website</a:t>
            </a:r>
            <a:r>
              <a:rPr lang="en-US" sz="2800" dirty="0">
                <a:latin typeface="Comic Sans MS" panose="030F0902030302020204" pitchFamily="66" charset="0"/>
              </a:rPr>
              <a:t> for The Lausanne Project, and select one from there. You are going to write an ‘it-narrative’ from the perspective of your chosen object… </a:t>
            </a:r>
          </a:p>
        </p:txBody>
      </p:sp>
    </p:spTree>
    <p:extLst>
      <p:ext uri="{BB962C8B-B14F-4D97-AF65-F5344CB8AC3E}">
        <p14:creationId xmlns:p14="http://schemas.microsoft.com/office/powerpoint/2010/main" val="2674426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209550" y="143838"/>
            <a:ext cx="8724686" cy="5816977"/>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b="1" dirty="0">
                <a:latin typeface="Comic Sans MS" panose="030F0902030302020204" pitchFamily="66" charset="0"/>
              </a:rPr>
              <a:t>Writing your it-narrative:</a:t>
            </a:r>
          </a:p>
          <a:p>
            <a:endParaRPr lang="en-US" sz="600" b="1" dirty="0">
              <a:latin typeface="Comic Sans MS" panose="030F0902030302020204" pitchFamily="66" charset="0"/>
            </a:endParaRPr>
          </a:p>
          <a:p>
            <a:pPr marL="457200" indent="-457200">
              <a:buFont typeface="Wingdings" panose="05000000000000000000" pitchFamily="2" charset="2"/>
              <a:buChar char="ü"/>
            </a:pPr>
            <a:r>
              <a:rPr lang="en-US" sz="2600" dirty="0">
                <a:latin typeface="Comic Sans MS" panose="030F0902030302020204" pitchFamily="66" charset="0"/>
              </a:rPr>
              <a:t>Write from the first-person perspective (‘I saw…’). </a:t>
            </a:r>
          </a:p>
          <a:p>
            <a:pPr marL="457200" indent="-457200">
              <a:buFont typeface="Wingdings" panose="05000000000000000000" pitchFamily="2" charset="2"/>
              <a:buChar char="ü"/>
            </a:pPr>
            <a:r>
              <a:rPr lang="en-US" sz="2600" dirty="0">
                <a:latin typeface="Comic Sans MS" panose="030F0902030302020204" pitchFamily="66" charset="0"/>
              </a:rPr>
              <a:t>Your narrator (the object) can have thoughts and feelings, too… strange as that might sound! How might the object have ‘felt’ about the journey it was taken on? </a:t>
            </a:r>
          </a:p>
          <a:p>
            <a:pPr marL="457200" indent="-457200">
              <a:buFont typeface="Wingdings" panose="05000000000000000000" pitchFamily="2" charset="2"/>
              <a:buChar char="ü"/>
            </a:pPr>
            <a:r>
              <a:rPr lang="en-US" sz="2600" dirty="0">
                <a:latin typeface="Comic Sans MS" panose="030F0902030302020204" pitchFamily="66" charset="0"/>
              </a:rPr>
              <a:t>The object might ‘see’ things from a particular physical perspective: for example, it might have been kept inside a bag for most of its journey. What might it have seen and felt when it first arrived at its destination?</a:t>
            </a:r>
          </a:p>
          <a:p>
            <a:pPr marL="457200" indent="-457200">
              <a:buFont typeface="Wingdings" panose="05000000000000000000" pitchFamily="2" charset="2"/>
              <a:buChar char="ü"/>
            </a:pPr>
            <a:r>
              <a:rPr lang="en-US" sz="2600" dirty="0">
                <a:latin typeface="Comic Sans MS" panose="030F0902030302020204" pitchFamily="66" charset="0"/>
              </a:rPr>
              <a:t>What kind of ‘personality’ might your object have?</a:t>
            </a:r>
          </a:p>
          <a:p>
            <a:pPr marL="457200" indent="-457200">
              <a:buFont typeface="Wingdings" panose="05000000000000000000" pitchFamily="2" charset="2"/>
              <a:buChar char="ü"/>
            </a:pPr>
            <a:r>
              <a:rPr lang="en-US" sz="2600" dirty="0">
                <a:latin typeface="Comic Sans MS" panose="030F0902030302020204" pitchFamily="66" charset="0"/>
              </a:rPr>
              <a:t>With whom might it have felt sympathy on the journey? What might it have ‘missed’ or regretted?</a:t>
            </a:r>
          </a:p>
        </p:txBody>
      </p:sp>
    </p:spTree>
    <p:extLst>
      <p:ext uri="{BB962C8B-B14F-4D97-AF65-F5344CB8AC3E}">
        <p14:creationId xmlns:p14="http://schemas.microsoft.com/office/powerpoint/2010/main" val="701307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8A2CA2-9621-CE2C-2F3F-6697993C700B}"/>
              </a:ext>
            </a:extLst>
          </p:cNvPr>
          <p:cNvSpPr txBox="1"/>
          <p:nvPr/>
        </p:nvSpPr>
        <p:spPr>
          <a:xfrm>
            <a:off x="209550" y="956469"/>
            <a:ext cx="8743950" cy="4408899"/>
          </a:xfrm>
          <a:prstGeom prst="rect">
            <a:avLst/>
          </a:prstGeom>
          <a:solidFill>
            <a:srgbClr val="FFD6C1"/>
          </a:solidFill>
          <a:ln w="12700">
            <a:solidFill>
              <a:srgbClr val="F79D79"/>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550" i="1" dirty="0">
                <a:latin typeface="Comic Sans MS" panose="030F0902030302020204" pitchFamily="66" charset="0"/>
              </a:rPr>
              <a:t>‘What an anxious time I’ve been through!</a:t>
            </a:r>
          </a:p>
          <a:p>
            <a:r>
              <a:rPr lang="en-US" sz="2550" i="1" dirty="0">
                <a:latin typeface="Comic Sans MS" panose="030F0902030302020204" pitchFamily="66" charset="0"/>
              </a:rPr>
              <a:t>The bumps on the journey were scary and</a:t>
            </a:r>
          </a:p>
          <a:p>
            <a:r>
              <a:rPr lang="en-US" sz="2550" i="1" dirty="0">
                <a:latin typeface="Comic Sans MS" panose="030F0902030302020204" pitchFamily="66" charset="0"/>
              </a:rPr>
              <a:t>I thought I might break into pieces. </a:t>
            </a:r>
          </a:p>
          <a:p>
            <a:r>
              <a:rPr lang="en-US" sz="2550" i="1" dirty="0">
                <a:latin typeface="Comic Sans MS" panose="030F0902030302020204" pitchFamily="66" charset="0"/>
              </a:rPr>
              <a:t>Where once I was played by light, nimble </a:t>
            </a:r>
          </a:p>
          <a:p>
            <a:r>
              <a:rPr lang="en-US" sz="2550" i="1" dirty="0">
                <a:latin typeface="Comic Sans MS" panose="030F0902030302020204" pitchFamily="66" charset="0"/>
              </a:rPr>
              <a:t>fingers, now my sound is mournful, my strings plucked with tense fingers. </a:t>
            </a:r>
          </a:p>
          <a:p>
            <a:endParaRPr lang="en-US" sz="2550" i="1" dirty="0">
              <a:latin typeface="Comic Sans MS" panose="030F0902030302020204" pitchFamily="66" charset="0"/>
            </a:endParaRPr>
          </a:p>
          <a:p>
            <a:r>
              <a:rPr lang="en-US" sz="2550" i="1" dirty="0">
                <a:latin typeface="Comic Sans MS" panose="030F0902030302020204" pitchFamily="66" charset="0"/>
              </a:rPr>
              <a:t>At first, I was so relieved to have been brought here – to have been chosen to join my family in their new life when so much else was left behind. But now, I wonder whether it might have been better to remain, after all…’    </a:t>
            </a:r>
          </a:p>
        </p:txBody>
      </p:sp>
      <p:pic>
        <p:nvPicPr>
          <p:cNvPr id="4" name="Picture 2">
            <a:extLst>
              <a:ext uri="{FF2B5EF4-FFF2-40B4-BE49-F238E27FC236}">
                <a16:creationId xmlns:a16="http://schemas.microsoft.com/office/drawing/2014/main" id="{7503C740-4A0F-1517-0D0F-08FD99F789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8950" y="162887"/>
            <a:ext cx="1943102" cy="229456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068A624-CA62-96CE-DD8C-5C68B1DF7CBE}"/>
              </a:ext>
            </a:extLst>
          </p:cNvPr>
          <p:cNvSpPr txBox="1"/>
          <p:nvPr/>
        </p:nvSpPr>
        <p:spPr>
          <a:xfrm>
            <a:off x="118324" y="165385"/>
            <a:ext cx="2184609" cy="430887"/>
          </a:xfrm>
          <a:prstGeom prst="rect">
            <a:avLst/>
          </a:prstGeom>
          <a:solidFill>
            <a:schemeClr val="accent1">
              <a:lumMod val="20000"/>
              <a:lumOff val="80000"/>
            </a:schemeClr>
          </a:solidFill>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200" b="1" i="1" dirty="0">
                <a:latin typeface="Comic Sans MS" panose="030F0902030302020204" pitchFamily="66" charset="0"/>
              </a:rPr>
              <a:t>For example…</a:t>
            </a:r>
          </a:p>
        </p:txBody>
      </p:sp>
    </p:spTree>
    <p:extLst>
      <p:ext uri="{BB962C8B-B14F-4D97-AF65-F5344CB8AC3E}">
        <p14:creationId xmlns:p14="http://schemas.microsoft.com/office/powerpoint/2010/main" val="32917264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Worksheet 3.2: It-narrative template</a:t>
            </a:r>
          </a:p>
        </p:txBody>
      </p:sp>
      <p:sp>
        <p:nvSpPr>
          <p:cNvPr id="4" name="Rectangle 3">
            <a:extLst>
              <a:ext uri="{FF2B5EF4-FFF2-40B4-BE49-F238E27FC236}">
                <a16:creationId xmlns:a16="http://schemas.microsoft.com/office/drawing/2014/main" id="{7F3BE652-9063-A709-52B1-A14BD636DDF4}"/>
              </a:ext>
            </a:extLst>
          </p:cNvPr>
          <p:cNvSpPr/>
          <p:nvPr/>
        </p:nvSpPr>
        <p:spPr>
          <a:xfrm>
            <a:off x="190928" y="284321"/>
            <a:ext cx="5638372" cy="6383179"/>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b="1" dirty="0">
                <a:solidFill>
                  <a:schemeClr val="tx1"/>
                </a:solidFill>
                <a:latin typeface="Comic Sans MS" panose="030F0702030302020204" pitchFamily="66" charset="0"/>
              </a:rPr>
              <a:t>Use this space to write your it-narrative: </a:t>
            </a:r>
          </a:p>
          <a:p>
            <a:endParaRPr lang="en-US" sz="500" dirty="0">
              <a:solidFill>
                <a:schemeClr val="tx1"/>
              </a:solidFill>
              <a:latin typeface="Comic Sans MS" panose="030F0702030302020204" pitchFamily="66" charset="0"/>
            </a:endParaRPr>
          </a:p>
          <a:p>
            <a:r>
              <a:rPr lang="en-US" sz="1100" dirty="0">
                <a:solidFill>
                  <a:schemeClr val="tx1"/>
                </a:solidFill>
                <a:latin typeface="Comic Sans MS" panose="030F0702030302020204" pitchFamily="66" charset="0"/>
              </a:rPr>
              <a:t>______________________________________________________________</a:t>
            </a:r>
          </a:p>
          <a:p>
            <a:endParaRPr lang="en-US" sz="1100" dirty="0">
              <a:solidFill>
                <a:schemeClr val="tx1"/>
              </a:solidFill>
              <a:latin typeface="Comic Sans MS" panose="030F0702030302020204" pitchFamily="66" charset="0"/>
            </a:endParaRPr>
          </a:p>
          <a:p>
            <a:r>
              <a:rPr lang="en-US" sz="1100" dirty="0">
                <a:solidFill>
                  <a:schemeClr val="tx1"/>
                </a:solidFill>
                <a:latin typeface="Comic Sans MS" panose="030F0702030302020204" pitchFamily="66" charset="0"/>
              </a:rPr>
              <a:t>______________________________________________________________</a:t>
            </a:r>
          </a:p>
          <a:p>
            <a:endParaRPr lang="en-US" sz="1100" dirty="0">
              <a:solidFill>
                <a:schemeClr val="tx1"/>
              </a:solidFill>
              <a:latin typeface="Comic Sans MS" panose="030F0702030302020204" pitchFamily="66" charset="0"/>
            </a:endParaRPr>
          </a:p>
          <a:p>
            <a:r>
              <a:rPr lang="en-US" sz="1100" dirty="0">
                <a:solidFill>
                  <a:schemeClr val="tx1"/>
                </a:solidFill>
                <a:latin typeface="Comic Sans MS" panose="030F0702030302020204" pitchFamily="66" charset="0"/>
              </a:rPr>
              <a:t>______________________________________________________________</a:t>
            </a:r>
          </a:p>
          <a:p>
            <a:endParaRPr lang="en-US" sz="1100" dirty="0">
              <a:solidFill>
                <a:schemeClr val="tx1"/>
              </a:solidFill>
              <a:latin typeface="Comic Sans MS" panose="030F0702030302020204" pitchFamily="66" charset="0"/>
            </a:endParaRPr>
          </a:p>
          <a:p>
            <a:r>
              <a:rPr lang="en-US" sz="1100" dirty="0">
                <a:solidFill>
                  <a:schemeClr val="tx1"/>
                </a:solidFill>
                <a:latin typeface="Comic Sans MS" panose="030F0702030302020204" pitchFamily="66" charset="0"/>
              </a:rPr>
              <a:t>______________________________________________________________</a:t>
            </a:r>
          </a:p>
          <a:p>
            <a:endParaRPr lang="en-US" sz="1100" dirty="0">
              <a:solidFill>
                <a:schemeClr val="tx1"/>
              </a:solidFill>
              <a:latin typeface="Comic Sans MS" panose="030F0702030302020204" pitchFamily="66" charset="0"/>
            </a:endParaRPr>
          </a:p>
          <a:p>
            <a:r>
              <a:rPr lang="en-US" sz="1100" dirty="0">
                <a:solidFill>
                  <a:schemeClr val="tx1"/>
                </a:solidFill>
                <a:latin typeface="Comic Sans MS" panose="030F0702030302020204" pitchFamily="66" charset="0"/>
              </a:rPr>
              <a:t>______________________________________________________________</a:t>
            </a:r>
          </a:p>
          <a:p>
            <a:endParaRPr lang="en-US" sz="1100" dirty="0">
              <a:solidFill>
                <a:schemeClr val="tx1"/>
              </a:solidFill>
              <a:latin typeface="Comic Sans MS" panose="030F0702030302020204" pitchFamily="66" charset="0"/>
            </a:endParaRPr>
          </a:p>
          <a:p>
            <a:r>
              <a:rPr lang="en-US" sz="1100" dirty="0">
                <a:solidFill>
                  <a:schemeClr val="tx1"/>
                </a:solidFill>
                <a:latin typeface="Comic Sans MS" panose="030F0702030302020204" pitchFamily="66" charset="0"/>
              </a:rPr>
              <a:t>______________________________________________________________</a:t>
            </a:r>
          </a:p>
          <a:p>
            <a:endParaRPr lang="en-US" sz="1100" dirty="0">
              <a:solidFill>
                <a:schemeClr val="tx1"/>
              </a:solidFill>
              <a:latin typeface="Comic Sans MS" panose="030F0702030302020204" pitchFamily="66" charset="0"/>
            </a:endParaRPr>
          </a:p>
          <a:p>
            <a:r>
              <a:rPr lang="en-US" sz="1100" dirty="0">
                <a:solidFill>
                  <a:schemeClr val="tx1"/>
                </a:solidFill>
                <a:latin typeface="Comic Sans MS" panose="030F0702030302020204" pitchFamily="66" charset="0"/>
              </a:rPr>
              <a:t>______________________________________________________________</a:t>
            </a:r>
          </a:p>
          <a:p>
            <a:endParaRPr lang="en-US" sz="1100" dirty="0">
              <a:solidFill>
                <a:schemeClr val="tx1"/>
              </a:solidFill>
              <a:latin typeface="Comic Sans MS" panose="030F0702030302020204" pitchFamily="66" charset="0"/>
            </a:endParaRPr>
          </a:p>
          <a:p>
            <a:r>
              <a:rPr lang="en-US" sz="1100" dirty="0">
                <a:solidFill>
                  <a:schemeClr val="tx1"/>
                </a:solidFill>
                <a:latin typeface="Comic Sans MS" panose="030F0702030302020204" pitchFamily="66" charset="0"/>
              </a:rPr>
              <a:t>______________________________________________________________</a:t>
            </a:r>
          </a:p>
          <a:p>
            <a:endParaRPr lang="en-US" sz="1100" dirty="0">
              <a:solidFill>
                <a:schemeClr val="tx1"/>
              </a:solidFill>
              <a:latin typeface="Comic Sans MS" panose="030F0702030302020204" pitchFamily="66" charset="0"/>
            </a:endParaRPr>
          </a:p>
          <a:p>
            <a:r>
              <a:rPr lang="en-US" sz="1100" dirty="0">
                <a:solidFill>
                  <a:schemeClr val="tx1"/>
                </a:solidFill>
                <a:latin typeface="Comic Sans MS" panose="030F0702030302020204" pitchFamily="66" charset="0"/>
              </a:rPr>
              <a:t>______________________________________________________________</a:t>
            </a:r>
          </a:p>
          <a:p>
            <a:endParaRPr lang="en-US" sz="1100" dirty="0">
              <a:solidFill>
                <a:schemeClr val="tx1"/>
              </a:solidFill>
              <a:latin typeface="Comic Sans MS" panose="030F0702030302020204" pitchFamily="66" charset="0"/>
            </a:endParaRPr>
          </a:p>
          <a:p>
            <a:r>
              <a:rPr lang="en-US" sz="1100" dirty="0">
                <a:solidFill>
                  <a:schemeClr val="tx1"/>
                </a:solidFill>
                <a:latin typeface="Comic Sans MS" panose="030F0702030302020204" pitchFamily="66" charset="0"/>
              </a:rPr>
              <a:t>______________________________________________________________</a:t>
            </a:r>
          </a:p>
          <a:p>
            <a:endParaRPr lang="en-US" sz="1100" dirty="0">
              <a:solidFill>
                <a:schemeClr val="tx1"/>
              </a:solidFill>
              <a:latin typeface="Comic Sans MS" panose="030F0702030302020204" pitchFamily="66" charset="0"/>
            </a:endParaRPr>
          </a:p>
          <a:p>
            <a:r>
              <a:rPr lang="en-US" sz="1100" dirty="0">
                <a:solidFill>
                  <a:schemeClr val="tx1"/>
                </a:solidFill>
                <a:latin typeface="Comic Sans MS" panose="030F0702030302020204" pitchFamily="66" charset="0"/>
              </a:rPr>
              <a:t>______________________________________________________________</a:t>
            </a:r>
          </a:p>
          <a:p>
            <a:endParaRPr lang="en-US" sz="1100" dirty="0">
              <a:solidFill>
                <a:schemeClr val="tx1"/>
              </a:solidFill>
              <a:latin typeface="Comic Sans MS" panose="030F0702030302020204" pitchFamily="66" charset="0"/>
            </a:endParaRPr>
          </a:p>
          <a:p>
            <a:r>
              <a:rPr lang="en-US" sz="1100" dirty="0">
                <a:solidFill>
                  <a:schemeClr val="tx1"/>
                </a:solidFill>
                <a:latin typeface="Comic Sans MS" panose="030F0702030302020204" pitchFamily="66" charset="0"/>
              </a:rPr>
              <a:t>______________________________________________________________</a:t>
            </a:r>
          </a:p>
          <a:p>
            <a:endParaRPr lang="en-US" sz="1100" dirty="0">
              <a:solidFill>
                <a:schemeClr val="tx1"/>
              </a:solidFill>
              <a:latin typeface="Comic Sans MS" panose="030F0702030302020204" pitchFamily="66" charset="0"/>
            </a:endParaRPr>
          </a:p>
          <a:p>
            <a:r>
              <a:rPr lang="en-US" sz="1100" dirty="0">
                <a:solidFill>
                  <a:schemeClr val="tx1"/>
                </a:solidFill>
                <a:latin typeface="Comic Sans MS" panose="030F0702030302020204" pitchFamily="66" charset="0"/>
              </a:rPr>
              <a:t>______________________________________________________________</a:t>
            </a:r>
          </a:p>
          <a:p>
            <a:endParaRPr lang="en-US" sz="1100" dirty="0">
              <a:solidFill>
                <a:schemeClr val="tx1"/>
              </a:solidFill>
              <a:latin typeface="Comic Sans MS" panose="030F0702030302020204" pitchFamily="66" charset="0"/>
            </a:endParaRPr>
          </a:p>
          <a:p>
            <a:r>
              <a:rPr lang="en-US" sz="1100" dirty="0">
                <a:solidFill>
                  <a:schemeClr val="tx1"/>
                </a:solidFill>
                <a:latin typeface="Comic Sans MS" panose="030F0702030302020204" pitchFamily="66" charset="0"/>
              </a:rPr>
              <a:t>______________________________________________________________</a:t>
            </a:r>
          </a:p>
          <a:p>
            <a:endParaRPr lang="en-US" sz="1100" dirty="0">
              <a:solidFill>
                <a:schemeClr val="tx1"/>
              </a:solidFill>
              <a:latin typeface="Comic Sans MS" panose="030F0702030302020204" pitchFamily="66" charset="0"/>
            </a:endParaRPr>
          </a:p>
          <a:p>
            <a:r>
              <a:rPr lang="en-US" sz="1100" dirty="0">
                <a:solidFill>
                  <a:schemeClr val="tx1"/>
                </a:solidFill>
                <a:latin typeface="Comic Sans MS" panose="030F0702030302020204" pitchFamily="66" charset="0"/>
              </a:rPr>
              <a:t>______________________________________________________________</a:t>
            </a:r>
          </a:p>
          <a:p>
            <a:endParaRPr lang="en-US" sz="1100" dirty="0">
              <a:solidFill>
                <a:schemeClr val="tx1"/>
              </a:solidFill>
              <a:latin typeface="Comic Sans MS" panose="030F0702030302020204" pitchFamily="66" charset="0"/>
            </a:endParaRPr>
          </a:p>
          <a:p>
            <a:r>
              <a:rPr lang="en-US" sz="1100" dirty="0">
                <a:solidFill>
                  <a:schemeClr val="tx1"/>
                </a:solidFill>
                <a:latin typeface="Comic Sans MS" panose="030F0702030302020204" pitchFamily="66" charset="0"/>
              </a:rPr>
              <a:t>______________________________________________________________</a:t>
            </a:r>
          </a:p>
          <a:p>
            <a:endParaRPr lang="en-US" sz="1100" dirty="0">
              <a:solidFill>
                <a:schemeClr val="tx1"/>
              </a:solidFill>
              <a:latin typeface="Comic Sans MS" panose="030F0702030302020204" pitchFamily="66" charset="0"/>
            </a:endParaRPr>
          </a:p>
          <a:p>
            <a:r>
              <a:rPr lang="en-US" sz="1100" dirty="0">
                <a:solidFill>
                  <a:schemeClr val="tx1"/>
                </a:solidFill>
                <a:latin typeface="Comic Sans MS" panose="030F0702030302020204" pitchFamily="66" charset="0"/>
              </a:rPr>
              <a:t>______________________________________________________________</a:t>
            </a:r>
          </a:p>
          <a:p>
            <a:endParaRPr lang="en-US" sz="1100" dirty="0">
              <a:solidFill>
                <a:schemeClr val="tx1"/>
              </a:solidFill>
              <a:latin typeface="Comic Sans MS" panose="030F0702030302020204" pitchFamily="66" charset="0"/>
            </a:endParaRPr>
          </a:p>
          <a:p>
            <a:r>
              <a:rPr lang="en-US" sz="1100" dirty="0">
                <a:solidFill>
                  <a:schemeClr val="tx1"/>
                </a:solidFill>
                <a:latin typeface="Comic Sans MS" panose="030F0702030302020204" pitchFamily="66" charset="0"/>
              </a:rPr>
              <a:t>______________________________________________________________</a:t>
            </a:r>
          </a:p>
          <a:p>
            <a:endParaRPr lang="en-US" sz="1100" dirty="0">
              <a:solidFill>
                <a:schemeClr val="tx1"/>
              </a:solidFill>
              <a:latin typeface="Comic Sans MS" panose="030F0702030302020204" pitchFamily="66" charset="0"/>
            </a:endParaRPr>
          </a:p>
        </p:txBody>
      </p:sp>
      <p:sp>
        <p:nvSpPr>
          <p:cNvPr id="5" name="Rectangle 4">
            <a:extLst>
              <a:ext uri="{FF2B5EF4-FFF2-40B4-BE49-F238E27FC236}">
                <a16:creationId xmlns:a16="http://schemas.microsoft.com/office/drawing/2014/main" id="{7E1D9DC0-521C-1E91-B8E5-916CDBEA73E3}"/>
              </a:ext>
            </a:extLst>
          </p:cNvPr>
          <p:cNvSpPr/>
          <p:nvPr/>
        </p:nvSpPr>
        <p:spPr>
          <a:xfrm>
            <a:off x="6076950" y="246221"/>
            <a:ext cx="2876122" cy="287179"/>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b="1" dirty="0">
                <a:solidFill>
                  <a:schemeClr val="tx1"/>
                </a:solidFill>
                <a:latin typeface="Comic Sans MS" panose="030F0702030302020204" pitchFamily="66" charset="0"/>
              </a:rPr>
              <a:t>Your chosen object:</a:t>
            </a:r>
            <a:endParaRPr lang="en-GB" sz="1100" b="1" dirty="0">
              <a:solidFill>
                <a:schemeClr val="tx1"/>
              </a:solidFill>
              <a:latin typeface="Comic Sans MS" panose="030F0702030302020204" pitchFamily="66" charset="0"/>
            </a:endParaRPr>
          </a:p>
        </p:txBody>
      </p:sp>
      <p:sp>
        <p:nvSpPr>
          <p:cNvPr id="6" name="Rectangle 5">
            <a:extLst>
              <a:ext uri="{FF2B5EF4-FFF2-40B4-BE49-F238E27FC236}">
                <a16:creationId xmlns:a16="http://schemas.microsoft.com/office/drawing/2014/main" id="{48B4F17E-2C66-527C-C8FF-AC784D101C54}"/>
              </a:ext>
            </a:extLst>
          </p:cNvPr>
          <p:cNvSpPr/>
          <p:nvPr/>
        </p:nvSpPr>
        <p:spPr>
          <a:xfrm>
            <a:off x="6076950" y="722471"/>
            <a:ext cx="2876122" cy="2973229"/>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b="1" dirty="0">
                <a:solidFill>
                  <a:schemeClr val="tx1"/>
                </a:solidFill>
                <a:latin typeface="Comic Sans MS" panose="030F0702030302020204" pitchFamily="66" charset="0"/>
              </a:rPr>
              <a:t>Draw a quick illustration of the object:</a:t>
            </a:r>
          </a:p>
          <a:p>
            <a:endParaRPr lang="en-US" sz="1100" dirty="0">
              <a:solidFill>
                <a:schemeClr val="tx1"/>
              </a:solidFill>
              <a:latin typeface="Comic Sans MS" panose="030F0702030302020204" pitchFamily="66" charset="0"/>
            </a:endParaRPr>
          </a:p>
          <a:p>
            <a:endParaRPr lang="en-US" sz="1100" dirty="0">
              <a:solidFill>
                <a:schemeClr val="tx1"/>
              </a:solidFill>
              <a:latin typeface="Comic Sans MS" panose="030F0702030302020204" pitchFamily="66" charset="0"/>
            </a:endParaRPr>
          </a:p>
          <a:p>
            <a:endParaRPr lang="en-US" sz="1100" dirty="0">
              <a:solidFill>
                <a:schemeClr val="tx1"/>
              </a:solidFill>
              <a:latin typeface="Comic Sans MS" panose="030F0702030302020204" pitchFamily="66" charset="0"/>
            </a:endParaRPr>
          </a:p>
          <a:p>
            <a:endParaRPr lang="en-US" sz="1100" dirty="0">
              <a:solidFill>
                <a:schemeClr val="tx1"/>
              </a:solidFill>
              <a:latin typeface="Comic Sans MS" panose="030F0702030302020204" pitchFamily="66" charset="0"/>
            </a:endParaRPr>
          </a:p>
          <a:p>
            <a:endParaRPr lang="en-US" sz="1100" dirty="0">
              <a:solidFill>
                <a:schemeClr val="tx1"/>
              </a:solidFill>
              <a:latin typeface="Comic Sans MS" panose="030F0702030302020204" pitchFamily="66" charset="0"/>
            </a:endParaRPr>
          </a:p>
          <a:p>
            <a:endParaRPr lang="en-US" sz="1100" dirty="0">
              <a:solidFill>
                <a:schemeClr val="tx1"/>
              </a:solidFill>
              <a:latin typeface="Comic Sans MS" panose="030F0702030302020204" pitchFamily="66" charset="0"/>
            </a:endParaRPr>
          </a:p>
          <a:p>
            <a:endParaRPr lang="en-US" sz="1100" dirty="0">
              <a:solidFill>
                <a:schemeClr val="tx1"/>
              </a:solidFill>
              <a:latin typeface="Comic Sans MS" panose="030F0702030302020204" pitchFamily="66" charset="0"/>
            </a:endParaRPr>
          </a:p>
          <a:p>
            <a:endParaRPr lang="en-US" sz="1100" dirty="0">
              <a:solidFill>
                <a:schemeClr val="tx1"/>
              </a:solidFill>
              <a:latin typeface="Comic Sans MS" panose="030F0702030302020204" pitchFamily="66" charset="0"/>
            </a:endParaRPr>
          </a:p>
          <a:p>
            <a:endParaRPr lang="en-US" sz="1100" dirty="0">
              <a:solidFill>
                <a:schemeClr val="tx1"/>
              </a:solidFill>
              <a:latin typeface="Comic Sans MS" panose="030F0702030302020204" pitchFamily="66" charset="0"/>
            </a:endParaRPr>
          </a:p>
          <a:p>
            <a:endParaRPr lang="en-US" sz="1100" dirty="0">
              <a:solidFill>
                <a:schemeClr val="tx1"/>
              </a:solidFill>
              <a:latin typeface="Comic Sans MS" panose="030F0702030302020204" pitchFamily="66" charset="0"/>
            </a:endParaRPr>
          </a:p>
          <a:p>
            <a:endParaRPr lang="en-US" sz="1100" dirty="0">
              <a:solidFill>
                <a:schemeClr val="tx1"/>
              </a:solidFill>
              <a:latin typeface="Comic Sans MS" panose="030F0702030302020204" pitchFamily="66" charset="0"/>
            </a:endParaRPr>
          </a:p>
          <a:p>
            <a:endParaRPr lang="en-US" sz="1100" dirty="0">
              <a:solidFill>
                <a:schemeClr val="tx1"/>
              </a:solidFill>
              <a:latin typeface="Comic Sans MS" panose="030F0702030302020204" pitchFamily="66" charset="0"/>
            </a:endParaRPr>
          </a:p>
          <a:p>
            <a:endParaRPr lang="en-US" sz="1100" dirty="0">
              <a:solidFill>
                <a:schemeClr val="tx1"/>
              </a:solidFill>
              <a:latin typeface="Comic Sans MS" panose="030F0702030302020204" pitchFamily="66" charset="0"/>
            </a:endParaRPr>
          </a:p>
          <a:p>
            <a:endParaRPr lang="en-US" sz="1100" dirty="0">
              <a:solidFill>
                <a:schemeClr val="tx1"/>
              </a:solidFill>
              <a:latin typeface="Comic Sans MS" panose="030F0702030302020204" pitchFamily="66" charset="0"/>
            </a:endParaRPr>
          </a:p>
          <a:p>
            <a:r>
              <a:rPr lang="en-US" sz="1100" dirty="0">
                <a:solidFill>
                  <a:schemeClr val="tx1"/>
                </a:solidFill>
                <a:latin typeface="Comic Sans MS" panose="030F0702030302020204" pitchFamily="66" charset="0"/>
              </a:rPr>
              <a:t> </a:t>
            </a:r>
            <a:endParaRPr lang="en-GB" sz="1100" dirty="0">
              <a:solidFill>
                <a:schemeClr val="tx1"/>
              </a:solidFill>
              <a:latin typeface="Comic Sans MS" panose="030F0702030302020204" pitchFamily="66" charset="0"/>
            </a:endParaRPr>
          </a:p>
        </p:txBody>
      </p:sp>
      <p:sp>
        <p:nvSpPr>
          <p:cNvPr id="7" name="Rectangle 6">
            <a:extLst>
              <a:ext uri="{FF2B5EF4-FFF2-40B4-BE49-F238E27FC236}">
                <a16:creationId xmlns:a16="http://schemas.microsoft.com/office/drawing/2014/main" id="{C8B6B368-92FA-4858-3F65-BF9E0E73AFEE}"/>
              </a:ext>
            </a:extLst>
          </p:cNvPr>
          <p:cNvSpPr/>
          <p:nvPr/>
        </p:nvSpPr>
        <p:spPr>
          <a:xfrm>
            <a:off x="6076950" y="3905251"/>
            <a:ext cx="2876122" cy="2762249"/>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b="1" dirty="0">
                <a:solidFill>
                  <a:schemeClr val="tx1"/>
                </a:solidFill>
                <a:latin typeface="Comic Sans MS" panose="030F0702030302020204" pitchFamily="66" charset="0"/>
              </a:rPr>
              <a:t>You could write about:</a:t>
            </a:r>
          </a:p>
          <a:p>
            <a:endParaRPr lang="en-US" sz="500" dirty="0">
              <a:solidFill>
                <a:schemeClr val="tx1"/>
              </a:solidFill>
              <a:latin typeface="Comic Sans MS" panose="030F0702030302020204" pitchFamily="66" charset="0"/>
            </a:endParaRPr>
          </a:p>
          <a:p>
            <a:pPr marL="171450" indent="-171450">
              <a:buFont typeface="Wingdings" panose="05000000000000000000" pitchFamily="2" charset="2"/>
              <a:buChar char="Ø"/>
            </a:pPr>
            <a:r>
              <a:rPr lang="en-US" sz="1100" dirty="0">
                <a:solidFill>
                  <a:schemeClr val="tx1"/>
                </a:solidFill>
                <a:latin typeface="Comic Sans MS" panose="030F0702030302020204" pitchFamily="66" charset="0"/>
              </a:rPr>
              <a:t>What ‘you’ (the object) were used for before your family (the object’s owners) were forced to move. </a:t>
            </a:r>
          </a:p>
          <a:p>
            <a:endParaRPr lang="en-US" sz="300" dirty="0">
              <a:solidFill>
                <a:schemeClr val="tx1"/>
              </a:solidFill>
              <a:latin typeface="Comic Sans MS" panose="030F0702030302020204" pitchFamily="66" charset="0"/>
            </a:endParaRPr>
          </a:p>
          <a:p>
            <a:pPr marL="171450" indent="-171450">
              <a:buFont typeface="Wingdings" panose="05000000000000000000" pitchFamily="2" charset="2"/>
              <a:buChar char="Ø"/>
            </a:pPr>
            <a:r>
              <a:rPr lang="en-US" sz="1100" dirty="0">
                <a:solidFill>
                  <a:schemeClr val="tx1"/>
                </a:solidFill>
                <a:latin typeface="Comic Sans MS" panose="030F0702030302020204" pitchFamily="66" charset="0"/>
              </a:rPr>
              <a:t>The atmosphere/feelings you picked up on, when your family found out about the Exchange. </a:t>
            </a:r>
          </a:p>
          <a:p>
            <a:endParaRPr lang="en-US" sz="300" dirty="0">
              <a:solidFill>
                <a:schemeClr val="tx1"/>
              </a:solidFill>
              <a:latin typeface="Comic Sans MS" panose="030F0702030302020204" pitchFamily="66" charset="0"/>
            </a:endParaRPr>
          </a:p>
          <a:p>
            <a:pPr marL="171450" indent="-171450">
              <a:buFont typeface="Wingdings" panose="05000000000000000000" pitchFamily="2" charset="2"/>
              <a:buChar char="Ø"/>
            </a:pPr>
            <a:r>
              <a:rPr lang="en-US" sz="1100" dirty="0">
                <a:solidFill>
                  <a:schemeClr val="tx1"/>
                </a:solidFill>
                <a:latin typeface="Comic Sans MS" panose="030F0702030302020204" pitchFamily="66" charset="0"/>
              </a:rPr>
              <a:t>The process your family went through in packing up their lives.</a:t>
            </a:r>
          </a:p>
          <a:p>
            <a:endParaRPr lang="en-US" sz="300" dirty="0">
              <a:solidFill>
                <a:schemeClr val="tx1"/>
              </a:solidFill>
              <a:latin typeface="Comic Sans MS" panose="030F0702030302020204" pitchFamily="66" charset="0"/>
            </a:endParaRPr>
          </a:p>
          <a:p>
            <a:pPr marL="171450" indent="-171450">
              <a:buFont typeface="Wingdings" panose="05000000000000000000" pitchFamily="2" charset="2"/>
              <a:buChar char="Ø"/>
            </a:pPr>
            <a:r>
              <a:rPr lang="en-US" sz="1100" dirty="0">
                <a:solidFill>
                  <a:schemeClr val="tx1"/>
                </a:solidFill>
                <a:latin typeface="Comic Sans MS" panose="030F0702030302020204" pitchFamily="66" charset="0"/>
              </a:rPr>
              <a:t>The journey undertaken by your family. </a:t>
            </a:r>
          </a:p>
          <a:p>
            <a:endParaRPr lang="en-US" sz="300" dirty="0">
              <a:solidFill>
                <a:schemeClr val="tx1"/>
              </a:solidFill>
              <a:latin typeface="Comic Sans MS" panose="030F0702030302020204" pitchFamily="66" charset="0"/>
            </a:endParaRPr>
          </a:p>
          <a:p>
            <a:pPr marL="171450" indent="-171450">
              <a:buFont typeface="Wingdings" panose="05000000000000000000" pitchFamily="2" charset="2"/>
              <a:buChar char="Ø"/>
            </a:pPr>
            <a:r>
              <a:rPr lang="en-US" sz="1100" dirty="0">
                <a:solidFill>
                  <a:schemeClr val="tx1"/>
                </a:solidFill>
                <a:latin typeface="Comic Sans MS" panose="030F0702030302020204" pitchFamily="66" charset="0"/>
              </a:rPr>
              <a:t>The new life that faced you and your family.  </a:t>
            </a:r>
            <a:endParaRPr lang="en-GB" sz="1100"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9203666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8876872" cy="3970318"/>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i="1" dirty="0">
                <a:latin typeface="Comic Sans MS" panose="030F0902030302020204" pitchFamily="66" charset="0"/>
              </a:rPr>
              <a:t>Does your family have any Exchange objects of their own? Would you/they like to include it in the ‘100 Objects’ gallery on The Lausanne Project website?</a:t>
            </a:r>
          </a:p>
          <a:p>
            <a:endParaRPr lang="en-US" sz="2800" i="1" dirty="0">
              <a:latin typeface="Comic Sans MS" panose="030F0902030302020204" pitchFamily="66" charset="0"/>
            </a:endParaRPr>
          </a:p>
          <a:p>
            <a:r>
              <a:rPr lang="en-US" sz="2800" i="1" dirty="0">
                <a:latin typeface="Comic Sans MS" panose="030F0902030302020204" pitchFamily="66" charset="0"/>
              </a:rPr>
              <a:t>If several members of the class have these objects, you could spend some time discussing them – and writing 100-word summaries to accompany the image on the website.  </a:t>
            </a:r>
          </a:p>
        </p:txBody>
      </p:sp>
    </p:spTree>
    <p:extLst>
      <p:ext uri="{BB962C8B-B14F-4D97-AF65-F5344CB8AC3E}">
        <p14:creationId xmlns:p14="http://schemas.microsoft.com/office/powerpoint/2010/main" val="21475732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20536</TotalTime>
  <Words>2229</Words>
  <Application>Microsoft Macintosh PowerPoint</Application>
  <PresentationFormat>On-screen Show (4:3)</PresentationFormat>
  <Paragraphs>192</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Comic Sans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Elena Stevens-Wojtowicz</dc:creator>
  <cp:lastModifiedBy>Jonathan Conlin</cp:lastModifiedBy>
  <cp:revision>134</cp:revision>
  <dcterms:created xsi:type="dcterms:W3CDTF">2022-09-26T06:25:39Z</dcterms:created>
  <dcterms:modified xsi:type="dcterms:W3CDTF">2023-09-06T07:46:43Z</dcterms:modified>
</cp:coreProperties>
</file>